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2" r:id="rId16"/>
    <p:sldId id="270" r:id="rId17"/>
    <p:sldId id="271" r:id="rId18"/>
    <p:sldId id="273"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EDA"/>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snapToGrid="0">
      <p:cViewPr varScale="1">
        <p:scale>
          <a:sx n="102" d="100"/>
          <a:sy n="102" d="100"/>
        </p:scale>
        <p:origin x="112" y="10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E99488-A8BF-409E-B629-160D08ADBD4E}" type="datetimeFigureOut">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8577D9-F9A3-4B1A-868D-B934E5DEC52C}" type="slidenum">
              <a:rPr lang="en-US" smtClean="0"/>
              <a:t>‹#›</a:t>
            </a:fld>
            <a:endParaRPr lang="en-US" dirty="0"/>
          </a:p>
        </p:txBody>
      </p:sp>
    </p:spTree>
    <p:extLst>
      <p:ext uri="{BB962C8B-B14F-4D97-AF65-F5344CB8AC3E}">
        <p14:creationId xmlns:p14="http://schemas.microsoft.com/office/powerpoint/2010/main" val="1223206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E99488-A8BF-409E-B629-160D08ADBD4E}" type="datetimeFigureOut">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8577D9-F9A3-4B1A-868D-B934E5DEC52C}" type="slidenum">
              <a:rPr lang="en-US" smtClean="0"/>
              <a:t>‹#›</a:t>
            </a:fld>
            <a:endParaRPr lang="en-US" dirty="0"/>
          </a:p>
        </p:txBody>
      </p:sp>
    </p:spTree>
    <p:extLst>
      <p:ext uri="{BB962C8B-B14F-4D97-AF65-F5344CB8AC3E}">
        <p14:creationId xmlns:p14="http://schemas.microsoft.com/office/powerpoint/2010/main" val="3426118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E99488-A8BF-409E-B629-160D08ADBD4E}" type="datetimeFigureOut">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8577D9-F9A3-4B1A-868D-B934E5DEC52C}" type="slidenum">
              <a:rPr lang="en-US" smtClean="0"/>
              <a:t>‹#›</a:t>
            </a:fld>
            <a:endParaRPr lang="en-US" dirty="0"/>
          </a:p>
        </p:txBody>
      </p:sp>
    </p:spTree>
    <p:extLst>
      <p:ext uri="{BB962C8B-B14F-4D97-AF65-F5344CB8AC3E}">
        <p14:creationId xmlns:p14="http://schemas.microsoft.com/office/powerpoint/2010/main" val="3175706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E99488-A8BF-409E-B629-160D08ADBD4E}" type="datetimeFigureOut">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8577D9-F9A3-4B1A-868D-B934E5DEC52C}" type="slidenum">
              <a:rPr lang="en-US" smtClean="0"/>
              <a:t>‹#›</a:t>
            </a:fld>
            <a:endParaRPr lang="en-US" dirty="0"/>
          </a:p>
        </p:txBody>
      </p:sp>
    </p:spTree>
    <p:extLst>
      <p:ext uri="{BB962C8B-B14F-4D97-AF65-F5344CB8AC3E}">
        <p14:creationId xmlns:p14="http://schemas.microsoft.com/office/powerpoint/2010/main" val="1560158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E99488-A8BF-409E-B629-160D08ADBD4E}" type="datetimeFigureOut">
              <a:rPr lang="en-US" smtClean="0"/>
              <a:t>10/1/2024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8577D9-F9A3-4B1A-868D-B934E5DEC52C}" type="slidenum">
              <a:rPr lang="en-US" smtClean="0"/>
              <a:t>‹#›</a:t>
            </a:fld>
            <a:endParaRPr lang="en-US" dirty="0"/>
          </a:p>
        </p:txBody>
      </p:sp>
    </p:spTree>
    <p:extLst>
      <p:ext uri="{BB962C8B-B14F-4D97-AF65-F5344CB8AC3E}">
        <p14:creationId xmlns:p14="http://schemas.microsoft.com/office/powerpoint/2010/main" val="58052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E99488-A8BF-409E-B629-160D08ADBD4E}" type="datetimeFigureOut">
              <a:rPr lang="en-US" smtClean="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8577D9-F9A3-4B1A-868D-B934E5DEC52C}" type="slidenum">
              <a:rPr lang="en-US" smtClean="0"/>
              <a:t>‹#›</a:t>
            </a:fld>
            <a:endParaRPr lang="en-US" dirty="0"/>
          </a:p>
        </p:txBody>
      </p:sp>
    </p:spTree>
    <p:extLst>
      <p:ext uri="{BB962C8B-B14F-4D97-AF65-F5344CB8AC3E}">
        <p14:creationId xmlns:p14="http://schemas.microsoft.com/office/powerpoint/2010/main" val="151586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E99488-A8BF-409E-B629-160D08ADBD4E}" type="datetimeFigureOut">
              <a:rPr lang="en-US" smtClean="0"/>
              <a:t>10/1/2024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28577D9-F9A3-4B1A-868D-B934E5DEC52C}" type="slidenum">
              <a:rPr lang="en-US" smtClean="0"/>
              <a:t>‹#›</a:t>
            </a:fld>
            <a:endParaRPr lang="en-US" dirty="0"/>
          </a:p>
        </p:txBody>
      </p:sp>
    </p:spTree>
    <p:extLst>
      <p:ext uri="{BB962C8B-B14F-4D97-AF65-F5344CB8AC3E}">
        <p14:creationId xmlns:p14="http://schemas.microsoft.com/office/powerpoint/2010/main" val="713050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E99488-A8BF-409E-B629-160D08ADBD4E}" type="datetimeFigureOut">
              <a:rPr lang="en-US" smtClean="0"/>
              <a:t>10/1/2024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8577D9-F9A3-4B1A-868D-B934E5DEC52C}" type="slidenum">
              <a:rPr lang="en-US" smtClean="0"/>
              <a:t>‹#›</a:t>
            </a:fld>
            <a:endParaRPr lang="en-US" dirty="0"/>
          </a:p>
        </p:txBody>
      </p:sp>
    </p:spTree>
    <p:extLst>
      <p:ext uri="{BB962C8B-B14F-4D97-AF65-F5344CB8AC3E}">
        <p14:creationId xmlns:p14="http://schemas.microsoft.com/office/powerpoint/2010/main" val="3052575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99488-A8BF-409E-B629-160D08ADBD4E}" type="datetimeFigureOut">
              <a:rPr lang="en-US" smtClean="0"/>
              <a:t>10/1/2024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28577D9-F9A3-4B1A-868D-B934E5DEC52C}" type="slidenum">
              <a:rPr lang="en-US" smtClean="0"/>
              <a:t>‹#›</a:t>
            </a:fld>
            <a:endParaRPr lang="en-US" dirty="0"/>
          </a:p>
        </p:txBody>
      </p:sp>
    </p:spTree>
    <p:extLst>
      <p:ext uri="{BB962C8B-B14F-4D97-AF65-F5344CB8AC3E}">
        <p14:creationId xmlns:p14="http://schemas.microsoft.com/office/powerpoint/2010/main" val="3069549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1E99488-A8BF-409E-B629-160D08ADBD4E}" type="datetimeFigureOut">
              <a:rPr lang="en-US" smtClean="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8577D9-F9A3-4B1A-868D-B934E5DEC52C}" type="slidenum">
              <a:rPr lang="en-US" smtClean="0"/>
              <a:t>‹#›</a:t>
            </a:fld>
            <a:endParaRPr lang="en-US" dirty="0"/>
          </a:p>
        </p:txBody>
      </p:sp>
    </p:spTree>
    <p:extLst>
      <p:ext uri="{BB962C8B-B14F-4D97-AF65-F5344CB8AC3E}">
        <p14:creationId xmlns:p14="http://schemas.microsoft.com/office/powerpoint/2010/main" val="344693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1E99488-A8BF-409E-B629-160D08ADBD4E}" type="datetimeFigureOut">
              <a:rPr lang="en-US" smtClean="0"/>
              <a:t>10/1/2024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8577D9-F9A3-4B1A-868D-B934E5DEC52C}" type="slidenum">
              <a:rPr lang="en-US" smtClean="0"/>
              <a:t>‹#›</a:t>
            </a:fld>
            <a:endParaRPr lang="en-US" dirty="0"/>
          </a:p>
        </p:txBody>
      </p:sp>
    </p:spTree>
    <p:extLst>
      <p:ext uri="{BB962C8B-B14F-4D97-AF65-F5344CB8AC3E}">
        <p14:creationId xmlns:p14="http://schemas.microsoft.com/office/powerpoint/2010/main" val="2025676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D1E99488-A8BF-409E-B629-160D08ADBD4E}" type="datetimeFigureOut">
              <a:rPr lang="en-US" smtClean="0"/>
              <a:t>10/1/2024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628577D9-F9A3-4B1A-868D-B934E5DEC52C}" type="slidenum">
              <a:rPr lang="en-US" smtClean="0"/>
              <a:t>‹#›</a:t>
            </a:fld>
            <a:endParaRPr lang="en-US" dirty="0"/>
          </a:p>
        </p:txBody>
      </p:sp>
    </p:spTree>
    <p:extLst>
      <p:ext uri="{BB962C8B-B14F-4D97-AF65-F5344CB8AC3E}">
        <p14:creationId xmlns:p14="http://schemas.microsoft.com/office/powerpoint/2010/main" val="7627994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0"/>
            <a:ext cx="8102600" cy="523599"/>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T</a:t>
            </a:r>
            <a:r>
              <a:rPr lang="en-US" sz="2400" b="1" dirty="0">
                <a:solidFill>
                  <a:srgbClr val="0070C0"/>
                </a:solidFill>
                <a:latin typeface="Verdana" panose="020B0604030504040204" pitchFamily="34" charset="0"/>
                <a:ea typeface="Verdana" panose="020B0604030504040204" pitchFamily="34" charset="0"/>
              </a:rPr>
              <a:t>EMPLATE</a:t>
            </a:r>
          </a:p>
        </p:txBody>
      </p:sp>
      <p:sp>
        <p:nvSpPr>
          <p:cNvPr id="4" name="TextBox 3">
            <a:extLst>
              <a:ext uri="{FF2B5EF4-FFF2-40B4-BE49-F238E27FC236}">
                <a16:creationId xmlns:a16="http://schemas.microsoft.com/office/drawing/2014/main" id="{E2E871D7-AB3D-78CA-809F-BBF4425A556D}"/>
              </a:ext>
            </a:extLst>
          </p:cNvPr>
          <p:cNvSpPr txBox="1"/>
          <p:nvPr/>
        </p:nvSpPr>
        <p:spPr>
          <a:xfrm>
            <a:off x="208019" y="523598"/>
            <a:ext cx="8935981" cy="1569660"/>
          </a:xfrm>
          <a:prstGeom prst="rect">
            <a:avLst/>
          </a:prstGeom>
          <a:noFill/>
        </p:spPr>
        <p:txBody>
          <a:bodyPr wrap="square" rtlCol="0">
            <a:spAutoFit/>
          </a:bodyPr>
          <a:lstStyle/>
          <a:p>
            <a:r>
              <a:rPr lang="en-GB" sz="3200" b="1" dirty="0">
                <a:latin typeface="Arial" panose="020B0604020202020204" pitchFamily="34" charset="0"/>
                <a:cs typeface="Arial" panose="020B0604020202020204" pitchFamily="34" charset="0"/>
              </a:rPr>
              <a:t>…</a:t>
            </a:r>
          </a:p>
          <a:p>
            <a:endParaRPr lang="en-GB" sz="3200" b="1" dirty="0">
              <a:latin typeface="Arial" panose="020B0604020202020204" pitchFamily="34" charset="0"/>
              <a:cs typeface="Arial" panose="020B0604020202020204" pitchFamily="34" charset="0"/>
            </a:endParaRP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039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0"/>
            <a:ext cx="8039100" cy="523599"/>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Biblical theology</a:t>
            </a:r>
            <a:endParaRPr lang="en-US" sz="2400" b="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2E871D7-AB3D-78CA-809F-BBF4425A556D}"/>
              </a:ext>
            </a:extLst>
          </p:cNvPr>
          <p:cNvSpPr txBox="1"/>
          <p:nvPr/>
        </p:nvSpPr>
        <p:spPr>
          <a:xfrm>
            <a:off x="208019" y="523598"/>
            <a:ext cx="8935981" cy="4524315"/>
          </a:xfrm>
          <a:prstGeom prst="rect">
            <a:avLst/>
          </a:prstGeom>
          <a:noFill/>
        </p:spPr>
        <p:txBody>
          <a:bodyPr wrap="square" rtlCol="0">
            <a:spAutoFit/>
          </a:bodyPr>
          <a:lstStyle/>
          <a:p>
            <a:r>
              <a:rPr lang="en-GB" sz="3200" b="1" dirty="0">
                <a:solidFill>
                  <a:srgbClr val="0070C0"/>
                </a:solidFill>
                <a:latin typeface="Arial" panose="020B0604020202020204" pitchFamily="34" charset="0"/>
                <a:cs typeface="Arial" panose="020B0604020202020204" pitchFamily="34" charset="0"/>
              </a:rPr>
              <a:t>The Bible writers’ theology came from:</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Supernatural, Mesopotamian worldview.</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Yahweh God’s own revealed words.</a:t>
            </a:r>
          </a:p>
          <a:p>
            <a:r>
              <a:rPr lang="en-US" sz="3200" b="1" dirty="0">
                <a:solidFill>
                  <a:srgbClr val="0070C0"/>
                </a:solidFill>
                <a:latin typeface="Arial" panose="020B0604020202020204" pitchFamily="34" charset="0"/>
                <a:cs typeface="Arial" panose="020B0604020202020204" pitchFamily="34" charset="0"/>
              </a:rPr>
              <a:t>Their theology did </a:t>
            </a:r>
            <a:r>
              <a:rPr lang="en-US" sz="3200" b="1" dirty="0">
                <a:solidFill>
                  <a:srgbClr val="C00000"/>
                </a:solidFill>
                <a:latin typeface="Arial" panose="020B0604020202020204" pitchFamily="34" charset="0"/>
                <a:cs typeface="Arial" panose="020B0604020202020204" pitchFamily="34" charset="0"/>
              </a:rPr>
              <a:t>not</a:t>
            </a:r>
            <a:r>
              <a:rPr lang="en-US" sz="3200" b="1" dirty="0">
                <a:solidFill>
                  <a:srgbClr val="0070C0"/>
                </a:solidFill>
                <a:latin typeface="Arial" panose="020B0604020202020204" pitchFamily="34" charset="0"/>
                <a:cs typeface="Arial" panose="020B0604020202020204" pitchFamily="34" charset="0"/>
              </a:rPr>
              <a:t> derive from:</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Early churches (2</a:t>
            </a:r>
            <a:r>
              <a:rPr lang="en-US" sz="3200" b="1" baseline="30000" dirty="0">
                <a:latin typeface="Arial" panose="020B0604020202020204" pitchFamily="34" charset="0"/>
                <a:cs typeface="Arial" panose="020B0604020202020204" pitchFamily="34" charset="0"/>
              </a:rPr>
              <a:t>nd</a:t>
            </a:r>
            <a:r>
              <a:rPr lang="en-US" sz="3200" b="1" dirty="0">
                <a:latin typeface="Arial" panose="020B0604020202020204" pitchFamily="34" charset="0"/>
                <a:cs typeface="Arial" panose="020B0604020202020204" pitchFamily="34" charset="0"/>
              </a:rPr>
              <a:t> through 15</a:t>
            </a:r>
            <a:r>
              <a:rPr lang="en-US" sz="3200" b="1" baseline="30000" dirty="0">
                <a:latin typeface="Arial" panose="020B0604020202020204" pitchFamily="34" charset="0"/>
                <a:cs typeface="Arial" panose="020B0604020202020204" pitchFamily="34" charset="0"/>
              </a:rPr>
              <a:t>th</a:t>
            </a:r>
            <a:r>
              <a:rPr lang="en-US" sz="3200" b="1" dirty="0">
                <a:latin typeface="Arial" panose="020B0604020202020204" pitchFamily="34" charset="0"/>
                <a:cs typeface="Arial" panose="020B0604020202020204" pitchFamily="34" charset="0"/>
              </a:rPr>
              <a:t> centuries.)</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Luther, Calvin or Wesley (16</a:t>
            </a:r>
            <a:r>
              <a:rPr lang="en-US" sz="3200" b="1" baseline="30000" dirty="0">
                <a:latin typeface="Arial" panose="020B0604020202020204" pitchFamily="34" charset="0"/>
                <a:cs typeface="Arial" panose="020B0604020202020204" pitchFamily="34" charset="0"/>
              </a:rPr>
              <a:t>th</a:t>
            </a:r>
            <a:r>
              <a:rPr lang="en-US" sz="3200" b="1" dirty="0">
                <a:latin typeface="Arial" panose="020B0604020202020204" pitchFamily="34" charset="0"/>
                <a:cs typeface="Arial" panose="020B0604020202020204" pitchFamily="34" charset="0"/>
              </a:rPr>
              <a:t>–18th cents.).</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Dispensationalism (England, 19</a:t>
            </a:r>
            <a:r>
              <a:rPr lang="en-US" sz="3200" b="1" baseline="30000" dirty="0">
                <a:latin typeface="Arial" panose="020B0604020202020204" pitchFamily="34" charset="0"/>
                <a:cs typeface="Arial" panose="020B0604020202020204" pitchFamily="34" charset="0"/>
              </a:rPr>
              <a:t>th</a:t>
            </a:r>
            <a:r>
              <a:rPr lang="en-US" sz="3200" b="1" dirty="0">
                <a:latin typeface="Arial" panose="020B0604020202020204" pitchFamily="34" charset="0"/>
                <a:cs typeface="Arial" panose="020B0604020202020204" pitchFamily="34" charset="0"/>
              </a:rPr>
              <a:t> century).</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Pentecostalism (USA, early 20</a:t>
            </a:r>
            <a:r>
              <a:rPr lang="en-US" sz="3200" b="1" baseline="30000" dirty="0">
                <a:latin typeface="Arial" panose="020B0604020202020204" pitchFamily="34" charset="0"/>
                <a:cs typeface="Arial" panose="020B0604020202020204" pitchFamily="34" charset="0"/>
              </a:rPr>
              <a:t>th</a:t>
            </a:r>
            <a:r>
              <a:rPr lang="en-US" sz="3200" b="1" dirty="0">
                <a:latin typeface="Arial" panose="020B0604020202020204" pitchFamily="34" charset="0"/>
                <a:cs typeface="Arial" panose="020B0604020202020204" pitchFamily="34" charset="0"/>
              </a:rPr>
              <a:t> century).</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Evangelicalism (USA, mid-20</a:t>
            </a:r>
            <a:r>
              <a:rPr lang="en-US" sz="3200" b="1" baseline="30000" dirty="0">
                <a:latin typeface="Arial" panose="020B0604020202020204" pitchFamily="34" charset="0"/>
                <a:cs typeface="Arial" panose="020B0604020202020204" pitchFamily="34" charset="0"/>
              </a:rPr>
              <a:t>th</a:t>
            </a:r>
            <a:r>
              <a:rPr lang="en-US" sz="3200" b="1" dirty="0">
                <a:latin typeface="Arial" panose="020B0604020202020204" pitchFamily="34" charset="0"/>
                <a:cs typeface="Arial" panose="020B0604020202020204" pitchFamily="34" charset="0"/>
              </a:rPr>
              <a:t> century).</a:t>
            </a:r>
          </a:p>
        </p:txBody>
      </p:sp>
      <p:pic>
        <p:nvPicPr>
          <p:cNvPr id="5" name="Picture 4">
            <a:extLst>
              <a:ext uri="{FF2B5EF4-FFF2-40B4-BE49-F238E27FC236}">
                <a16:creationId xmlns:a16="http://schemas.microsoft.com/office/drawing/2014/main" id="{BAE0E140-B8A8-C689-8ABD-EC9A62512B94}"/>
              </a:ext>
            </a:extLst>
          </p:cNvPr>
          <p:cNvPicPr>
            <a:picLocks noChangeAspect="1"/>
          </p:cNvPicPr>
          <p:nvPr/>
        </p:nvPicPr>
        <p:blipFill>
          <a:blip r:embed="rId2"/>
          <a:stretch>
            <a:fillRect/>
          </a:stretch>
        </p:blipFill>
        <p:spPr>
          <a:xfrm>
            <a:off x="1239039" y="496382"/>
            <a:ext cx="6556305" cy="4647118"/>
          </a:xfrm>
          <a:prstGeom prst="rect">
            <a:avLst/>
          </a:prstGeom>
        </p:spPr>
      </p:pic>
    </p:spTree>
    <p:extLst>
      <p:ext uri="{BB962C8B-B14F-4D97-AF65-F5344CB8AC3E}">
        <p14:creationId xmlns:p14="http://schemas.microsoft.com/office/powerpoint/2010/main" val="277360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0"/>
            <a:ext cx="7981950" cy="523599"/>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The Nephilim</a:t>
            </a:r>
            <a:endParaRPr lang="en-US" sz="2400" b="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2E871D7-AB3D-78CA-809F-BBF4425A556D}"/>
              </a:ext>
            </a:extLst>
          </p:cNvPr>
          <p:cNvSpPr txBox="1"/>
          <p:nvPr/>
        </p:nvSpPr>
        <p:spPr>
          <a:xfrm>
            <a:off x="208019" y="523598"/>
            <a:ext cx="8935981" cy="4524315"/>
          </a:xfrm>
          <a:prstGeom prst="rect">
            <a:avLst/>
          </a:prstGeom>
          <a:noFill/>
        </p:spPr>
        <p:txBody>
          <a:bodyPr wrap="square" rtlCol="0">
            <a:spAutoFit/>
          </a:bodyPr>
          <a:lstStyle/>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en-GB" sz="3200" b="1" dirty="0">
                <a:solidFill>
                  <a:srgbClr val="0070C0"/>
                </a:solidFill>
                <a:latin typeface="Arial" panose="020B0604020202020204" pitchFamily="34" charset="0"/>
                <a:cs typeface="Arial" panose="020B0604020202020204" pitchFamily="34" charset="0"/>
              </a:rPr>
              <a:t>Nephilim: </a:t>
            </a:r>
            <a:r>
              <a:rPr lang="en-GB" sz="3200" b="1" dirty="0">
                <a:latin typeface="Arial" panose="020B0604020202020204" pitchFamily="34" charset="0"/>
                <a:cs typeface="Arial" panose="020B0604020202020204" pitchFamily="34" charset="0"/>
              </a:rPr>
              <a:t>‘giants’, the plural form of the Aramaic </a:t>
            </a:r>
            <a:r>
              <a:rPr lang="en-GB" sz="3200" b="1" i="1" dirty="0">
                <a:latin typeface="Arial" panose="020B0604020202020204" pitchFamily="34" charset="0"/>
                <a:cs typeface="Arial" panose="020B0604020202020204" pitchFamily="34" charset="0"/>
              </a:rPr>
              <a:t>nafyla</a:t>
            </a:r>
            <a:r>
              <a:rPr lang="en-GB" sz="3200" b="1" dirty="0">
                <a:latin typeface="Arial" panose="020B0604020202020204" pitchFamily="34" charset="0"/>
                <a:cs typeface="Arial" panose="020B0604020202020204" pitchFamily="34" charset="0"/>
              </a:rPr>
              <a:t>. (Not Hebrew </a:t>
            </a:r>
            <a:r>
              <a:rPr lang="en-GB" sz="3200" b="1" i="1" dirty="0">
                <a:latin typeface="Arial" panose="020B0604020202020204" pitchFamily="34" charset="0"/>
                <a:cs typeface="Arial" panose="020B0604020202020204" pitchFamily="34" charset="0"/>
              </a:rPr>
              <a:t>nafal</a:t>
            </a:r>
            <a:r>
              <a:rPr lang="en-GB" sz="3200" b="1" dirty="0">
                <a:latin typeface="Arial" panose="020B0604020202020204" pitchFamily="34" charset="0"/>
                <a:cs typeface="Arial" panose="020B0604020202020204" pitchFamily="34" charset="0"/>
              </a:rPr>
              <a:t>, ‘to fall’).</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Second Temple period: </a:t>
            </a:r>
            <a:r>
              <a:rPr lang="en-US" sz="3200" b="1" dirty="0">
                <a:latin typeface="Arial" panose="020B0604020202020204" pitchFamily="34" charset="0"/>
                <a:cs typeface="Arial" panose="020B0604020202020204" pitchFamily="34" charset="0"/>
              </a:rPr>
              <a:t>Giant offspring of rebellious ‘sons of God’. </a:t>
            </a:r>
            <a:r>
              <a:rPr lang="en-US" sz="3200" b="1" i="1" dirty="0">
                <a:latin typeface="Arial" panose="020B0604020202020204" pitchFamily="34" charset="0"/>
                <a:cs typeface="Arial" panose="020B0604020202020204" pitchFamily="34" charset="0"/>
              </a:rPr>
              <a:t>Book of Enoch</a:t>
            </a:r>
            <a:r>
              <a:rPr lang="en-US" sz="3200" b="1" dirty="0">
                <a:latin typeface="Arial" panose="020B0604020202020204" pitchFamily="34" charset="0"/>
                <a:cs typeface="Arial" panose="020B0604020202020204" pitchFamily="34" charset="0"/>
              </a:rPr>
              <a:t>.</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Septuagint (LXX): </a:t>
            </a:r>
            <a:r>
              <a:rPr lang="en-US" sz="3200" b="1" dirty="0">
                <a:latin typeface="Arial" panose="020B0604020202020204" pitchFamily="34" charset="0"/>
                <a:cs typeface="Arial" panose="020B0604020202020204" pitchFamily="34" charset="0"/>
              </a:rPr>
              <a:t>In the third century BC, Jews translated the OT into Greek, calling the Nephilim </a:t>
            </a:r>
            <a:r>
              <a:rPr lang="en-US" sz="3200" b="1" i="1" dirty="0">
                <a:solidFill>
                  <a:srgbClr val="C00000"/>
                </a:solidFill>
                <a:latin typeface="Arial" panose="020B0604020202020204" pitchFamily="34" charset="0"/>
                <a:cs typeface="Arial" panose="020B0604020202020204" pitchFamily="34" charset="0"/>
              </a:rPr>
              <a:t>gigantes</a:t>
            </a:r>
            <a:r>
              <a:rPr lang="en-US" sz="3200" b="1" dirty="0">
                <a:latin typeface="Arial" panose="020B0604020202020204" pitchFamily="34" charset="0"/>
                <a:cs typeface="Arial" panose="020B0604020202020204" pitchFamily="34" charset="0"/>
              </a:rPr>
              <a:t> (from </a:t>
            </a:r>
            <a:r>
              <a:rPr lang="en-US" sz="3200" b="1" i="1" dirty="0">
                <a:latin typeface="Arial" panose="020B0604020202020204" pitchFamily="34" charset="0"/>
                <a:cs typeface="Arial" panose="020B0604020202020204" pitchFamily="34" charset="0"/>
              </a:rPr>
              <a:t>giga</a:t>
            </a:r>
            <a:r>
              <a:rPr lang="en-US" sz="3200" b="1" dirty="0">
                <a:latin typeface="Arial" panose="020B0604020202020204" pitchFamily="34" charset="0"/>
                <a:cs typeface="Arial" panose="020B0604020202020204" pitchFamily="34" charset="0"/>
              </a:rPr>
              <a:t>, giant).</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Giant:</a:t>
            </a:r>
            <a:r>
              <a:rPr lang="en-US" sz="3200" b="1" dirty="0">
                <a:latin typeface="Arial" panose="020B0604020202020204" pitchFamily="34" charset="0"/>
                <a:cs typeface="Arial" panose="020B0604020202020204" pitchFamily="34" charset="0"/>
              </a:rPr>
              <a:t> More than six feet (two meters) in height, unusually tall in antiquity. </a:t>
            </a:r>
          </a:p>
        </p:txBody>
      </p:sp>
      <p:pic>
        <p:nvPicPr>
          <p:cNvPr id="7" name="Picture 6">
            <a:extLst>
              <a:ext uri="{FF2B5EF4-FFF2-40B4-BE49-F238E27FC236}">
                <a16:creationId xmlns:a16="http://schemas.microsoft.com/office/drawing/2014/main" id="{2DFA47B7-613C-BB83-378F-3EFA6BC1E5A6}"/>
              </a:ext>
            </a:extLst>
          </p:cNvPr>
          <p:cNvPicPr>
            <a:picLocks noChangeAspect="1"/>
          </p:cNvPicPr>
          <p:nvPr/>
        </p:nvPicPr>
        <p:blipFill>
          <a:blip r:embed="rId2"/>
          <a:stretch>
            <a:fillRect/>
          </a:stretch>
        </p:blipFill>
        <p:spPr>
          <a:xfrm>
            <a:off x="569708" y="528426"/>
            <a:ext cx="7993267" cy="4619903"/>
          </a:xfrm>
          <a:prstGeom prst="rect">
            <a:avLst/>
          </a:prstGeom>
        </p:spPr>
      </p:pic>
    </p:spTree>
    <p:extLst>
      <p:ext uri="{BB962C8B-B14F-4D97-AF65-F5344CB8AC3E}">
        <p14:creationId xmlns:p14="http://schemas.microsoft.com/office/powerpoint/2010/main" val="283997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42"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anim calcmode="lin" valueType="num">
                                      <p:cBhvr>
                                        <p:cTn id="1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0"/>
            <a:ext cx="8255000" cy="523599"/>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Origin of the Nephilim</a:t>
            </a:r>
            <a:endParaRPr lang="en-US" sz="2400" b="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2E871D7-AB3D-78CA-809F-BBF4425A556D}"/>
              </a:ext>
            </a:extLst>
          </p:cNvPr>
          <p:cNvSpPr txBox="1"/>
          <p:nvPr/>
        </p:nvSpPr>
        <p:spPr>
          <a:xfrm>
            <a:off x="208019" y="523598"/>
            <a:ext cx="8935981" cy="4524315"/>
          </a:xfrm>
          <a:prstGeom prst="rect">
            <a:avLst/>
          </a:prstGeom>
          <a:noFill/>
        </p:spPr>
        <p:txBody>
          <a:bodyPr wrap="square" rtlCol="0">
            <a:spAutoFit/>
          </a:bodyPr>
          <a:lstStyle/>
          <a:p>
            <a:r>
              <a:rPr lang="en-GB" sz="3200" b="1" dirty="0">
                <a:solidFill>
                  <a:srgbClr val="0070C0"/>
                </a:solidFill>
                <a:latin typeface="Arial" panose="020B0604020202020204" pitchFamily="34" charset="0"/>
                <a:cs typeface="Arial" panose="020B0604020202020204" pitchFamily="34" charset="0"/>
              </a:rPr>
              <a:t>Supernatural theory</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Divine beings belong in the sky (heaven).</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Some divine beings came down to earth.</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They assumed human flesh.</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They cohabited with human women.</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They fathered unusually big offspring.</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Giant clans were in Canaan after the flood.</a:t>
            </a:r>
          </a:p>
          <a:p>
            <a:r>
              <a:rPr lang="en-US" sz="3200" b="1" dirty="0">
                <a:solidFill>
                  <a:srgbClr val="0070C0"/>
                </a:solidFill>
                <a:latin typeface="Arial" panose="020B0604020202020204" pitchFamily="34" charset="0"/>
                <a:cs typeface="Arial" panose="020B0604020202020204" pitchFamily="34" charset="0"/>
              </a:rPr>
              <a:t>Jesus: </a:t>
            </a:r>
            <a:r>
              <a:rPr lang="en-US" sz="3200" b="1" dirty="0">
                <a:latin typeface="Arial" panose="020B0604020202020204" pitchFamily="34" charset="0"/>
                <a:cs typeface="Arial" panose="020B0604020202020204" pitchFamily="34" charset="0"/>
              </a:rPr>
              <a:t>Angels in heaven do not marry, nor will believers after the resurrection. </a:t>
            </a:r>
            <a:r>
              <a:rPr lang="en-US" sz="3200" b="1" dirty="0">
                <a:solidFill>
                  <a:srgbClr val="C00000"/>
                </a:solidFill>
                <a:latin typeface="Arial" panose="020B0604020202020204" pitchFamily="34" charset="0"/>
                <a:cs typeface="Arial" panose="020B0604020202020204" pitchFamily="34" charset="0"/>
              </a:rPr>
              <a:t>Mt 22:30</a:t>
            </a:r>
          </a:p>
        </p:txBody>
      </p:sp>
      <p:pic>
        <p:nvPicPr>
          <p:cNvPr id="5" name="Picture 4">
            <a:extLst>
              <a:ext uri="{FF2B5EF4-FFF2-40B4-BE49-F238E27FC236}">
                <a16:creationId xmlns:a16="http://schemas.microsoft.com/office/drawing/2014/main" id="{9717148E-4F51-471A-F8A8-084BCD20DA57}"/>
              </a:ext>
            </a:extLst>
          </p:cNvPr>
          <p:cNvPicPr>
            <a:picLocks noChangeAspect="1"/>
          </p:cNvPicPr>
          <p:nvPr/>
        </p:nvPicPr>
        <p:blipFill>
          <a:blip r:embed="rId2"/>
          <a:stretch>
            <a:fillRect/>
          </a:stretch>
        </p:blipFill>
        <p:spPr>
          <a:xfrm>
            <a:off x="1038869" y="505850"/>
            <a:ext cx="7066262" cy="4637650"/>
          </a:xfrm>
          <a:prstGeom prst="rect">
            <a:avLst/>
          </a:prstGeom>
        </p:spPr>
      </p:pic>
    </p:spTree>
    <p:extLst>
      <p:ext uri="{BB962C8B-B14F-4D97-AF65-F5344CB8AC3E}">
        <p14:creationId xmlns:p14="http://schemas.microsoft.com/office/powerpoint/2010/main" val="65401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 calcmode="lin" valueType="num">
                                      <p:cBhvr additive="base">
                                        <p:cTn id="4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 calcmode="lin" valueType="num">
                                      <p:cBhvr additive="base">
                                        <p:cTn id="4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 calcmode="lin" valueType="num">
                                      <p:cBhvr additive="base">
                                        <p:cTn id="5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1" y="0"/>
            <a:ext cx="8874285" cy="523599"/>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Divine beings who assumed humanity </a:t>
            </a:r>
            <a:endParaRPr lang="en-US" sz="2400" b="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2E871D7-AB3D-78CA-809F-BBF4425A556D}"/>
              </a:ext>
            </a:extLst>
          </p:cNvPr>
          <p:cNvSpPr txBox="1"/>
          <p:nvPr/>
        </p:nvSpPr>
        <p:spPr>
          <a:xfrm>
            <a:off x="208019" y="523598"/>
            <a:ext cx="8935981" cy="4524315"/>
          </a:xfrm>
          <a:prstGeom prst="rect">
            <a:avLst/>
          </a:prstGeom>
          <a:noFill/>
        </p:spPr>
        <p:txBody>
          <a:bodyPr wrap="square" rtlCol="0">
            <a:spAutoFit/>
          </a:bodyPr>
          <a:lstStyle/>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Yahweh ate a meal and conversed with Abraham (Gen. 18:1-10).</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Angels physically rescued Lot (Gen. 19:10).</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Jacob wrestled with a man who was an angel and God (Gen 32:24; Hos. 12:3-4).</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Angels physically touched Peter to waken him (Acts 12:7).</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God assumed human flesh by his own incarnation as Jesus (John 1:1 &amp; 14).</a:t>
            </a:r>
          </a:p>
        </p:txBody>
      </p:sp>
      <p:pic>
        <p:nvPicPr>
          <p:cNvPr id="5" name="Picture 4">
            <a:extLst>
              <a:ext uri="{FF2B5EF4-FFF2-40B4-BE49-F238E27FC236}">
                <a16:creationId xmlns:a16="http://schemas.microsoft.com/office/drawing/2014/main" id="{19C76B32-673E-2F8F-DD88-06ED129BB179}"/>
              </a:ext>
            </a:extLst>
          </p:cNvPr>
          <p:cNvPicPr>
            <a:picLocks noChangeAspect="1"/>
          </p:cNvPicPr>
          <p:nvPr/>
        </p:nvPicPr>
        <p:blipFill>
          <a:blip r:embed="rId2"/>
          <a:stretch>
            <a:fillRect/>
          </a:stretch>
        </p:blipFill>
        <p:spPr>
          <a:xfrm>
            <a:off x="1679877" y="523598"/>
            <a:ext cx="5992264" cy="4640675"/>
          </a:xfrm>
          <a:prstGeom prst="rect">
            <a:avLst/>
          </a:prstGeom>
        </p:spPr>
      </p:pic>
    </p:spTree>
    <p:extLst>
      <p:ext uri="{BB962C8B-B14F-4D97-AF65-F5344CB8AC3E}">
        <p14:creationId xmlns:p14="http://schemas.microsoft.com/office/powerpoint/2010/main" val="149933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additive="base">
                                        <p:cTn id="3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0"/>
            <a:ext cx="8102600" cy="523599"/>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Four theories</a:t>
            </a:r>
            <a:endParaRPr lang="en-US" sz="2400" b="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2E871D7-AB3D-78CA-809F-BBF4425A556D}"/>
              </a:ext>
            </a:extLst>
          </p:cNvPr>
          <p:cNvSpPr txBox="1"/>
          <p:nvPr/>
        </p:nvSpPr>
        <p:spPr>
          <a:xfrm>
            <a:off x="208019" y="523598"/>
            <a:ext cx="8935981" cy="4262705"/>
          </a:xfrm>
          <a:prstGeom prst="rect">
            <a:avLst/>
          </a:prstGeom>
          <a:noFill/>
        </p:spPr>
        <p:txBody>
          <a:bodyPr wrap="square" rtlCol="0">
            <a:spAutoFit/>
          </a:bodyPr>
          <a:lstStyle/>
          <a:p>
            <a:pPr marL="361950" indent="-361950">
              <a:spcAft>
                <a:spcPts val="600"/>
              </a:spcAft>
            </a:pPr>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Divine beings </a:t>
            </a:r>
            <a:r>
              <a:rPr lang="en-US" sz="3200" b="1" dirty="0">
                <a:solidFill>
                  <a:srgbClr val="C00000"/>
                </a:solidFill>
                <a:latin typeface="Arial" panose="020B0604020202020204" pitchFamily="34" charset="0"/>
                <a:cs typeface="Arial" panose="020B0604020202020204" pitchFamily="34" charset="0"/>
              </a:rPr>
              <a:t>assumed</a:t>
            </a:r>
            <a:r>
              <a:rPr lang="en-US" sz="3200" b="1" dirty="0">
                <a:latin typeface="Arial" panose="020B0604020202020204" pitchFamily="34" charset="0"/>
                <a:cs typeface="Arial" panose="020B0604020202020204" pitchFamily="34" charset="0"/>
              </a:rPr>
              <a:t> human flesh, mated with women, and fathered offspring.</a:t>
            </a:r>
          </a:p>
          <a:p>
            <a:pPr marL="361950" indent="-361950">
              <a:spcAft>
                <a:spcPts val="600"/>
              </a:spcAft>
            </a:pPr>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Divine beings appeared human, but used </a:t>
            </a:r>
            <a:r>
              <a:rPr lang="en-US" sz="3200" b="1" dirty="0">
                <a:solidFill>
                  <a:srgbClr val="C00000"/>
                </a:solidFill>
                <a:latin typeface="Arial" panose="020B0604020202020204" pitchFamily="34" charset="0"/>
                <a:cs typeface="Arial" panose="020B0604020202020204" pitchFamily="34" charset="0"/>
              </a:rPr>
              <a:t>supernatural</a:t>
            </a:r>
            <a:r>
              <a:rPr lang="en-US" sz="3200" b="1" dirty="0">
                <a:latin typeface="Arial" panose="020B0604020202020204" pitchFamily="34" charset="0"/>
                <a:cs typeface="Arial" panose="020B0604020202020204" pitchFamily="34" charset="0"/>
              </a:rPr>
              <a:t> means to engender offspring.</a:t>
            </a:r>
          </a:p>
          <a:p>
            <a:pPr marL="361950" indent="-361950">
              <a:spcAft>
                <a:spcPts val="600"/>
              </a:spcAft>
            </a:pPr>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Divine beings used </a:t>
            </a:r>
            <a:r>
              <a:rPr lang="en-US" sz="3200" b="1" dirty="0">
                <a:solidFill>
                  <a:srgbClr val="C00000"/>
                </a:solidFill>
                <a:latin typeface="Arial" panose="020B0604020202020204" pitchFamily="34" charset="0"/>
                <a:cs typeface="Arial" panose="020B0604020202020204" pitchFamily="34" charset="0"/>
              </a:rPr>
              <a:t>natural</a:t>
            </a:r>
            <a:r>
              <a:rPr lang="en-US" sz="3200" b="1" dirty="0">
                <a:latin typeface="Arial" panose="020B0604020202020204" pitchFamily="34" charset="0"/>
                <a:cs typeface="Arial" panose="020B0604020202020204" pitchFamily="34" charset="0"/>
              </a:rPr>
              <a:t> means to cause pregnancies by parthenogenesis.</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Divine beings already have </a:t>
            </a:r>
            <a:r>
              <a:rPr lang="en-US" sz="3200" b="1" dirty="0">
                <a:solidFill>
                  <a:srgbClr val="C00000"/>
                </a:solidFill>
                <a:latin typeface="Arial" panose="020B0604020202020204" pitchFamily="34" charset="0"/>
                <a:cs typeface="Arial" panose="020B0604020202020204" pitchFamily="34" charset="0"/>
              </a:rPr>
              <a:t>bodies</a:t>
            </a:r>
            <a:r>
              <a:rPr lang="en-US" sz="3200" b="1" dirty="0">
                <a:latin typeface="Arial" panose="020B0604020202020204" pitchFamily="34" charset="0"/>
                <a:cs typeface="Arial" panose="020B0604020202020204" pitchFamily="34" charset="0"/>
              </a:rPr>
              <a:t>, so they are able to mate with human beings.</a:t>
            </a:r>
          </a:p>
        </p:txBody>
      </p:sp>
      <p:pic>
        <p:nvPicPr>
          <p:cNvPr id="3074" name="Picture 2" descr="Who Were the “Sons of God” and the Nephilim? (Genesis 6:1-4) — Knowing  Scripture">
            <a:extLst>
              <a:ext uri="{FF2B5EF4-FFF2-40B4-BE49-F238E27FC236}">
                <a16:creationId xmlns:a16="http://schemas.microsoft.com/office/drawing/2014/main" id="{C3245D51-E64C-D8CB-01E7-E34A12D1AC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102" y="492970"/>
            <a:ext cx="6975795" cy="465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3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A9E17-F442-7D30-800C-6F4B3EF00809}"/>
              </a:ext>
            </a:extLst>
          </p:cNvPr>
          <p:cNvPicPr>
            <a:picLocks noChangeAspect="1"/>
          </p:cNvPicPr>
          <p:nvPr/>
        </p:nvPicPr>
        <p:blipFill>
          <a:blip r:embed="rId2"/>
          <a:stretch>
            <a:fillRect/>
          </a:stretch>
        </p:blipFill>
        <p:spPr>
          <a:xfrm>
            <a:off x="1996170" y="1961986"/>
            <a:ext cx="5359675" cy="3181514"/>
          </a:xfrm>
          <a:prstGeom prst="rect">
            <a:avLst/>
          </a:prstGeom>
        </p:spPr>
      </p:pic>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0"/>
            <a:ext cx="8102600" cy="523599"/>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How tall were the Nephilim?</a:t>
            </a:r>
            <a:endParaRPr lang="en-US" sz="2400" b="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2E871D7-AB3D-78CA-809F-BBF4425A556D}"/>
              </a:ext>
            </a:extLst>
          </p:cNvPr>
          <p:cNvSpPr txBox="1"/>
          <p:nvPr/>
        </p:nvSpPr>
        <p:spPr>
          <a:xfrm>
            <a:off x="208019" y="523598"/>
            <a:ext cx="8935981" cy="4524315"/>
          </a:xfrm>
          <a:prstGeom prst="rect">
            <a:avLst/>
          </a:prstGeom>
          <a:noFill/>
        </p:spPr>
        <p:txBody>
          <a:bodyPr wrap="square" rtlCol="0">
            <a:spAutoFit/>
          </a:bodyPr>
          <a:lstStyle/>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Human heights a normal curve distribution.</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Archeology finds similar distributions amongst ancient societies.</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An Egyptian was 7½ feet tall (1 Chr. 11:23).</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Goliath was 4 ½ cubits tall (6’ 6”).</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Og’s bed (19X4 cubits) =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exact dimensions of god</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Marduk’s cultic bed in the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Etemenanki ziggurat.</a:t>
            </a:r>
          </a:p>
        </p:txBody>
      </p:sp>
      <p:pic>
        <p:nvPicPr>
          <p:cNvPr id="4098" name="Picture 2" descr="The Nephilim - Ancient History">
            <a:extLst>
              <a:ext uri="{FF2B5EF4-FFF2-40B4-BE49-F238E27FC236}">
                <a16:creationId xmlns:a16="http://schemas.microsoft.com/office/drawing/2014/main" id="{A72288F5-8C6C-86CF-2463-4FE38A2C6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770" y="523598"/>
            <a:ext cx="6954473" cy="46382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white bed frame with a blue background">
            <a:extLst>
              <a:ext uri="{FF2B5EF4-FFF2-40B4-BE49-F238E27FC236}">
                <a16:creationId xmlns:a16="http://schemas.microsoft.com/office/drawing/2014/main" id="{A971122B-8E30-4DC7-A04B-15B633EBB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2164" y="3071562"/>
            <a:ext cx="3341836" cy="2071938"/>
          </a:xfrm>
          <a:prstGeom prst="rect">
            <a:avLst/>
          </a:prstGeom>
        </p:spPr>
      </p:pic>
    </p:spTree>
    <p:extLst>
      <p:ext uri="{BB962C8B-B14F-4D97-AF65-F5344CB8AC3E}">
        <p14:creationId xmlns:p14="http://schemas.microsoft.com/office/powerpoint/2010/main" val="51418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7" presetID="2" presetClass="exit" presetSubtype="4" fill="hold" nodeType="withEffect">
                                  <p:stCondLst>
                                    <p:cond delay="0"/>
                                  </p:stCondLst>
                                  <p:childTnLst>
                                    <p:anim calcmode="lin" valueType="num">
                                      <p:cBhvr additive="base">
                                        <p:cTn id="28" dur="500"/>
                                        <p:tgtEl>
                                          <p:spTgt spid="5"/>
                                        </p:tgtEl>
                                        <p:attrNameLst>
                                          <p:attrName>ppt_x</p:attrName>
                                        </p:attrNameLst>
                                      </p:cBhvr>
                                      <p:tavLst>
                                        <p:tav tm="0">
                                          <p:val>
                                            <p:strVal val="ppt_x"/>
                                          </p:val>
                                        </p:tav>
                                        <p:tav tm="100000">
                                          <p:val>
                                            <p:strVal val="ppt_x"/>
                                          </p:val>
                                        </p:tav>
                                      </p:tavLst>
                                    </p:anim>
                                    <p:anim calcmode="lin" valueType="num">
                                      <p:cBhvr additive="base">
                                        <p:cTn id="29" dur="500"/>
                                        <p:tgtEl>
                                          <p:spTgt spid="5"/>
                                        </p:tgtEl>
                                        <p:attrNameLst>
                                          <p:attrName>ppt_y</p:attrName>
                                        </p:attrNameLst>
                                      </p:cBhvr>
                                      <p:tavLst>
                                        <p:tav tm="0">
                                          <p:val>
                                            <p:strVal val="ppt_y"/>
                                          </p:val>
                                        </p:tav>
                                        <p:tav tm="100000">
                                          <p:val>
                                            <p:strVal val="1+ppt_h/2"/>
                                          </p:val>
                                        </p:tav>
                                      </p:tavLst>
                                    </p:anim>
                                    <p:set>
                                      <p:cBhvr>
                                        <p:cTn id="30" dur="1" fill="hold">
                                          <p:stCondLst>
                                            <p:cond delay="4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0"/>
            <a:ext cx="8102600" cy="523599"/>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Nephilim after the flood</a:t>
            </a:r>
            <a:endParaRPr lang="en-US" sz="2400" b="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2E871D7-AB3D-78CA-809F-BBF4425A556D}"/>
              </a:ext>
            </a:extLst>
          </p:cNvPr>
          <p:cNvSpPr txBox="1"/>
          <p:nvPr/>
        </p:nvSpPr>
        <p:spPr>
          <a:xfrm>
            <a:off x="208019" y="523598"/>
            <a:ext cx="8935981" cy="4524315"/>
          </a:xfrm>
          <a:prstGeom prst="rect">
            <a:avLst/>
          </a:prstGeom>
          <a:noFill/>
        </p:spPr>
        <p:txBody>
          <a:bodyPr wrap="square" rtlCol="0">
            <a:spAutoFit/>
          </a:bodyPr>
          <a:lstStyle/>
          <a:p>
            <a:pPr marL="361950" indent="-361950"/>
            <a:r>
              <a:rPr lang="en-US" sz="3200" b="1" dirty="0">
                <a:solidFill>
                  <a:srgbClr val="C00000"/>
                </a:solidFill>
                <a:latin typeface="Arial" panose="020B0604020202020204" pitchFamily="34" charset="0"/>
                <a:cs typeface="Arial" panose="020B0604020202020204" pitchFamily="34" charset="0"/>
              </a:rPr>
              <a:t>● </a:t>
            </a:r>
            <a:r>
              <a:rPr lang="en-GB" sz="3200" b="1" dirty="0">
                <a:latin typeface="Arial" panose="020B0604020202020204" pitchFamily="34" charset="0"/>
                <a:cs typeface="Arial" panose="020B0604020202020204" pitchFamily="34" charset="0"/>
              </a:rPr>
              <a:t>“The Nephilim were on the earth in those days—and also afterwards…” (</a:t>
            </a:r>
            <a:r>
              <a:rPr lang="en-GB" sz="3200" dirty="0">
                <a:latin typeface="Arial" panose="020B0604020202020204" pitchFamily="34" charset="0"/>
                <a:cs typeface="Arial" panose="020B0604020202020204" pitchFamily="34" charset="0"/>
              </a:rPr>
              <a:t>Gen. 6:4</a:t>
            </a:r>
            <a:r>
              <a:rPr lang="en-GB" sz="3200" b="1" dirty="0">
                <a:latin typeface="Arial" panose="020B0604020202020204" pitchFamily="34" charset="0"/>
                <a:cs typeface="Arial" panose="020B0604020202020204" pitchFamily="34" charset="0"/>
              </a:rPr>
              <a:t>).</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en-GB" sz="3200" b="1" dirty="0">
                <a:latin typeface="Arial" panose="020B0604020202020204" pitchFamily="34" charset="0"/>
                <a:cs typeface="Arial" panose="020B0604020202020204" pitchFamily="34" charset="0"/>
              </a:rPr>
              <a:t>There we saw the Nephilim (the Anakites come from the Nephilim)…” (</a:t>
            </a:r>
            <a:r>
              <a:rPr lang="en-GB" sz="3200" dirty="0">
                <a:latin typeface="Arial" panose="020B0604020202020204" pitchFamily="34" charset="0"/>
                <a:cs typeface="Arial" panose="020B0604020202020204" pitchFamily="34" charset="0"/>
              </a:rPr>
              <a:t>Num. 13:33</a:t>
            </a:r>
            <a:r>
              <a:rPr lang="en-GB" sz="3200" b="1" dirty="0">
                <a:latin typeface="Arial" panose="020B0604020202020204" pitchFamily="34" charset="0"/>
                <a:cs typeface="Arial" panose="020B0604020202020204" pitchFamily="34" charset="0"/>
              </a:rPr>
              <a:t>).</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GB" sz="3200" b="1" dirty="0">
                <a:latin typeface="Arial" panose="020B0604020202020204" pitchFamily="34" charset="0"/>
                <a:cs typeface="Arial" panose="020B0604020202020204" pitchFamily="34" charset="0"/>
              </a:rPr>
              <a:t>“None of the Anakim was left in the land of the Israelites; some remained only in Gaza, in Gath, and in Ashdod.” (</a:t>
            </a:r>
            <a:r>
              <a:rPr lang="en-GB" sz="3200" dirty="0">
                <a:latin typeface="Arial" panose="020B0604020202020204" pitchFamily="34" charset="0"/>
                <a:cs typeface="Arial" panose="020B0604020202020204" pitchFamily="34" charset="0"/>
              </a:rPr>
              <a:t>Josh. 11:22</a:t>
            </a:r>
            <a:r>
              <a:rPr lang="en-GB" sz="3200" b="1" dirty="0">
                <a:latin typeface="Arial" panose="020B0604020202020204" pitchFamily="34" charset="0"/>
                <a:cs typeface="Arial" panose="020B0604020202020204" pitchFamily="34" charset="0"/>
              </a:rPr>
              <a:t>)</a:t>
            </a:r>
          </a:p>
          <a:p>
            <a:pPr marL="361950" indent="-361950"/>
            <a:r>
              <a:rPr lang="en-US" sz="3200" b="1" dirty="0">
                <a:solidFill>
                  <a:srgbClr val="C00000"/>
                </a:solidFill>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a:t>
            </a:r>
            <a:r>
              <a:rPr lang="en-GB" sz="3200" b="1" dirty="0">
                <a:latin typeface="Arial" panose="020B0604020202020204" pitchFamily="34" charset="0"/>
                <a:cs typeface="Arial" panose="020B0604020202020204" pitchFamily="34" charset="0"/>
              </a:rPr>
              <a:t>Goliath, of Gath, whose height was four cubits and a span [6’ 6”]…” (</a:t>
            </a:r>
            <a:r>
              <a:rPr lang="en-GB" sz="3200" dirty="0">
                <a:latin typeface="Arial" panose="020B0604020202020204" pitchFamily="34" charset="0"/>
                <a:cs typeface="Arial" panose="020B0604020202020204" pitchFamily="34" charset="0"/>
              </a:rPr>
              <a:t>1 Sam. 17:4</a:t>
            </a:r>
            <a:r>
              <a:rPr lang="en-GB" sz="3200" b="1" dirty="0">
                <a:latin typeface="Arial" panose="020B0604020202020204" pitchFamily="34" charset="0"/>
                <a:cs typeface="Arial" panose="020B0604020202020204" pitchFamily="34" charset="0"/>
              </a:rPr>
              <a:t>).</a:t>
            </a:r>
            <a:endParaRPr lang="en-US" sz="3200" b="1"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8F967215-2EC1-2A05-804C-43E85D896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89" y="466725"/>
            <a:ext cx="7620000" cy="467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6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0"/>
            <a:ext cx="8084876" cy="523599"/>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Five theories of Nephilim survival</a:t>
            </a:r>
            <a:endParaRPr lang="en-US" sz="2400" b="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2E871D7-AB3D-78CA-809F-BBF4425A556D}"/>
              </a:ext>
            </a:extLst>
          </p:cNvPr>
          <p:cNvSpPr txBox="1"/>
          <p:nvPr/>
        </p:nvSpPr>
        <p:spPr>
          <a:xfrm>
            <a:off x="208019" y="523598"/>
            <a:ext cx="8935981" cy="4524315"/>
          </a:xfrm>
          <a:prstGeom prst="rect">
            <a:avLst/>
          </a:prstGeom>
          <a:noFill/>
        </p:spPr>
        <p:txBody>
          <a:bodyPr wrap="square" rtlCol="0">
            <a:spAutoFit/>
          </a:bodyPr>
          <a:lstStyle/>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 local flood allowed some humans and Nephilim to survive.</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Two Nephilim were taken into the ark along with other creatures.</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Noah or a member of his family was part Nephilim. (DSS 1QApGen)</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Other sons of God made new Nephilim.</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Israelite spies were mistaken about the Anakim being descended from Nephilim.</a:t>
            </a:r>
          </a:p>
        </p:txBody>
      </p:sp>
      <p:pic>
        <p:nvPicPr>
          <p:cNvPr id="7" name="Picture 6">
            <a:extLst>
              <a:ext uri="{FF2B5EF4-FFF2-40B4-BE49-F238E27FC236}">
                <a16:creationId xmlns:a16="http://schemas.microsoft.com/office/drawing/2014/main" id="{3071B8A0-1B2E-BAA1-ECBA-602B697A86DC}"/>
              </a:ext>
            </a:extLst>
          </p:cNvPr>
          <p:cNvPicPr>
            <a:picLocks noChangeAspect="1"/>
          </p:cNvPicPr>
          <p:nvPr/>
        </p:nvPicPr>
        <p:blipFill>
          <a:blip r:embed="rId2"/>
          <a:stretch>
            <a:fillRect/>
          </a:stretch>
        </p:blipFill>
        <p:spPr>
          <a:xfrm>
            <a:off x="926719" y="691921"/>
            <a:ext cx="7404481" cy="4451579"/>
          </a:xfrm>
          <a:prstGeom prst="rect">
            <a:avLst/>
          </a:prstGeom>
        </p:spPr>
      </p:pic>
      <p:pic>
        <p:nvPicPr>
          <p:cNvPr id="5" name="Picture 4">
            <a:extLst>
              <a:ext uri="{FF2B5EF4-FFF2-40B4-BE49-F238E27FC236}">
                <a16:creationId xmlns:a16="http://schemas.microsoft.com/office/drawing/2014/main" id="{A2BAF97E-9EF1-084C-E998-26C2DF30DFFA}"/>
              </a:ext>
            </a:extLst>
          </p:cNvPr>
          <p:cNvPicPr>
            <a:picLocks noChangeAspect="1"/>
          </p:cNvPicPr>
          <p:nvPr/>
        </p:nvPicPr>
        <p:blipFill>
          <a:blip r:embed="rId3"/>
          <a:stretch>
            <a:fillRect/>
          </a:stretch>
        </p:blipFill>
        <p:spPr>
          <a:xfrm>
            <a:off x="926719" y="600972"/>
            <a:ext cx="7404481" cy="4539652"/>
          </a:xfrm>
          <a:prstGeom prst="rect">
            <a:avLst/>
          </a:prstGeom>
        </p:spPr>
      </p:pic>
    </p:spTree>
    <p:extLst>
      <p:ext uri="{BB962C8B-B14F-4D97-AF65-F5344CB8AC3E}">
        <p14:creationId xmlns:p14="http://schemas.microsoft.com/office/powerpoint/2010/main" val="182201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0"/>
            <a:ext cx="8102600" cy="523599"/>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Assignment</a:t>
            </a:r>
            <a:endParaRPr lang="en-US" sz="2400" b="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2E871D7-AB3D-78CA-809F-BBF4425A556D}"/>
              </a:ext>
            </a:extLst>
          </p:cNvPr>
          <p:cNvSpPr txBox="1"/>
          <p:nvPr/>
        </p:nvSpPr>
        <p:spPr>
          <a:xfrm>
            <a:off x="208019" y="593448"/>
            <a:ext cx="8935981" cy="4031873"/>
          </a:xfrm>
          <a:prstGeom prst="rect">
            <a:avLst/>
          </a:prstGeom>
          <a:noFill/>
        </p:spPr>
        <p:txBody>
          <a:bodyPr wrap="square" rtlCol="0">
            <a:spAutoFit/>
          </a:bodyPr>
          <a:lstStyle/>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Read </a:t>
            </a:r>
            <a:r>
              <a:rPr lang="en-US" sz="3200" b="1" i="1" dirty="0">
                <a:latin typeface="Arial" panose="020B0604020202020204" pitchFamily="34" charset="0"/>
                <a:cs typeface="Arial" panose="020B0604020202020204" pitchFamily="34" charset="0"/>
              </a:rPr>
              <a:t>Reversing Hermon</a:t>
            </a:r>
            <a:r>
              <a:rPr lang="en-US" sz="3200" b="1" dirty="0">
                <a:latin typeface="Arial" panose="020B0604020202020204" pitchFamily="34" charset="0"/>
                <a:cs typeface="Arial" panose="020B0604020202020204" pitchFamily="34" charset="0"/>
              </a:rPr>
              <a:t>,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chapter 2: “The sin of the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watchers in 1 Enoch and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other Enochian texts,”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pages 23-36.</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Visit </a:t>
            </a:r>
            <a:r>
              <a:rPr lang="en-US" sz="3200" b="1" dirty="0">
                <a:solidFill>
                  <a:srgbClr val="C00000"/>
                </a:solidFill>
                <a:latin typeface="Arial" panose="020B0604020202020204" pitchFamily="34" charset="0"/>
                <a:cs typeface="Arial" panose="020B0604020202020204" pitchFamily="34" charset="0"/>
              </a:rPr>
              <a:t>reversinghermon.site </a:t>
            </a:r>
            <a:br>
              <a:rPr lang="en-US" sz="3200" b="1" dirty="0">
                <a:solidFill>
                  <a:srgbClr val="C00000"/>
                </a:solidFill>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to see the recommended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materials.</a:t>
            </a:r>
          </a:p>
        </p:txBody>
      </p:sp>
      <p:pic>
        <p:nvPicPr>
          <p:cNvPr id="3" name="Picture 2">
            <a:extLst>
              <a:ext uri="{FF2B5EF4-FFF2-40B4-BE49-F238E27FC236}">
                <a16:creationId xmlns:a16="http://schemas.microsoft.com/office/drawing/2014/main" id="{016745D7-6853-26E2-CF29-A3AEE8D8FF12}"/>
              </a:ext>
            </a:extLst>
          </p:cNvPr>
          <p:cNvPicPr>
            <a:picLocks noChangeAspect="1"/>
          </p:cNvPicPr>
          <p:nvPr/>
        </p:nvPicPr>
        <p:blipFill>
          <a:blip r:embed="rId2"/>
          <a:stretch>
            <a:fillRect/>
          </a:stretch>
        </p:blipFill>
        <p:spPr>
          <a:xfrm>
            <a:off x="5971309" y="436243"/>
            <a:ext cx="3172691" cy="4707257"/>
          </a:xfrm>
          <a:prstGeom prst="rect">
            <a:avLst/>
          </a:prstGeom>
        </p:spPr>
      </p:pic>
    </p:spTree>
    <p:extLst>
      <p:ext uri="{BB962C8B-B14F-4D97-AF65-F5344CB8AC3E}">
        <p14:creationId xmlns:p14="http://schemas.microsoft.com/office/powerpoint/2010/main" val="133074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3013BB-7040-1A3C-0E60-8C6423DEA7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194" y="1446550"/>
            <a:ext cx="6575612" cy="3698782"/>
          </a:xfrm>
          <a:prstGeom prst="rect">
            <a:avLst/>
          </a:prstGeom>
        </p:spPr>
      </p:pic>
      <p:sp>
        <p:nvSpPr>
          <p:cNvPr id="3" name="TextBox 2">
            <a:extLst>
              <a:ext uri="{FF2B5EF4-FFF2-40B4-BE49-F238E27FC236}">
                <a16:creationId xmlns:a16="http://schemas.microsoft.com/office/drawing/2014/main" id="{4C16CAE0-FBA9-66C6-B905-EDF726AD7B18}"/>
              </a:ext>
            </a:extLst>
          </p:cNvPr>
          <p:cNvSpPr txBox="1"/>
          <p:nvPr/>
        </p:nvSpPr>
        <p:spPr>
          <a:xfrm>
            <a:off x="-1" y="0"/>
            <a:ext cx="9143999" cy="1446550"/>
          </a:xfrm>
          <a:prstGeom prst="rect">
            <a:avLst/>
          </a:prstGeom>
          <a:noFill/>
        </p:spPr>
        <p:txBody>
          <a:bodyPr wrap="square" rtlCol="0">
            <a:spAutoFit/>
          </a:bodyPr>
          <a:lstStyle/>
          <a:p>
            <a:pPr algn="ctr"/>
            <a:r>
              <a:rPr lang="en-US" sz="3200" b="1" dirty="0">
                <a:solidFill>
                  <a:srgbClr val="0070C0"/>
                </a:solidFill>
                <a:latin typeface="Verdana" panose="020B0604030504040204" pitchFamily="34" charset="0"/>
                <a:ea typeface="Verdana" panose="020B0604030504040204" pitchFamily="34" charset="0"/>
              </a:rPr>
              <a:t>R</a:t>
            </a:r>
            <a:r>
              <a:rPr lang="en-US" sz="2800" b="1" dirty="0">
                <a:solidFill>
                  <a:srgbClr val="0070C0"/>
                </a:solidFill>
                <a:latin typeface="Verdana" panose="020B0604030504040204" pitchFamily="34" charset="0"/>
                <a:ea typeface="Verdana" panose="020B0604030504040204" pitchFamily="34" charset="0"/>
              </a:rPr>
              <a:t>EVE</a:t>
            </a:r>
            <a:r>
              <a:rPr lang="ru-RU" sz="2800" b="1" dirty="0">
                <a:solidFill>
                  <a:srgbClr val="0070C0"/>
                </a:solidFill>
                <a:latin typeface="Verdana" panose="020B0604030504040204" pitchFamily="34" charset="0"/>
                <a:ea typeface="Verdana" panose="020B0604030504040204" pitchFamily="34" charset="0"/>
              </a:rPr>
              <a:t>Я</a:t>
            </a:r>
            <a:r>
              <a:rPr lang="en-US" sz="2800" b="1" dirty="0">
                <a:solidFill>
                  <a:srgbClr val="0070C0"/>
                </a:solidFill>
                <a:latin typeface="Verdana" panose="020B0604030504040204" pitchFamily="34" charset="0"/>
                <a:ea typeface="Verdana" panose="020B0604030504040204" pitchFamily="34" charset="0"/>
              </a:rPr>
              <a:t>SING</a:t>
            </a:r>
            <a:r>
              <a:rPr lang="en-US" sz="3200" b="1" dirty="0">
                <a:solidFill>
                  <a:srgbClr val="0070C0"/>
                </a:solidFill>
                <a:latin typeface="Verdana" panose="020B0604030504040204" pitchFamily="34" charset="0"/>
                <a:ea typeface="Verdana" panose="020B0604030504040204" pitchFamily="34" charset="0"/>
              </a:rPr>
              <a:t> H</a:t>
            </a:r>
            <a:r>
              <a:rPr lang="en-US" sz="2800" b="1" dirty="0">
                <a:solidFill>
                  <a:srgbClr val="0070C0"/>
                </a:solidFill>
                <a:latin typeface="Verdana" panose="020B0604030504040204" pitchFamily="34" charset="0"/>
                <a:ea typeface="Verdana" panose="020B0604030504040204" pitchFamily="34" charset="0"/>
              </a:rPr>
              <a:t>ERMON</a:t>
            </a:r>
            <a:endParaRPr lang="en-US" sz="2800" b="1" dirty="0">
              <a:solidFill>
                <a:srgbClr val="0070C0"/>
              </a:solidFill>
              <a:latin typeface="Verdana" panose="020B0604030504040204" pitchFamily="34" charset="0"/>
              <a:ea typeface="Verdana" panose="020B0604030504040204" pitchFamily="34" charset="0"/>
              <a:cs typeface="Arial" panose="020B0604020202020204" pitchFamily="34" charset="0"/>
            </a:endParaRPr>
          </a:p>
          <a:p>
            <a:pPr algn="ctr"/>
            <a:r>
              <a:rPr lang="en-US" sz="2800" b="1" dirty="0">
                <a:latin typeface="Verdana" panose="020B0604030504040204" pitchFamily="34" charset="0"/>
                <a:ea typeface="Verdana" panose="020B0604030504040204" pitchFamily="34" charset="0"/>
                <a:cs typeface="Arial" panose="020B0604020202020204" pitchFamily="34" charset="0"/>
              </a:rPr>
              <a:t>Chapter 1: “Sons of God and Nephilim”</a:t>
            </a:r>
          </a:p>
          <a:p>
            <a:pPr algn="ctr"/>
            <a:r>
              <a:rPr lang="en-US" sz="2800" b="1" dirty="0">
                <a:solidFill>
                  <a:srgbClr val="C00000"/>
                </a:solidFill>
                <a:latin typeface="Verdana" panose="020B0604030504040204" pitchFamily="34" charset="0"/>
                <a:ea typeface="Verdana" panose="020B0604030504040204" pitchFamily="34" charset="0"/>
                <a:cs typeface="Arial" panose="020B0604020202020204" pitchFamily="34" charset="0"/>
              </a:rPr>
              <a:t>26 and 29 September 2024</a:t>
            </a:r>
          </a:p>
        </p:txBody>
      </p:sp>
    </p:spTree>
    <p:extLst>
      <p:ext uri="{BB962C8B-B14F-4D97-AF65-F5344CB8AC3E}">
        <p14:creationId xmlns:p14="http://schemas.microsoft.com/office/powerpoint/2010/main" val="1110333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4177"/>
            <a:ext cx="8629988" cy="536888"/>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Chapter learning objectives</a:t>
            </a:r>
          </a:p>
        </p:txBody>
      </p:sp>
      <p:sp>
        <p:nvSpPr>
          <p:cNvPr id="4" name="TextBox 3">
            <a:extLst>
              <a:ext uri="{FF2B5EF4-FFF2-40B4-BE49-F238E27FC236}">
                <a16:creationId xmlns:a16="http://schemas.microsoft.com/office/drawing/2014/main" id="{E2E871D7-AB3D-78CA-809F-BBF4425A556D}"/>
              </a:ext>
            </a:extLst>
          </p:cNvPr>
          <p:cNvSpPr txBox="1"/>
          <p:nvPr/>
        </p:nvSpPr>
        <p:spPr>
          <a:xfrm>
            <a:off x="112125" y="562072"/>
            <a:ext cx="9031875" cy="3539430"/>
          </a:xfrm>
          <a:prstGeom prst="rect">
            <a:avLst/>
          </a:prstGeom>
          <a:noFill/>
        </p:spPr>
        <p:txBody>
          <a:bodyPr wrap="square" rtlCol="0">
            <a:spAutoFit/>
          </a:bodyPr>
          <a:lstStyle/>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Identify the “sons of God” in Scripture.</a:t>
            </a:r>
            <a:endParaRPr lang="en-US" sz="3200" b="1" dirty="0">
              <a:solidFill>
                <a:srgbClr val="C00000"/>
              </a:solidFill>
              <a:latin typeface="Arial" panose="020B0604020202020204" pitchFamily="34" charset="0"/>
              <a:cs typeface="Arial" panose="020B0604020202020204" pitchFamily="34" charset="0"/>
            </a:endParaRPr>
          </a:p>
          <a:p>
            <a:pPr marL="357188" indent="-357188"/>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Describe the Nephilim in their own Mesopotamian context.</a:t>
            </a:r>
          </a:p>
          <a:p>
            <a:pPr marL="357188" indent="-357188"/>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Define “second-temple” Judaism (from about 500 BC until AD 70).</a:t>
            </a:r>
          </a:p>
          <a:p>
            <a:pPr marL="355600" indent="-35560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Adopt a supernatural,</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biblical worldview.</a:t>
            </a:r>
          </a:p>
        </p:txBody>
      </p:sp>
      <p:pic>
        <p:nvPicPr>
          <p:cNvPr id="5" name="Picture 4">
            <a:extLst>
              <a:ext uri="{FF2B5EF4-FFF2-40B4-BE49-F238E27FC236}">
                <a16:creationId xmlns:a16="http://schemas.microsoft.com/office/drawing/2014/main" id="{FEAA3A98-A66E-E3DC-41FC-B5A0A4F92219}"/>
              </a:ext>
            </a:extLst>
          </p:cNvPr>
          <p:cNvPicPr>
            <a:picLocks noChangeAspect="1"/>
          </p:cNvPicPr>
          <p:nvPr/>
        </p:nvPicPr>
        <p:blipFill>
          <a:blip r:embed="rId2"/>
          <a:stretch>
            <a:fillRect/>
          </a:stretch>
        </p:blipFill>
        <p:spPr>
          <a:xfrm>
            <a:off x="5782235" y="2618000"/>
            <a:ext cx="3361765" cy="2521323"/>
          </a:xfrm>
          <a:prstGeom prst="rect">
            <a:avLst/>
          </a:prstGeom>
        </p:spPr>
      </p:pic>
      <p:pic>
        <p:nvPicPr>
          <p:cNvPr id="7" name="Picture 6">
            <a:extLst>
              <a:ext uri="{FF2B5EF4-FFF2-40B4-BE49-F238E27FC236}">
                <a16:creationId xmlns:a16="http://schemas.microsoft.com/office/drawing/2014/main" id="{A6CAF735-42F1-B487-F9BB-ABD14EA5B1CF}"/>
              </a:ext>
            </a:extLst>
          </p:cNvPr>
          <p:cNvPicPr>
            <a:picLocks noChangeAspect="1"/>
          </p:cNvPicPr>
          <p:nvPr/>
        </p:nvPicPr>
        <p:blipFill>
          <a:blip r:embed="rId3"/>
          <a:stretch>
            <a:fillRect/>
          </a:stretch>
        </p:blipFill>
        <p:spPr>
          <a:xfrm>
            <a:off x="1516942" y="556736"/>
            <a:ext cx="6110116" cy="4582587"/>
          </a:xfrm>
          <a:prstGeom prst="rect">
            <a:avLst/>
          </a:prstGeom>
        </p:spPr>
      </p:pic>
    </p:spTree>
    <p:extLst>
      <p:ext uri="{BB962C8B-B14F-4D97-AF65-F5344CB8AC3E}">
        <p14:creationId xmlns:p14="http://schemas.microsoft.com/office/powerpoint/2010/main" val="71934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additive="base">
                                        <p:cTn id="2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additive="base">
                                        <p:cTn id="3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86570"/>
            <a:ext cx="7854950" cy="437029"/>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Genesis 6:1-4</a:t>
            </a:r>
            <a:endParaRPr lang="en-US" sz="2400" b="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2E871D7-AB3D-78CA-809F-BBF4425A556D}"/>
              </a:ext>
            </a:extLst>
          </p:cNvPr>
          <p:cNvSpPr txBox="1"/>
          <p:nvPr/>
        </p:nvSpPr>
        <p:spPr>
          <a:xfrm>
            <a:off x="208019" y="523599"/>
            <a:ext cx="8935981" cy="4478149"/>
          </a:xfrm>
          <a:prstGeom prst="rect">
            <a:avLst/>
          </a:prstGeom>
          <a:noFill/>
        </p:spPr>
        <p:txBody>
          <a:bodyPr wrap="square" rtlCol="0">
            <a:spAutoFit/>
          </a:bodyPr>
          <a:lstStyle/>
          <a:p>
            <a:pPr indent="361950"/>
            <a:r>
              <a:rPr lang="en-GB" sz="2850" b="1" baseline="30000" dirty="0">
                <a:solidFill>
                  <a:srgbClr val="C00000"/>
                </a:solidFill>
                <a:latin typeface="Arial" panose="020B0604020202020204" pitchFamily="34" charset="0"/>
                <a:cs typeface="Arial" panose="020B0604020202020204" pitchFamily="34" charset="0"/>
              </a:rPr>
              <a:t>1</a:t>
            </a:r>
            <a:r>
              <a:rPr lang="en-GB" sz="2850" b="1" dirty="0">
                <a:latin typeface="Arial" panose="020B0604020202020204" pitchFamily="34" charset="0"/>
                <a:cs typeface="Arial" panose="020B0604020202020204" pitchFamily="34" charset="0"/>
              </a:rPr>
              <a:t> When people began to multiply on the face of the ground, and daughters were born to them, </a:t>
            </a:r>
            <a:br>
              <a:rPr lang="en-GB" sz="2850" b="1" dirty="0">
                <a:latin typeface="Arial" panose="020B0604020202020204" pitchFamily="34" charset="0"/>
                <a:cs typeface="Arial" panose="020B0604020202020204" pitchFamily="34" charset="0"/>
              </a:rPr>
            </a:br>
            <a:r>
              <a:rPr lang="en-GB" sz="2850" b="1" baseline="30000" dirty="0">
                <a:solidFill>
                  <a:srgbClr val="C00000"/>
                </a:solidFill>
                <a:latin typeface="Arial" panose="020B0604020202020204" pitchFamily="34" charset="0"/>
                <a:cs typeface="Arial" panose="020B0604020202020204" pitchFamily="34" charset="0"/>
              </a:rPr>
              <a:t>2</a:t>
            </a:r>
            <a:r>
              <a:rPr lang="en-GB" sz="2850" b="1" dirty="0">
                <a:latin typeface="Arial" panose="020B0604020202020204" pitchFamily="34" charset="0"/>
                <a:cs typeface="Arial" panose="020B0604020202020204" pitchFamily="34" charset="0"/>
              </a:rPr>
              <a:t> the sons of God saw that they were fair, and they took wives for themselves of all that they chose…</a:t>
            </a:r>
          </a:p>
          <a:p>
            <a:pPr indent="361950"/>
            <a:r>
              <a:rPr lang="en-GB" sz="2850" b="1" baseline="30000" dirty="0">
                <a:solidFill>
                  <a:srgbClr val="C00000"/>
                </a:solidFill>
                <a:latin typeface="Arial" panose="020B0604020202020204" pitchFamily="34" charset="0"/>
                <a:cs typeface="Arial" panose="020B0604020202020204" pitchFamily="34" charset="0"/>
              </a:rPr>
              <a:t>4</a:t>
            </a:r>
            <a:r>
              <a:rPr lang="en-GB" sz="2850" b="1" dirty="0">
                <a:latin typeface="Arial" panose="020B0604020202020204" pitchFamily="34" charset="0"/>
                <a:cs typeface="Arial" panose="020B0604020202020204" pitchFamily="34" charset="0"/>
              </a:rPr>
              <a:t> The Nephilim were on the earth in those days</a:t>
            </a:r>
            <a:br>
              <a:rPr lang="en-GB" sz="2850" b="1" dirty="0">
                <a:latin typeface="Arial" panose="020B0604020202020204" pitchFamily="34" charset="0"/>
                <a:cs typeface="Arial" panose="020B0604020202020204" pitchFamily="34" charset="0"/>
              </a:rPr>
            </a:br>
            <a:r>
              <a:rPr lang="en-GB" sz="2850" b="1" dirty="0">
                <a:latin typeface="Arial" panose="020B0604020202020204" pitchFamily="34" charset="0"/>
                <a:cs typeface="Arial" panose="020B0604020202020204" pitchFamily="34" charset="0"/>
              </a:rPr>
              <a:t>— and also afterward — when the sons </a:t>
            </a:r>
            <a:br>
              <a:rPr lang="en-GB" sz="2850" b="1" dirty="0">
                <a:latin typeface="Arial" panose="020B0604020202020204" pitchFamily="34" charset="0"/>
                <a:cs typeface="Arial" panose="020B0604020202020204" pitchFamily="34" charset="0"/>
              </a:rPr>
            </a:br>
            <a:r>
              <a:rPr lang="en-GB" sz="2850" b="1" dirty="0">
                <a:latin typeface="Arial" panose="020B0604020202020204" pitchFamily="34" charset="0"/>
                <a:cs typeface="Arial" panose="020B0604020202020204" pitchFamily="34" charset="0"/>
              </a:rPr>
              <a:t>of God went in to the daughters of </a:t>
            </a:r>
            <a:br>
              <a:rPr lang="en-GB" sz="2850" b="1" dirty="0">
                <a:latin typeface="Arial" panose="020B0604020202020204" pitchFamily="34" charset="0"/>
                <a:cs typeface="Arial" panose="020B0604020202020204" pitchFamily="34" charset="0"/>
              </a:rPr>
            </a:br>
            <a:r>
              <a:rPr lang="en-GB" sz="2850" b="1" dirty="0">
                <a:latin typeface="Arial" panose="020B0604020202020204" pitchFamily="34" charset="0"/>
                <a:cs typeface="Arial" panose="020B0604020202020204" pitchFamily="34" charset="0"/>
              </a:rPr>
              <a:t>humans, who bore children to them. </a:t>
            </a:r>
            <a:br>
              <a:rPr lang="en-GB" sz="2850" b="1" dirty="0">
                <a:latin typeface="Arial" panose="020B0604020202020204" pitchFamily="34" charset="0"/>
                <a:cs typeface="Arial" panose="020B0604020202020204" pitchFamily="34" charset="0"/>
              </a:rPr>
            </a:br>
            <a:r>
              <a:rPr lang="en-GB" sz="2850" b="1" dirty="0">
                <a:latin typeface="Arial" panose="020B0604020202020204" pitchFamily="34" charset="0"/>
                <a:cs typeface="Arial" panose="020B0604020202020204" pitchFamily="34" charset="0"/>
              </a:rPr>
              <a:t>These were the heroes that were of old, </a:t>
            </a:r>
            <a:br>
              <a:rPr lang="en-GB" sz="2850" b="1" dirty="0">
                <a:latin typeface="Arial" panose="020B0604020202020204" pitchFamily="34" charset="0"/>
                <a:cs typeface="Arial" panose="020B0604020202020204" pitchFamily="34" charset="0"/>
              </a:rPr>
            </a:br>
            <a:r>
              <a:rPr lang="en-GB" sz="2850" b="1" dirty="0">
                <a:latin typeface="Arial" panose="020B0604020202020204" pitchFamily="34" charset="0"/>
                <a:cs typeface="Arial" panose="020B0604020202020204" pitchFamily="34" charset="0"/>
              </a:rPr>
              <a:t>warriors of renown.</a:t>
            </a:r>
          </a:p>
        </p:txBody>
      </p:sp>
      <p:pic>
        <p:nvPicPr>
          <p:cNvPr id="1026" name="Picture 2">
            <a:extLst>
              <a:ext uri="{FF2B5EF4-FFF2-40B4-BE49-F238E27FC236}">
                <a16:creationId xmlns:a16="http://schemas.microsoft.com/office/drawing/2014/main" id="{F1691D09-E2A9-C522-1520-1783D89F6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290" y="0"/>
            <a:ext cx="438943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5EE9ED8-F552-EC29-5CE2-426F02153E7E}"/>
              </a:ext>
            </a:extLst>
          </p:cNvPr>
          <p:cNvPicPr>
            <a:picLocks noChangeAspect="1"/>
          </p:cNvPicPr>
          <p:nvPr/>
        </p:nvPicPr>
        <p:blipFill>
          <a:blip r:embed="rId3"/>
          <a:stretch>
            <a:fillRect/>
          </a:stretch>
        </p:blipFill>
        <p:spPr>
          <a:xfrm>
            <a:off x="7105650" y="2754809"/>
            <a:ext cx="2038350" cy="2388691"/>
          </a:xfrm>
          <a:prstGeom prst="rect">
            <a:avLst/>
          </a:prstGeom>
        </p:spPr>
      </p:pic>
    </p:spTree>
    <p:extLst>
      <p:ext uri="{BB962C8B-B14F-4D97-AF65-F5344CB8AC3E}">
        <p14:creationId xmlns:p14="http://schemas.microsoft.com/office/powerpoint/2010/main" val="202239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86570"/>
            <a:ext cx="9144000" cy="437029"/>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Preliminary queries</a:t>
            </a:r>
            <a:endParaRPr lang="en-US" sz="2400" b="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2E871D7-AB3D-78CA-809F-BBF4425A556D}"/>
              </a:ext>
            </a:extLst>
          </p:cNvPr>
          <p:cNvSpPr txBox="1"/>
          <p:nvPr/>
        </p:nvSpPr>
        <p:spPr>
          <a:xfrm>
            <a:off x="208019" y="523599"/>
            <a:ext cx="8796281" cy="2554545"/>
          </a:xfrm>
          <a:prstGeom prst="rect">
            <a:avLst/>
          </a:prstGeom>
          <a:noFill/>
        </p:spPr>
        <p:txBody>
          <a:bodyPr wrap="square" rtlCol="0">
            <a:spAutoFit/>
          </a:bodyPr>
          <a:lstStyle/>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Who are the “sons of God”?</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Are they divine (supranatural) or human?</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Who were the Nephilim?</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How were there Nephilim after the flood?</a:t>
            </a:r>
          </a:p>
          <a:p>
            <a:endParaRPr lang="en-US" sz="32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3389D0A-5506-8D5A-6F5D-319DA9253C3A}"/>
              </a:ext>
            </a:extLst>
          </p:cNvPr>
          <p:cNvPicPr>
            <a:picLocks noChangeAspect="1"/>
          </p:cNvPicPr>
          <p:nvPr/>
        </p:nvPicPr>
        <p:blipFill>
          <a:blip r:embed="rId2"/>
          <a:stretch>
            <a:fillRect/>
          </a:stretch>
        </p:blipFill>
        <p:spPr>
          <a:xfrm>
            <a:off x="4339342" y="2634961"/>
            <a:ext cx="4804658" cy="2508538"/>
          </a:xfrm>
          <a:prstGeom prst="rect">
            <a:avLst/>
          </a:prstGeom>
        </p:spPr>
      </p:pic>
      <p:pic>
        <p:nvPicPr>
          <p:cNvPr id="9" name="Picture 8">
            <a:extLst>
              <a:ext uri="{FF2B5EF4-FFF2-40B4-BE49-F238E27FC236}">
                <a16:creationId xmlns:a16="http://schemas.microsoft.com/office/drawing/2014/main" id="{B4BBDC5A-6DC2-14FE-7F5E-98A1816D0579}"/>
              </a:ext>
            </a:extLst>
          </p:cNvPr>
          <p:cNvPicPr>
            <a:picLocks noChangeAspect="1"/>
          </p:cNvPicPr>
          <p:nvPr/>
        </p:nvPicPr>
        <p:blipFill>
          <a:blip r:embed="rId2"/>
          <a:stretch>
            <a:fillRect/>
          </a:stretch>
        </p:blipFill>
        <p:spPr>
          <a:xfrm>
            <a:off x="0" y="523599"/>
            <a:ext cx="9144000" cy="4619901"/>
          </a:xfrm>
          <a:prstGeom prst="rect">
            <a:avLst/>
          </a:prstGeom>
        </p:spPr>
      </p:pic>
    </p:spTree>
    <p:extLst>
      <p:ext uri="{BB962C8B-B14F-4D97-AF65-F5344CB8AC3E}">
        <p14:creationId xmlns:p14="http://schemas.microsoft.com/office/powerpoint/2010/main" val="132526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86570"/>
            <a:ext cx="6978650" cy="437029"/>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Sons of Seth interpretation</a:t>
            </a:r>
            <a:endParaRPr lang="en-US" sz="2400" b="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2E871D7-AB3D-78CA-809F-BBF4425A556D}"/>
              </a:ext>
            </a:extLst>
          </p:cNvPr>
          <p:cNvSpPr txBox="1"/>
          <p:nvPr/>
        </p:nvSpPr>
        <p:spPr>
          <a:xfrm>
            <a:off x="208019" y="523598"/>
            <a:ext cx="8853431" cy="4524315"/>
          </a:xfrm>
          <a:prstGeom prst="rect">
            <a:avLst/>
          </a:prstGeom>
          <a:noFill/>
        </p:spPr>
        <p:txBody>
          <a:bodyPr wrap="square" rtlCol="0">
            <a:spAutoFit/>
          </a:bodyPr>
          <a:lstStyle/>
          <a:p>
            <a:r>
              <a:rPr lang="en-GB" sz="3200" b="1" dirty="0">
                <a:solidFill>
                  <a:srgbClr val="0070C0"/>
                </a:solidFill>
                <a:latin typeface="Arial" panose="020B0604020202020204" pitchFamily="34" charset="0"/>
                <a:cs typeface="Arial" panose="020B0604020202020204" pitchFamily="34" charset="0"/>
              </a:rPr>
              <a:t>Hypothesis: </a:t>
            </a:r>
            <a:r>
              <a:rPr lang="en-GB" sz="3200" b="1" dirty="0">
                <a:latin typeface="Arial" panose="020B0604020202020204" pitchFamily="34" charset="0"/>
                <a:cs typeface="Arial" panose="020B0604020202020204" pitchFamily="34" charset="0"/>
              </a:rPr>
              <a:t>Seth’s godly male descendants married Cain’s godless female descendants.</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Formulated  in the 4</a:t>
            </a:r>
            <a:r>
              <a:rPr lang="en-US" sz="3200" b="1" baseline="30000" dirty="0">
                <a:latin typeface="Arial" panose="020B0604020202020204" pitchFamily="34" charset="0"/>
                <a:cs typeface="Arial" panose="020B0604020202020204" pitchFamily="34" charset="0"/>
              </a:rPr>
              <a:t>th</a:t>
            </a:r>
            <a:r>
              <a:rPr lang="en-US" sz="3200" b="1" dirty="0">
                <a:latin typeface="Arial" panose="020B0604020202020204" pitchFamily="34" charset="0"/>
                <a:cs typeface="Arial" panose="020B0604020202020204" pitchFamily="34" charset="0"/>
              </a:rPr>
              <a:t> century AD.</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Appealing to Gen. 4:26, “Then </a:t>
            </a:r>
            <a:r>
              <a:rPr lang="en-US" sz="3200" b="1" dirty="0">
                <a:solidFill>
                  <a:srgbClr val="C00000"/>
                </a:solidFill>
                <a:latin typeface="Arial" panose="020B0604020202020204" pitchFamily="34" charset="0"/>
                <a:cs typeface="Arial" panose="020B0604020202020204" pitchFamily="34" charset="0"/>
              </a:rPr>
              <a:t>he/they</a:t>
            </a:r>
            <a:r>
              <a:rPr lang="en-US" sz="3200" b="1" dirty="0">
                <a:latin typeface="Arial" panose="020B0604020202020204" pitchFamily="34" charset="0"/>
                <a:cs typeface="Arial" panose="020B0604020202020204" pitchFamily="34" charset="0"/>
              </a:rPr>
              <a:t> began to call on the name of the L</a:t>
            </a:r>
            <a:r>
              <a:rPr lang="en-US" sz="2400" b="1" dirty="0">
                <a:latin typeface="Arial" panose="020B0604020202020204" pitchFamily="34" charset="0"/>
                <a:cs typeface="Arial" panose="020B0604020202020204" pitchFamily="34" charset="0"/>
              </a:rPr>
              <a:t>ORD</a:t>
            </a:r>
            <a:r>
              <a:rPr lang="en-US" sz="3200" b="1" dirty="0">
                <a:latin typeface="Arial" panose="020B0604020202020204" pitchFamily="34" charset="0"/>
                <a:cs typeface="Arial" panose="020B0604020202020204" pitchFamily="34" charset="0"/>
              </a:rPr>
              <a:t>.”</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This does not explain the Nephilim.</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Neither Seth nor Cain is named in Gen. 6.</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In OT, humans never called ‘sons of God’.</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These were daughters of ‘humankind’.</a:t>
            </a:r>
          </a:p>
        </p:txBody>
      </p:sp>
      <p:pic>
        <p:nvPicPr>
          <p:cNvPr id="5" name="Picture 4">
            <a:extLst>
              <a:ext uri="{FF2B5EF4-FFF2-40B4-BE49-F238E27FC236}">
                <a16:creationId xmlns:a16="http://schemas.microsoft.com/office/drawing/2014/main" id="{643B5505-9A3F-479D-A90F-8CD13301E237}"/>
              </a:ext>
            </a:extLst>
          </p:cNvPr>
          <p:cNvPicPr>
            <a:picLocks noChangeAspect="1"/>
          </p:cNvPicPr>
          <p:nvPr/>
        </p:nvPicPr>
        <p:blipFill>
          <a:blip r:embed="rId2"/>
          <a:stretch>
            <a:fillRect/>
          </a:stretch>
        </p:blipFill>
        <p:spPr>
          <a:xfrm>
            <a:off x="1518023" y="516330"/>
            <a:ext cx="6367666" cy="4627170"/>
          </a:xfrm>
          <a:prstGeom prst="rect">
            <a:avLst/>
          </a:prstGeom>
        </p:spPr>
      </p:pic>
    </p:spTree>
    <p:extLst>
      <p:ext uri="{BB962C8B-B14F-4D97-AF65-F5344CB8AC3E}">
        <p14:creationId xmlns:p14="http://schemas.microsoft.com/office/powerpoint/2010/main" val="318020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0"/>
            <a:ext cx="8737600" cy="523599"/>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Divinized human kings interpretation</a:t>
            </a:r>
            <a:endParaRPr lang="en-US" sz="2400" b="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2E871D7-AB3D-78CA-809F-BBF4425A556D}"/>
              </a:ext>
            </a:extLst>
          </p:cNvPr>
          <p:cNvSpPr txBox="1"/>
          <p:nvPr/>
        </p:nvSpPr>
        <p:spPr>
          <a:xfrm>
            <a:off x="208019" y="523598"/>
            <a:ext cx="8935981" cy="4524315"/>
          </a:xfrm>
          <a:prstGeom prst="rect">
            <a:avLst/>
          </a:prstGeom>
          <a:noFill/>
        </p:spPr>
        <p:txBody>
          <a:bodyPr wrap="square" rtlCol="0">
            <a:spAutoFit/>
          </a:bodyPr>
          <a:lstStyle/>
          <a:p>
            <a:r>
              <a:rPr lang="en-GB" sz="3200" b="1" dirty="0">
                <a:solidFill>
                  <a:srgbClr val="0070C0"/>
                </a:solidFill>
                <a:latin typeface="Arial" panose="020B0604020202020204" pitchFamily="34" charset="0"/>
                <a:cs typeface="Arial" panose="020B0604020202020204" pitchFamily="34" charset="0"/>
              </a:rPr>
              <a:t>Hypothesis: </a:t>
            </a:r>
            <a:r>
              <a:rPr lang="en-GB" sz="3200" b="1" dirty="0">
                <a:latin typeface="Arial" panose="020B0604020202020204" pitchFamily="34" charset="0"/>
                <a:cs typeface="Arial" panose="020B0604020202020204" pitchFamily="34" charset="0"/>
              </a:rPr>
              <a:t>In </a:t>
            </a:r>
            <a:r>
              <a:rPr lang="en-GB" sz="3200" b="1" dirty="0">
                <a:solidFill>
                  <a:srgbClr val="C00000"/>
                </a:solidFill>
                <a:latin typeface="Arial" panose="020B0604020202020204" pitchFamily="34" charset="0"/>
                <a:cs typeface="Arial" panose="020B0604020202020204" pitchFamily="34" charset="0"/>
              </a:rPr>
              <a:t>Psalm 82:6</a:t>
            </a:r>
            <a:r>
              <a:rPr lang="en-GB" sz="3200" b="1" dirty="0">
                <a:latin typeface="Arial" panose="020B0604020202020204" pitchFamily="34" charset="0"/>
                <a:cs typeface="Arial" panose="020B0604020202020204" pitchFamily="34" charset="0"/>
              </a:rPr>
              <a:t>, God calls human men ‘gods’, who sinned by polygamy. </a:t>
            </a:r>
          </a:p>
          <a:p>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Pagans believed their kings to be divinized.</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The passage says nothing about polygamy (which is not condemned in the OT).</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In the OT, ‘sons of God’ = divine beings.</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This theory = rationalist, anti-supernatural.</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Human believers will not be divinized (glorified) until our future resurrection.</a:t>
            </a:r>
          </a:p>
        </p:txBody>
      </p:sp>
      <p:pic>
        <p:nvPicPr>
          <p:cNvPr id="5" name="Picture 4">
            <a:extLst>
              <a:ext uri="{FF2B5EF4-FFF2-40B4-BE49-F238E27FC236}">
                <a16:creationId xmlns:a16="http://schemas.microsoft.com/office/drawing/2014/main" id="{8405684A-2D37-DCFD-E4D1-8AC859672CFA}"/>
              </a:ext>
            </a:extLst>
          </p:cNvPr>
          <p:cNvPicPr>
            <a:picLocks noChangeAspect="1"/>
          </p:cNvPicPr>
          <p:nvPr/>
        </p:nvPicPr>
        <p:blipFill>
          <a:blip r:embed="rId2"/>
          <a:stretch>
            <a:fillRect/>
          </a:stretch>
        </p:blipFill>
        <p:spPr>
          <a:xfrm>
            <a:off x="514245" y="578527"/>
            <a:ext cx="8115509" cy="4564973"/>
          </a:xfrm>
          <a:prstGeom prst="rect">
            <a:avLst/>
          </a:prstGeom>
        </p:spPr>
      </p:pic>
    </p:spTree>
    <p:extLst>
      <p:ext uri="{BB962C8B-B14F-4D97-AF65-F5344CB8AC3E}">
        <p14:creationId xmlns:p14="http://schemas.microsoft.com/office/powerpoint/2010/main" val="268149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 calcmode="lin" valueType="num">
                                      <p:cBhvr additive="base">
                                        <p:cTn id="3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86570"/>
            <a:ext cx="7169150" cy="437029"/>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2 Peter 2:1-10</a:t>
            </a:r>
            <a:endParaRPr lang="en-US" sz="2400" b="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2E871D7-AB3D-78CA-809F-BBF4425A556D}"/>
              </a:ext>
            </a:extLst>
          </p:cNvPr>
          <p:cNvSpPr txBox="1"/>
          <p:nvPr/>
        </p:nvSpPr>
        <p:spPr>
          <a:xfrm>
            <a:off x="208019" y="523598"/>
            <a:ext cx="8935981" cy="4524315"/>
          </a:xfrm>
          <a:prstGeom prst="rect">
            <a:avLst/>
          </a:prstGeom>
          <a:noFill/>
        </p:spPr>
        <p:txBody>
          <a:bodyPr wrap="square" rtlCol="0">
            <a:spAutoFit/>
          </a:bodyPr>
          <a:lstStyle/>
          <a:p>
            <a:pPr indent="361950"/>
            <a:r>
              <a:rPr lang="en-GB" sz="2850" b="1" baseline="30000" dirty="0">
                <a:solidFill>
                  <a:srgbClr val="C00000"/>
                </a:solidFill>
                <a:latin typeface="Arial" panose="020B0604020202020204" pitchFamily="34" charset="0"/>
                <a:cs typeface="Arial" panose="020B0604020202020204" pitchFamily="34" charset="0"/>
              </a:rPr>
              <a:t>4</a:t>
            </a:r>
            <a:r>
              <a:rPr lang="en-GB" sz="3200" b="1" dirty="0">
                <a:latin typeface="Arial" panose="020B0604020202020204" pitchFamily="34" charset="0"/>
                <a:cs typeface="Arial" panose="020B0604020202020204" pitchFamily="34" charset="0"/>
              </a:rPr>
              <a:t> God did not spare the angels when they sinned but cast them into hell and committed them to chains of deepest darkness to be kept until the judgment…</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Angels: </a:t>
            </a:r>
            <a:r>
              <a:rPr lang="en-US" sz="3200" b="1" dirty="0">
                <a:latin typeface="Arial" panose="020B0604020202020204" pitchFamily="34" charset="0"/>
                <a:cs typeface="Arial" panose="020B0604020202020204" pitchFamily="34" charset="0"/>
              </a:rPr>
              <a:t>In biblical Greek, a general ‘catch word’ for different kinds of divine beings.</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Context: </a:t>
            </a:r>
            <a:r>
              <a:rPr lang="en-US" sz="3200" b="1" dirty="0">
                <a:latin typeface="Arial" panose="020B0604020202020204" pitchFamily="34" charset="0"/>
                <a:cs typeface="Arial" panose="020B0604020202020204" pitchFamily="34" charset="0"/>
              </a:rPr>
              <a:t>The great flood recounted in Genese 6 &amp; 7 and Mesopotamian myths.</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Hell: </a:t>
            </a:r>
            <a:r>
              <a:rPr lang="en-US" sz="3200" b="1" dirty="0">
                <a:latin typeface="Arial" panose="020B0604020202020204" pitchFamily="34" charset="0"/>
                <a:cs typeface="Arial" panose="020B0604020202020204" pitchFamily="34" charset="0"/>
              </a:rPr>
              <a:t>Tartarus, made for the Greek titans.</a:t>
            </a:r>
          </a:p>
        </p:txBody>
      </p:sp>
      <p:pic>
        <p:nvPicPr>
          <p:cNvPr id="7" name="Picture 6">
            <a:extLst>
              <a:ext uri="{FF2B5EF4-FFF2-40B4-BE49-F238E27FC236}">
                <a16:creationId xmlns:a16="http://schemas.microsoft.com/office/drawing/2014/main" id="{3089993E-D2A8-FBA6-FE20-41F6D5EEA56F}"/>
              </a:ext>
            </a:extLst>
          </p:cNvPr>
          <p:cNvPicPr>
            <a:picLocks noChangeAspect="1"/>
          </p:cNvPicPr>
          <p:nvPr/>
        </p:nvPicPr>
        <p:blipFill>
          <a:blip r:embed="rId2"/>
          <a:srcRect l="382" r="-1"/>
          <a:stretch/>
        </p:blipFill>
        <p:spPr>
          <a:xfrm>
            <a:off x="1600200" y="439478"/>
            <a:ext cx="5943600" cy="4692553"/>
          </a:xfrm>
          <a:prstGeom prst="rect">
            <a:avLst/>
          </a:prstGeom>
        </p:spPr>
      </p:pic>
    </p:spTree>
    <p:extLst>
      <p:ext uri="{BB962C8B-B14F-4D97-AF65-F5344CB8AC3E}">
        <p14:creationId xmlns:p14="http://schemas.microsoft.com/office/powerpoint/2010/main" val="312645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E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BDF48-E9E1-B1AC-17B1-DD21A9F651C9}"/>
              </a:ext>
            </a:extLst>
          </p:cNvPr>
          <p:cNvSpPr>
            <a:spLocks noGrp="1"/>
          </p:cNvSpPr>
          <p:nvPr>
            <p:ph type="ctrTitle"/>
          </p:nvPr>
        </p:nvSpPr>
        <p:spPr>
          <a:xfrm>
            <a:off x="0" y="86570"/>
            <a:ext cx="8204200" cy="437029"/>
          </a:xfrm>
        </p:spPr>
        <p:txBody>
          <a:bodyPr>
            <a:noAutofit/>
          </a:bodyPr>
          <a:lstStyle/>
          <a:p>
            <a:pPr algn="l">
              <a:lnSpc>
                <a:spcPct val="100000"/>
              </a:lnSpc>
            </a:pPr>
            <a:r>
              <a:rPr lang="en-US" sz="3200" b="1" dirty="0">
                <a:solidFill>
                  <a:srgbClr val="0070C0"/>
                </a:solidFill>
                <a:latin typeface="Verdana" panose="020B0604030504040204" pitchFamily="34" charset="0"/>
                <a:ea typeface="Verdana" panose="020B0604030504040204" pitchFamily="34" charset="0"/>
              </a:rPr>
              <a:t>Jude 5-6</a:t>
            </a:r>
            <a:endParaRPr lang="en-US" sz="2400" b="1" dirty="0">
              <a:solidFill>
                <a:srgbClr val="0070C0"/>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E2E871D7-AB3D-78CA-809F-BBF4425A556D}"/>
              </a:ext>
            </a:extLst>
          </p:cNvPr>
          <p:cNvSpPr txBox="1"/>
          <p:nvPr/>
        </p:nvSpPr>
        <p:spPr>
          <a:xfrm>
            <a:off x="208019" y="523598"/>
            <a:ext cx="8935981" cy="4524315"/>
          </a:xfrm>
          <a:prstGeom prst="rect">
            <a:avLst/>
          </a:prstGeom>
          <a:noFill/>
        </p:spPr>
        <p:txBody>
          <a:bodyPr wrap="square" rtlCol="0">
            <a:spAutoFit/>
          </a:bodyPr>
          <a:lstStyle/>
          <a:p>
            <a:pPr indent="361950"/>
            <a:r>
              <a:rPr lang="en-GB" sz="2850" b="1" baseline="30000" dirty="0">
                <a:solidFill>
                  <a:srgbClr val="C00000"/>
                </a:solidFill>
                <a:latin typeface="Arial" panose="020B0604020202020204" pitchFamily="34" charset="0"/>
                <a:cs typeface="Arial" panose="020B0604020202020204" pitchFamily="34" charset="0"/>
              </a:rPr>
              <a:t>6</a:t>
            </a:r>
            <a:r>
              <a:rPr lang="en-GB" sz="3200" b="1" dirty="0">
                <a:latin typeface="Arial" panose="020B0604020202020204" pitchFamily="34" charset="0"/>
                <a:cs typeface="Arial" panose="020B0604020202020204" pitchFamily="34" charset="0"/>
              </a:rPr>
              <a:t> And the angels who did not keep their own position but deserted their proper dwelling, he has kept in eternal chains in deepest darkness for the judgment of the great day.</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Position: </a:t>
            </a:r>
            <a:r>
              <a:rPr lang="en-US" sz="3200" b="1" i="1" dirty="0">
                <a:latin typeface="Arial" panose="020B0604020202020204" pitchFamily="34" charset="0"/>
                <a:cs typeface="Arial" panose="020B0604020202020204" pitchFamily="34" charset="0"/>
              </a:rPr>
              <a:t>arḥé</a:t>
            </a:r>
            <a:r>
              <a:rPr lang="en-US" sz="3200" b="1" dirty="0">
                <a:latin typeface="Arial" panose="020B0604020202020204" pitchFamily="34" charset="0"/>
                <a:cs typeface="Arial" panose="020B0604020202020204" pitchFamily="34" charset="0"/>
              </a:rPr>
              <a:t>, assigned authority.</a:t>
            </a:r>
            <a:endParaRPr lang="en-GB" sz="3200" b="1" dirty="0">
              <a:latin typeface="Arial" panose="020B0604020202020204" pitchFamily="34" charset="0"/>
              <a:cs typeface="Arial" panose="020B0604020202020204" pitchFamily="34" charset="0"/>
            </a:endParaRP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Deserted: </a:t>
            </a:r>
            <a:r>
              <a:rPr lang="en-US" sz="3200" b="1" dirty="0">
                <a:latin typeface="Arial" panose="020B0604020202020204" pitchFamily="34" charset="0"/>
                <a:cs typeface="Arial" panose="020B0604020202020204" pitchFamily="34" charset="0"/>
              </a:rPr>
              <a:t>No other angelic rebellion is recorded in the Bible!</a:t>
            </a:r>
          </a:p>
          <a:p>
            <a:pPr marL="361950" indent="-361950"/>
            <a:r>
              <a:rPr lang="en-US" sz="3200" b="1" dirty="0">
                <a:solidFill>
                  <a:srgbClr val="C00000"/>
                </a:solidFill>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 </a:t>
            </a:r>
            <a:r>
              <a:rPr lang="en-US" sz="3200" b="1" dirty="0">
                <a:solidFill>
                  <a:srgbClr val="0070C0"/>
                </a:solidFill>
                <a:latin typeface="Arial" panose="020B0604020202020204" pitchFamily="34" charset="0"/>
                <a:cs typeface="Arial" panose="020B0604020202020204" pitchFamily="34" charset="0"/>
              </a:rPr>
              <a:t>Day: </a:t>
            </a:r>
            <a:r>
              <a:rPr lang="en-US" sz="3200" b="1" dirty="0">
                <a:latin typeface="Arial" panose="020B0604020202020204" pitchFamily="34" charset="0"/>
                <a:cs typeface="Arial" panose="020B0604020202020204" pitchFamily="34" charset="0"/>
              </a:rPr>
              <a:t>End of this age, after Jesus returns.</a:t>
            </a:r>
          </a:p>
        </p:txBody>
      </p:sp>
      <p:pic>
        <p:nvPicPr>
          <p:cNvPr id="5" name="Picture 4">
            <a:extLst>
              <a:ext uri="{FF2B5EF4-FFF2-40B4-BE49-F238E27FC236}">
                <a16:creationId xmlns:a16="http://schemas.microsoft.com/office/drawing/2014/main" id="{3994E999-9E01-7368-A5C3-73E8D0B8F64C}"/>
              </a:ext>
            </a:extLst>
          </p:cNvPr>
          <p:cNvPicPr>
            <a:picLocks noChangeAspect="1"/>
          </p:cNvPicPr>
          <p:nvPr/>
        </p:nvPicPr>
        <p:blipFill>
          <a:blip r:embed="rId2"/>
          <a:stretch>
            <a:fillRect/>
          </a:stretch>
        </p:blipFill>
        <p:spPr>
          <a:xfrm>
            <a:off x="2104332" y="147"/>
            <a:ext cx="5143353" cy="5143353"/>
          </a:xfrm>
          <a:prstGeom prst="rect">
            <a:avLst/>
          </a:prstGeom>
        </p:spPr>
      </p:pic>
    </p:spTree>
    <p:extLst>
      <p:ext uri="{BB962C8B-B14F-4D97-AF65-F5344CB8AC3E}">
        <p14:creationId xmlns:p14="http://schemas.microsoft.com/office/powerpoint/2010/main" val="159992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720</TotalTime>
  <Words>1188</Words>
  <Application>Microsoft Office PowerPoint</Application>
  <PresentationFormat>On-screen Show (16:9)</PresentationFormat>
  <Paragraphs>100</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Aptos Display</vt:lpstr>
      <vt:lpstr>Arial</vt:lpstr>
      <vt:lpstr>Verdana</vt:lpstr>
      <vt:lpstr>Office Theme</vt:lpstr>
      <vt:lpstr>TEMPLATE</vt:lpstr>
      <vt:lpstr>PowerPoint Presentation</vt:lpstr>
      <vt:lpstr>Chapter learning objectives</vt:lpstr>
      <vt:lpstr>Genesis 6:1-4</vt:lpstr>
      <vt:lpstr>Preliminary queries</vt:lpstr>
      <vt:lpstr>Sons of Seth interpretation</vt:lpstr>
      <vt:lpstr>Divinized human kings interpretation</vt:lpstr>
      <vt:lpstr>2 Peter 2:1-10</vt:lpstr>
      <vt:lpstr>Jude 5-6</vt:lpstr>
      <vt:lpstr>Biblical theology</vt:lpstr>
      <vt:lpstr>The Nephilim</vt:lpstr>
      <vt:lpstr>Origin of the Nephilim</vt:lpstr>
      <vt:lpstr>Divine beings who assumed humanity </vt:lpstr>
      <vt:lpstr>Four theories</vt:lpstr>
      <vt:lpstr>How tall were the Nephilim?</vt:lpstr>
      <vt:lpstr>Nephilim after the flood</vt:lpstr>
      <vt:lpstr>Five theories of Nephilim survival</vt:lpstr>
      <vt:lpstr>Assignment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Galen Currah</dc:creator>
  <cp:lastModifiedBy>Galen Currah</cp:lastModifiedBy>
  <cp:revision>39</cp:revision>
  <dcterms:created xsi:type="dcterms:W3CDTF">2024-09-18T23:06:04Z</dcterms:created>
  <dcterms:modified xsi:type="dcterms:W3CDTF">2024-10-02T02:38:05Z</dcterms:modified>
</cp:coreProperties>
</file>