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9" r:id="rId3"/>
    <p:sldId id="260" r:id="rId4"/>
    <p:sldId id="264" r:id="rId5"/>
    <p:sldId id="256" r:id="rId6"/>
    <p:sldId id="261" r:id="rId7"/>
    <p:sldId id="262" r:id="rId8"/>
    <p:sldId id="263" r:id="rId9"/>
    <p:sldId id="268" r:id="rId10"/>
    <p:sldId id="266" r:id="rId11"/>
    <p:sldId id="276" r:id="rId12"/>
    <p:sldId id="274" r:id="rId13"/>
    <p:sldId id="265" r:id="rId14"/>
    <p:sldId id="275" r:id="rId15"/>
    <p:sldId id="279" r:id="rId16"/>
    <p:sldId id="277" r:id="rId17"/>
    <p:sldId id="278" r:id="rId18"/>
    <p:sldId id="280" r:id="rId19"/>
    <p:sldId id="281" r:id="rId20"/>
    <p:sldId id="282" r:id="rId21"/>
    <p:sldId id="286" r:id="rId22"/>
    <p:sldId id="287" r:id="rId23"/>
    <p:sldId id="288" r:id="rId24"/>
    <p:sldId id="289" r:id="rId25"/>
    <p:sldId id="2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9" autoAdjust="0"/>
    <p:restoredTop sz="94660"/>
  </p:normalViewPr>
  <p:slideViewPr>
    <p:cSldViewPr snapToGrid="0">
      <p:cViewPr varScale="1">
        <p:scale>
          <a:sx n="107" d="100"/>
          <a:sy n="107" d="100"/>
        </p:scale>
        <p:origin x="52" y="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055BF0-3B3A-4A37-A38F-88D2382C8831}"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CC0723-AF3F-4FD8-B6E4-50AB21643B57}" type="slidenum">
              <a:rPr lang="en-US" smtClean="0"/>
              <a:t>‹#›</a:t>
            </a:fld>
            <a:endParaRPr lang="en-US"/>
          </a:p>
        </p:txBody>
      </p:sp>
    </p:spTree>
    <p:extLst>
      <p:ext uri="{BB962C8B-B14F-4D97-AF65-F5344CB8AC3E}">
        <p14:creationId xmlns:p14="http://schemas.microsoft.com/office/powerpoint/2010/main" val="120338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1</a:t>
            </a:fld>
            <a:endParaRPr lang="en-US"/>
          </a:p>
        </p:txBody>
      </p:sp>
    </p:spTree>
    <p:extLst>
      <p:ext uri="{BB962C8B-B14F-4D97-AF65-F5344CB8AC3E}">
        <p14:creationId xmlns:p14="http://schemas.microsoft.com/office/powerpoint/2010/main" val="304581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10</a:t>
            </a:fld>
            <a:endParaRPr lang="en-US"/>
          </a:p>
        </p:txBody>
      </p:sp>
    </p:spTree>
    <p:extLst>
      <p:ext uri="{BB962C8B-B14F-4D97-AF65-F5344CB8AC3E}">
        <p14:creationId xmlns:p14="http://schemas.microsoft.com/office/powerpoint/2010/main" val="3834967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11</a:t>
            </a:fld>
            <a:endParaRPr lang="en-US"/>
          </a:p>
        </p:txBody>
      </p:sp>
    </p:spTree>
    <p:extLst>
      <p:ext uri="{BB962C8B-B14F-4D97-AF65-F5344CB8AC3E}">
        <p14:creationId xmlns:p14="http://schemas.microsoft.com/office/powerpoint/2010/main" val="519360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12</a:t>
            </a:fld>
            <a:endParaRPr lang="en-US"/>
          </a:p>
        </p:txBody>
      </p:sp>
    </p:spTree>
    <p:extLst>
      <p:ext uri="{BB962C8B-B14F-4D97-AF65-F5344CB8AC3E}">
        <p14:creationId xmlns:p14="http://schemas.microsoft.com/office/powerpoint/2010/main" val="2288712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13</a:t>
            </a:fld>
            <a:endParaRPr lang="en-US"/>
          </a:p>
        </p:txBody>
      </p:sp>
    </p:spTree>
    <p:extLst>
      <p:ext uri="{BB962C8B-B14F-4D97-AF65-F5344CB8AC3E}">
        <p14:creationId xmlns:p14="http://schemas.microsoft.com/office/powerpoint/2010/main" val="2678844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14</a:t>
            </a:fld>
            <a:endParaRPr lang="en-US"/>
          </a:p>
        </p:txBody>
      </p:sp>
    </p:spTree>
    <p:extLst>
      <p:ext uri="{BB962C8B-B14F-4D97-AF65-F5344CB8AC3E}">
        <p14:creationId xmlns:p14="http://schemas.microsoft.com/office/powerpoint/2010/main" val="1601261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15</a:t>
            </a:fld>
            <a:endParaRPr lang="en-US"/>
          </a:p>
        </p:txBody>
      </p:sp>
    </p:spTree>
    <p:extLst>
      <p:ext uri="{BB962C8B-B14F-4D97-AF65-F5344CB8AC3E}">
        <p14:creationId xmlns:p14="http://schemas.microsoft.com/office/powerpoint/2010/main" val="64579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16</a:t>
            </a:fld>
            <a:endParaRPr lang="en-US"/>
          </a:p>
        </p:txBody>
      </p:sp>
    </p:spTree>
    <p:extLst>
      <p:ext uri="{BB962C8B-B14F-4D97-AF65-F5344CB8AC3E}">
        <p14:creationId xmlns:p14="http://schemas.microsoft.com/office/powerpoint/2010/main" val="967818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17</a:t>
            </a:fld>
            <a:endParaRPr lang="en-US"/>
          </a:p>
        </p:txBody>
      </p:sp>
    </p:spTree>
    <p:extLst>
      <p:ext uri="{BB962C8B-B14F-4D97-AF65-F5344CB8AC3E}">
        <p14:creationId xmlns:p14="http://schemas.microsoft.com/office/powerpoint/2010/main" val="3528315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18</a:t>
            </a:fld>
            <a:endParaRPr lang="en-US"/>
          </a:p>
        </p:txBody>
      </p:sp>
    </p:spTree>
    <p:extLst>
      <p:ext uri="{BB962C8B-B14F-4D97-AF65-F5344CB8AC3E}">
        <p14:creationId xmlns:p14="http://schemas.microsoft.com/office/powerpoint/2010/main" val="3465548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19</a:t>
            </a:fld>
            <a:endParaRPr lang="en-US"/>
          </a:p>
        </p:txBody>
      </p:sp>
    </p:spTree>
    <p:extLst>
      <p:ext uri="{BB962C8B-B14F-4D97-AF65-F5344CB8AC3E}">
        <p14:creationId xmlns:p14="http://schemas.microsoft.com/office/powerpoint/2010/main" val="118037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2</a:t>
            </a:fld>
            <a:endParaRPr lang="en-US"/>
          </a:p>
        </p:txBody>
      </p:sp>
    </p:spTree>
    <p:extLst>
      <p:ext uri="{BB962C8B-B14F-4D97-AF65-F5344CB8AC3E}">
        <p14:creationId xmlns:p14="http://schemas.microsoft.com/office/powerpoint/2010/main" val="3301158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20</a:t>
            </a:fld>
            <a:endParaRPr lang="en-US"/>
          </a:p>
        </p:txBody>
      </p:sp>
    </p:spTree>
    <p:extLst>
      <p:ext uri="{BB962C8B-B14F-4D97-AF65-F5344CB8AC3E}">
        <p14:creationId xmlns:p14="http://schemas.microsoft.com/office/powerpoint/2010/main" val="2884251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21</a:t>
            </a:fld>
            <a:endParaRPr lang="en-US"/>
          </a:p>
        </p:txBody>
      </p:sp>
    </p:spTree>
    <p:extLst>
      <p:ext uri="{BB962C8B-B14F-4D97-AF65-F5344CB8AC3E}">
        <p14:creationId xmlns:p14="http://schemas.microsoft.com/office/powerpoint/2010/main" val="1229837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22</a:t>
            </a:fld>
            <a:endParaRPr lang="en-US"/>
          </a:p>
        </p:txBody>
      </p:sp>
    </p:spTree>
    <p:extLst>
      <p:ext uri="{BB962C8B-B14F-4D97-AF65-F5344CB8AC3E}">
        <p14:creationId xmlns:p14="http://schemas.microsoft.com/office/powerpoint/2010/main" val="3368410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23</a:t>
            </a:fld>
            <a:endParaRPr lang="en-US"/>
          </a:p>
        </p:txBody>
      </p:sp>
    </p:spTree>
    <p:extLst>
      <p:ext uri="{BB962C8B-B14F-4D97-AF65-F5344CB8AC3E}">
        <p14:creationId xmlns:p14="http://schemas.microsoft.com/office/powerpoint/2010/main" val="1304446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24</a:t>
            </a:fld>
            <a:endParaRPr lang="en-US"/>
          </a:p>
        </p:txBody>
      </p:sp>
    </p:spTree>
    <p:extLst>
      <p:ext uri="{BB962C8B-B14F-4D97-AF65-F5344CB8AC3E}">
        <p14:creationId xmlns:p14="http://schemas.microsoft.com/office/powerpoint/2010/main" val="1786995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3</a:t>
            </a:fld>
            <a:endParaRPr lang="en-US"/>
          </a:p>
        </p:txBody>
      </p:sp>
    </p:spTree>
    <p:extLst>
      <p:ext uri="{BB962C8B-B14F-4D97-AF65-F5344CB8AC3E}">
        <p14:creationId xmlns:p14="http://schemas.microsoft.com/office/powerpoint/2010/main" val="2234983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4</a:t>
            </a:fld>
            <a:endParaRPr lang="en-US"/>
          </a:p>
        </p:txBody>
      </p:sp>
    </p:spTree>
    <p:extLst>
      <p:ext uri="{BB962C8B-B14F-4D97-AF65-F5344CB8AC3E}">
        <p14:creationId xmlns:p14="http://schemas.microsoft.com/office/powerpoint/2010/main" val="3546828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5</a:t>
            </a:fld>
            <a:endParaRPr lang="en-US"/>
          </a:p>
        </p:txBody>
      </p:sp>
    </p:spTree>
    <p:extLst>
      <p:ext uri="{BB962C8B-B14F-4D97-AF65-F5344CB8AC3E}">
        <p14:creationId xmlns:p14="http://schemas.microsoft.com/office/powerpoint/2010/main" val="3684156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6</a:t>
            </a:fld>
            <a:endParaRPr lang="en-US"/>
          </a:p>
        </p:txBody>
      </p:sp>
    </p:spTree>
    <p:extLst>
      <p:ext uri="{BB962C8B-B14F-4D97-AF65-F5344CB8AC3E}">
        <p14:creationId xmlns:p14="http://schemas.microsoft.com/office/powerpoint/2010/main" val="2756790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7</a:t>
            </a:fld>
            <a:endParaRPr lang="en-US"/>
          </a:p>
        </p:txBody>
      </p:sp>
    </p:spTree>
    <p:extLst>
      <p:ext uri="{BB962C8B-B14F-4D97-AF65-F5344CB8AC3E}">
        <p14:creationId xmlns:p14="http://schemas.microsoft.com/office/powerpoint/2010/main" val="91491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8</a:t>
            </a:fld>
            <a:endParaRPr lang="en-US"/>
          </a:p>
        </p:txBody>
      </p:sp>
    </p:spTree>
    <p:extLst>
      <p:ext uri="{BB962C8B-B14F-4D97-AF65-F5344CB8AC3E}">
        <p14:creationId xmlns:p14="http://schemas.microsoft.com/office/powerpoint/2010/main" val="2800289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CC0723-AF3F-4FD8-B6E4-50AB21643B57}" type="slidenum">
              <a:rPr lang="en-US" smtClean="0"/>
              <a:t>9</a:t>
            </a:fld>
            <a:endParaRPr lang="en-US"/>
          </a:p>
        </p:txBody>
      </p:sp>
    </p:spTree>
    <p:extLst>
      <p:ext uri="{BB962C8B-B14F-4D97-AF65-F5344CB8AC3E}">
        <p14:creationId xmlns:p14="http://schemas.microsoft.com/office/powerpoint/2010/main" val="1825710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6DD30-BCE7-6305-1522-E3B2ECDC7B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83B125-4E73-6360-9777-B2490290C4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D863D0-7A16-7C17-24F0-AFB2FCB9FAC4}"/>
              </a:ext>
            </a:extLst>
          </p:cNvPr>
          <p:cNvSpPr>
            <a:spLocks noGrp="1"/>
          </p:cNvSpPr>
          <p:nvPr>
            <p:ph type="dt" sz="half" idx="10"/>
          </p:nvPr>
        </p:nvSpPr>
        <p:spPr/>
        <p:txBody>
          <a:bodyPr/>
          <a:lstStyle/>
          <a:p>
            <a:fld id="{513CD05E-8C4D-46E4-92D8-8FFDA1F9068B}" type="datetimeFigureOut">
              <a:rPr lang="en-US" smtClean="0"/>
              <a:t>10/5/2024</a:t>
            </a:fld>
            <a:endParaRPr lang="en-US"/>
          </a:p>
        </p:txBody>
      </p:sp>
      <p:sp>
        <p:nvSpPr>
          <p:cNvPr id="5" name="Footer Placeholder 4">
            <a:extLst>
              <a:ext uri="{FF2B5EF4-FFF2-40B4-BE49-F238E27FC236}">
                <a16:creationId xmlns:a16="http://schemas.microsoft.com/office/drawing/2014/main" id="{10B6763F-2C97-2238-137C-2C3FA03F1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F1B7D-4400-9A76-4A83-01D133AA5F43}"/>
              </a:ext>
            </a:extLst>
          </p:cNvPr>
          <p:cNvSpPr>
            <a:spLocks noGrp="1"/>
          </p:cNvSpPr>
          <p:nvPr>
            <p:ph type="sldNum" sz="quarter" idx="12"/>
          </p:nvPr>
        </p:nvSpPr>
        <p:spPr/>
        <p:txBody>
          <a:bodyPr/>
          <a:lstStyle/>
          <a:p>
            <a:fld id="{9AF9E7B0-D9CB-4E32-B412-FB1C91C277AD}" type="slidenum">
              <a:rPr lang="en-US" smtClean="0"/>
              <a:t>‹#›</a:t>
            </a:fld>
            <a:endParaRPr lang="en-US"/>
          </a:p>
        </p:txBody>
      </p:sp>
    </p:spTree>
    <p:extLst>
      <p:ext uri="{BB962C8B-B14F-4D97-AF65-F5344CB8AC3E}">
        <p14:creationId xmlns:p14="http://schemas.microsoft.com/office/powerpoint/2010/main" val="363351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F791-354E-810B-9549-4C880C51E1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29A52A-3B72-D45A-EAC7-F165882376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F2A0A-0707-FB1E-13FC-55B6E23B86C4}"/>
              </a:ext>
            </a:extLst>
          </p:cNvPr>
          <p:cNvSpPr>
            <a:spLocks noGrp="1"/>
          </p:cNvSpPr>
          <p:nvPr>
            <p:ph type="dt" sz="half" idx="10"/>
          </p:nvPr>
        </p:nvSpPr>
        <p:spPr/>
        <p:txBody>
          <a:bodyPr/>
          <a:lstStyle/>
          <a:p>
            <a:fld id="{513CD05E-8C4D-46E4-92D8-8FFDA1F9068B}" type="datetimeFigureOut">
              <a:rPr lang="en-US" smtClean="0"/>
              <a:t>10/5/2024</a:t>
            </a:fld>
            <a:endParaRPr lang="en-US"/>
          </a:p>
        </p:txBody>
      </p:sp>
      <p:sp>
        <p:nvSpPr>
          <p:cNvPr id="5" name="Footer Placeholder 4">
            <a:extLst>
              <a:ext uri="{FF2B5EF4-FFF2-40B4-BE49-F238E27FC236}">
                <a16:creationId xmlns:a16="http://schemas.microsoft.com/office/drawing/2014/main" id="{18620D47-5E52-3D09-6480-7FA19CDC8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9C94E-920C-8AF1-356D-C78E729B8B4C}"/>
              </a:ext>
            </a:extLst>
          </p:cNvPr>
          <p:cNvSpPr>
            <a:spLocks noGrp="1"/>
          </p:cNvSpPr>
          <p:nvPr>
            <p:ph type="sldNum" sz="quarter" idx="12"/>
          </p:nvPr>
        </p:nvSpPr>
        <p:spPr/>
        <p:txBody>
          <a:bodyPr/>
          <a:lstStyle/>
          <a:p>
            <a:fld id="{9AF9E7B0-D9CB-4E32-B412-FB1C91C277AD}" type="slidenum">
              <a:rPr lang="en-US" smtClean="0"/>
              <a:t>‹#›</a:t>
            </a:fld>
            <a:endParaRPr lang="en-US"/>
          </a:p>
        </p:txBody>
      </p:sp>
    </p:spTree>
    <p:extLst>
      <p:ext uri="{BB962C8B-B14F-4D97-AF65-F5344CB8AC3E}">
        <p14:creationId xmlns:p14="http://schemas.microsoft.com/office/powerpoint/2010/main" val="158751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501EAC-754F-46F6-EB5A-7E1CCDFB43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E5B2D6-0B95-B803-219A-2D2001994D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C9D0D-31C4-09F4-CD5D-D9B33A45EDA9}"/>
              </a:ext>
            </a:extLst>
          </p:cNvPr>
          <p:cNvSpPr>
            <a:spLocks noGrp="1"/>
          </p:cNvSpPr>
          <p:nvPr>
            <p:ph type="dt" sz="half" idx="10"/>
          </p:nvPr>
        </p:nvSpPr>
        <p:spPr/>
        <p:txBody>
          <a:bodyPr/>
          <a:lstStyle/>
          <a:p>
            <a:fld id="{513CD05E-8C4D-46E4-92D8-8FFDA1F9068B}" type="datetimeFigureOut">
              <a:rPr lang="en-US" smtClean="0"/>
              <a:t>10/5/2024</a:t>
            </a:fld>
            <a:endParaRPr lang="en-US"/>
          </a:p>
        </p:txBody>
      </p:sp>
      <p:sp>
        <p:nvSpPr>
          <p:cNvPr id="5" name="Footer Placeholder 4">
            <a:extLst>
              <a:ext uri="{FF2B5EF4-FFF2-40B4-BE49-F238E27FC236}">
                <a16:creationId xmlns:a16="http://schemas.microsoft.com/office/drawing/2014/main" id="{26B03546-CC28-9507-4B8D-EDDD21F39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363F8-B52F-2572-02A1-FA7BEB461129}"/>
              </a:ext>
            </a:extLst>
          </p:cNvPr>
          <p:cNvSpPr>
            <a:spLocks noGrp="1"/>
          </p:cNvSpPr>
          <p:nvPr>
            <p:ph type="sldNum" sz="quarter" idx="12"/>
          </p:nvPr>
        </p:nvSpPr>
        <p:spPr/>
        <p:txBody>
          <a:bodyPr/>
          <a:lstStyle/>
          <a:p>
            <a:fld id="{9AF9E7B0-D9CB-4E32-B412-FB1C91C277AD}" type="slidenum">
              <a:rPr lang="en-US" smtClean="0"/>
              <a:t>‹#›</a:t>
            </a:fld>
            <a:endParaRPr lang="en-US"/>
          </a:p>
        </p:txBody>
      </p:sp>
    </p:spTree>
    <p:extLst>
      <p:ext uri="{BB962C8B-B14F-4D97-AF65-F5344CB8AC3E}">
        <p14:creationId xmlns:p14="http://schemas.microsoft.com/office/powerpoint/2010/main" val="3952104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E99488-A8BF-409E-B629-160D08ADBD4E}"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577D9-F9A3-4B1A-868D-B934E5DEC52C}" type="slidenum">
              <a:rPr lang="en-US" smtClean="0"/>
              <a:t>‹#›</a:t>
            </a:fld>
            <a:endParaRPr lang="en-US"/>
          </a:p>
        </p:txBody>
      </p:sp>
    </p:spTree>
    <p:extLst>
      <p:ext uri="{BB962C8B-B14F-4D97-AF65-F5344CB8AC3E}">
        <p14:creationId xmlns:p14="http://schemas.microsoft.com/office/powerpoint/2010/main" val="3984465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E99488-A8BF-409E-B629-160D08ADBD4E}"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577D9-F9A3-4B1A-868D-B934E5DEC52C}" type="slidenum">
              <a:rPr lang="en-US" smtClean="0"/>
              <a:t>‹#›</a:t>
            </a:fld>
            <a:endParaRPr lang="en-US"/>
          </a:p>
        </p:txBody>
      </p:sp>
    </p:spTree>
    <p:extLst>
      <p:ext uri="{BB962C8B-B14F-4D97-AF65-F5344CB8AC3E}">
        <p14:creationId xmlns:p14="http://schemas.microsoft.com/office/powerpoint/2010/main" val="1657234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99488-A8BF-409E-B629-160D08ADBD4E}"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577D9-F9A3-4B1A-868D-B934E5DEC52C}" type="slidenum">
              <a:rPr lang="en-US" smtClean="0"/>
              <a:t>‹#›</a:t>
            </a:fld>
            <a:endParaRPr lang="en-US"/>
          </a:p>
        </p:txBody>
      </p:sp>
    </p:spTree>
    <p:extLst>
      <p:ext uri="{BB962C8B-B14F-4D97-AF65-F5344CB8AC3E}">
        <p14:creationId xmlns:p14="http://schemas.microsoft.com/office/powerpoint/2010/main" val="1300398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E99488-A8BF-409E-B629-160D08ADBD4E}"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8577D9-F9A3-4B1A-868D-B934E5DEC52C}" type="slidenum">
              <a:rPr lang="en-US" smtClean="0"/>
              <a:t>‹#›</a:t>
            </a:fld>
            <a:endParaRPr lang="en-US"/>
          </a:p>
        </p:txBody>
      </p:sp>
    </p:spTree>
    <p:extLst>
      <p:ext uri="{BB962C8B-B14F-4D97-AF65-F5344CB8AC3E}">
        <p14:creationId xmlns:p14="http://schemas.microsoft.com/office/powerpoint/2010/main" val="3301750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E99488-A8BF-409E-B629-160D08ADBD4E}" type="datetimeFigureOut">
              <a:rPr lang="en-US" smtClean="0"/>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8577D9-F9A3-4B1A-868D-B934E5DEC52C}" type="slidenum">
              <a:rPr lang="en-US" smtClean="0"/>
              <a:t>‹#›</a:t>
            </a:fld>
            <a:endParaRPr lang="en-US"/>
          </a:p>
        </p:txBody>
      </p:sp>
    </p:spTree>
    <p:extLst>
      <p:ext uri="{BB962C8B-B14F-4D97-AF65-F5344CB8AC3E}">
        <p14:creationId xmlns:p14="http://schemas.microsoft.com/office/powerpoint/2010/main" val="3417948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E99488-A8BF-409E-B629-160D08ADBD4E}" type="datetimeFigureOut">
              <a:rPr lang="en-US" smtClean="0"/>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8577D9-F9A3-4B1A-868D-B934E5DEC52C}" type="slidenum">
              <a:rPr lang="en-US" smtClean="0"/>
              <a:t>‹#›</a:t>
            </a:fld>
            <a:endParaRPr lang="en-US"/>
          </a:p>
        </p:txBody>
      </p:sp>
    </p:spTree>
    <p:extLst>
      <p:ext uri="{BB962C8B-B14F-4D97-AF65-F5344CB8AC3E}">
        <p14:creationId xmlns:p14="http://schemas.microsoft.com/office/powerpoint/2010/main" val="855299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99488-A8BF-409E-B629-160D08ADBD4E}" type="datetimeFigureOut">
              <a:rPr lang="en-US" smtClean="0"/>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8577D9-F9A3-4B1A-868D-B934E5DEC52C}" type="slidenum">
              <a:rPr lang="en-US" smtClean="0"/>
              <a:t>‹#›</a:t>
            </a:fld>
            <a:endParaRPr lang="en-US"/>
          </a:p>
        </p:txBody>
      </p:sp>
    </p:spTree>
    <p:extLst>
      <p:ext uri="{BB962C8B-B14F-4D97-AF65-F5344CB8AC3E}">
        <p14:creationId xmlns:p14="http://schemas.microsoft.com/office/powerpoint/2010/main" val="3169612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E99488-A8BF-409E-B629-160D08ADBD4E}"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8577D9-F9A3-4B1A-868D-B934E5DEC52C}" type="slidenum">
              <a:rPr lang="en-US" smtClean="0"/>
              <a:t>‹#›</a:t>
            </a:fld>
            <a:endParaRPr lang="en-US"/>
          </a:p>
        </p:txBody>
      </p:sp>
    </p:spTree>
    <p:extLst>
      <p:ext uri="{BB962C8B-B14F-4D97-AF65-F5344CB8AC3E}">
        <p14:creationId xmlns:p14="http://schemas.microsoft.com/office/powerpoint/2010/main" val="2740994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171B8-B1EA-CA52-CD63-95A5FBE092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BABA77-F17B-866E-9ADC-5F207375AA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8236B2-D77E-349C-F909-ED1FE6DEF50E}"/>
              </a:ext>
            </a:extLst>
          </p:cNvPr>
          <p:cNvSpPr>
            <a:spLocks noGrp="1"/>
          </p:cNvSpPr>
          <p:nvPr>
            <p:ph type="dt" sz="half" idx="10"/>
          </p:nvPr>
        </p:nvSpPr>
        <p:spPr/>
        <p:txBody>
          <a:bodyPr/>
          <a:lstStyle/>
          <a:p>
            <a:fld id="{513CD05E-8C4D-46E4-92D8-8FFDA1F9068B}" type="datetimeFigureOut">
              <a:rPr lang="en-US" smtClean="0"/>
              <a:t>10/5/2024</a:t>
            </a:fld>
            <a:endParaRPr lang="en-US"/>
          </a:p>
        </p:txBody>
      </p:sp>
      <p:sp>
        <p:nvSpPr>
          <p:cNvPr id="5" name="Footer Placeholder 4">
            <a:extLst>
              <a:ext uri="{FF2B5EF4-FFF2-40B4-BE49-F238E27FC236}">
                <a16:creationId xmlns:a16="http://schemas.microsoft.com/office/drawing/2014/main" id="{84214733-D57A-4543-B678-5535B8E64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0A9F1-2B31-646E-B8BA-CC5AB02C1D21}"/>
              </a:ext>
            </a:extLst>
          </p:cNvPr>
          <p:cNvSpPr>
            <a:spLocks noGrp="1"/>
          </p:cNvSpPr>
          <p:nvPr>
            <p:ph type="sldNum" sz="quarter" idx="12"/>
          </p:nvPr>
        </p:nvSpPr>
        <p:spPr/>
        <p:txBody>
          <a:bodyPr/>
          <a:lstStyle/>
          <a:p>
            <a:fld id="{9AF9E7B0-D9CB-4E32-B412-FB1C91C277AD}" type="slidenum">
              <a:rPr lang="en-US" smtClean="0"/>
              <a:t>‹#›</a:t>
            </a:fld>
            <a:endParaRPr lang="en-US"/>
          </a:p>
        </p:txBody>
      </p:sp>
    </p:spTree>
    <p:extLst>
      <p:ext uri="{BB962C8B-B14F-4D97-AF65-F5344CB8AC3E}">
        <p14:creationId xmlns:p14="http://schemas.microsoft.com/office/powerpoint/2010/main" val="3836373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E99488-A8BF-409E-B629-160D08ADBD4E}"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8577D9-F9A3-4B1A-868D-B934E5DEC52C}" type="slidenum">
              <a:rPr lang="en-US" smtClean="0"/>
              <a:t>‹#›</a:t>
            </a:fld>
            <a:endParaRPr lang="en-US"/>
          </a:p>
        </p:txBody>
      </p:sp>
    </p:spTree>
    <p:extLst>
      <p:ext uri="{BB962C8B-B14F-4D97-AF65-F5344CB8AC3E}">
        <p14:creationId xmlns:p14="http://schemas.microsoft.com/office/powerpoint/2010/main" val="423647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E99488-A8BF-409E-B629-160D08ADBD4E}"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577D9-F9A3-4B1A-868D-B934E5DEC52C}" type="slidenum">
              <a:rPr lang="en-US" smtClean="0"/>
              <a:t>‹#›</a:t>
            </a:fld>
            <a:endParaRPr lang="en-US"/>
          </a:p>
        </p:txBody>
      </p:sp>
    </p:spTree>
    <p:extLst>
      <p:ext uri="{BB962C8B-B14F-4D97-AF65-F5344CB8AC3E}">
        <p14:creationId xmlns:p14="http://schemas.microsoft.com/office/powerpoint/2010/main" val="3810871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E99488-A8BF-409E-B629-160D08ADBD4E}"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577D9-F9A3-4B1A-868D-B934E5DEC52C}" type="slidenum">
              <a:rPr lang="en-US" smtClean="0"/>
              <a:t>‹#›</a:t>
            </a:fld>
            <a:endParaRPr lang="en-US"/>
          </a:p>
        </p:txBody>
      </p:sp>
    </p:spTree>
    <p:extLst>
      <p:ext uri="{BB962C8B-B14F-4D97-AF65-F5344CB8AC3E}">
        <p14:creationId xmlns:p14="http://schemas.microsoft.com/office/powerpoint/2010/main" val="1194783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3FB65-BFBA-869F-B0A7-72F2D1212F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6F9B4C-6810-7559-FF9F-F03E4950902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18D09-47D1-4D36-0BE8-0A7EC6490AD7}"/>
              </a:ext>
            </a:extLst>
          </p:cNvPr>
          <p:cNvSpPr>
            <a:spLocks noGrp="1"/>
          </p:cNvSpPr>
          <p:nvPr>
            <p:ph type="dt" sz="half" idx="10"/>
          </p:nvPr>
        </p:nvSpPr>
        <p:spPr/>
        <p:txBody>
          <a:bodyPr/>
          <a:lstStyle/>
          <a:p>
            <a:fld id="{513CD05E-8C4D-46E4-92D8-8FFDA1F9068B}" type="datetimeFigureOut">
              <a:rPr lang="en-US" smtClean="0"/>
              <a:t>10/5/2024</a:t>
            </a:fld>
            <a:endParaRPr lang="en-US"/>
          </a:p>
        </p:txBody>
      </p:sp>
      <p:sp>
        <p:nvSpPr>
          <p:cNvPr id="5" name="Footer Placeholder 4">
            <a:extLst>
              <a:ext uri="{FF2B5EF4-FFF2-40B4-BE49-F238E27FC236}">
                <a16:creationId xmlns:a16="http://schemas.microsoft.com/office/drawing/2014/main" id="{4F1B7328-C1E5-C4D2-6C2E-6FBE24040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CF584-F7F1-F0F8-3A23-637ADD6CA942}"/>
              </a:ext>
            </a:extLst>
          </p:cNvPr>
          <p:cNvSpPr>
            <a:spLocks noGrp="1"/>
          </p:cNvSpPr>
          <p:nvPr>
            <p:ph type="sldNum" sz="quarter" idx="12"/>
          </p:nvPr>
        </p:nvSpPr>
        <p:spPr/>
        <p:txBody>
          <a:bodyPr/>
          <a:lstStyle/>
          <a:p>
            <a:fld id="{9AF9E7B0-D9CB-4E32-B412-FB1C91C277AD}" type="slidenum">
              <a:rPr lang="en-US" smtClean="0"/>
              <a:t>‹#›</a:t>
            </a:fld>
            <a:endParaRPr lang="en-US"/>
          </a:p>
        </p:txBody>
      </p:sp>
    </p:spTree>
    <p:extLst>
      <p:ext uri="{BB962C8B-B14F-4D97-AF65-F5344CB8AC3E}">
        <p14:creationId xmlns:p14="http://schemas.microsoft.com/office/powerpoint/2010/main" val="977624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20370-4DF8-AFEF-AE86-3E2150BAC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C06902-91D3-DCD8-2EE6-EFAA0BDAC8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5576AF-B857-7784-6995-144B886FD3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C599B7-76F4-A864-CC04-C603BD08E625}"/>
              </a:ext>
            </a:extLst>
          </p:cNvPr>
          <p:cNvSpPr>
            <a:spLocks noGrp="1"/>
          </p:cNvSpPr>
          <p:nvPr>
            <p:ph type="dt" sz="half" idx="10"/>
          </p:nvPr>
        </p:nvSpPr>
        <p:spPr/>
        <p:txBody>
          <a:bodyPr/>
          <a:lstStyle/>
          <a:p>
            <a:fld id="{513CD05E-8C4D-46E4-92D8-8FFDA1F9068B}" type="datetimeFigureOut">
              <a:rPr lang="en-US" smtClean="0"/>
              <a:t>10/5/2024</a:t>
            </a:fld>
            <a:endParaRPr lang="en-US"/>
          </a:p>
        </p:txBody>
      </p:sp>
      <p:sp>
        <p:nvSpPr>
          <p:cNvPr id="6" name="Footer Placeholder 5">
            <a:extLst>
              <a:ext uri="{FF2B5EF4-FFF2-40B4-BE49-F238E27FC236}">
                <a16:creationId xmlns:a16="http://schemas.microsoft.com/office/drawing/2014/main" id="{CE58EE19-5B1D-37F6-694E-C9299BCFC7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D30C3-6410-8EFA-8473-CBA277B00890}"/>
              </a:ext>
            </a:extLst>
          </p:cNvPr>
          <p:cNvSpPr>
            <a:spLocks noGrp="1"/>
          </p:cNvSpPr>
          <p:nvPr>
            <p:ph type="sldNum" sz="quarter" idx="12"/>
          </p:nvPr>
        </p:nvSpPr>
        <p:spPr/>
        <p:txBody>
          <a:bodyPr/>
          <a:lstStyle/>
          <a:p>
            <a:fld id="{9AF9E7B0-D9CB-4E32-B412-FB1C91C277AD}" type="slidenum">
              <a:rPr lang="en-US" smtClean="0"/>
              <a:t>‹#›</a:t>
            </a:fld>
            <a:endParaRPr lang="en-US"/>
          </a:p>
        </p:txBody>
      </p:sp>
    </p:spTree>
    <p:extLst>
      <p:ext uri="{BB962C8B-B14F-4D97-AF65-F5344CB8AC3E}">
        <p14:creationId xmlns:p14="http://schemas.microsoft.com/office/powerpoint/2010/main" val="3313592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A7B50-1DEC-89D2-315D-8CBC080814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ED3A1E-DA55-2258-239D-B6E4E4A6AC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A3DA82-475E-E9BA-9827-7285A1892B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E292F1-6CDD-AC5B-218B-22867B3D5C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4AA87-CDAE-E401-3917-B312501D64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D36824-700E-A5A0-B231-EB1886F00504}"/>
              </a:ext>
            </a:extLst>
          </p:cNvPr>
          <p:cNvSpPr>
            <a:spLocks noGrp="1"/>
          </p:cNvSpPr>
          <p:nvPr>
            <p:ph type="dt" sz="half" idx="10"/>
          </p:nvPr>
        </p:nvSpPr>
        <p:spPr/>
        <p:txBody>
          <a:bodyPr/>
          <a:lstStyle/>
          <a:p>
            <a:fld id="{513CD05E-8C4D-46E4-92D8-8FFDA1F9068B}" type="datetimeFigureOut">
              <a:rPr lang="en-US" smtClean="0"/>
              <a:t>10/5/2024</a:t>
            </a:fld>
            <a:endParaRPr lang="en-US"/>
          </a:p>
        </p:txBody>
      </p:sp>
      <p:sp>
        <p:nvSpPr>
          <p:cNvPr id="8" name="Footer Placeholder 7">
            <a:extLst>
              <a:ext uri="{FF2B5EF4-FFF2-40B4-BE49-F238E27FC236}">
                <a16:creationId xmlns:a16="http://schemas.microsoft.com/office/drawing/2014/main" id="{A5A4B69C-2473-E6EE-1E33-DB58108A8E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751034-8DB6-1690-C65B-5BF550FCE533}"/>
              </a:ext>
            </a:extLst>
          </p:cNvPr>
          <p:cNvSpPr>
            <a:spLocks noGrp="1"/>
          </p:cNvSpPr>
          <p:nvPr>
            <p:ph type="sldNum" sz="quarter" idx="12"/>
          </p:nvPr>
        </p:nvSpPr>
        <p:spPr/>
        <p:txBody>
          <a:bodyPr/>
          <a:lstStyle/>
          <a:p>
            <a:fld id="{9AF9E7B0-D9CB-4E32-B412-FB1C91C277AD}" type="slidenum">
              <a:rPr lang="en-US" smtClean="0"/>
              <a:t>‹#›</a:t>
            </a:fld>
            <a:endParaRPr lang="en-US"/>
          </a:p>
        </p:txBody>
      </p:sp>
    </p:spTree>
    <p:extLst>
      <p:ext uri="{BB962C8B-B14F-4D97-AF65-F5344CB8AC3E}">
        <p14:creationId xmlns:p14="http://schemas.microsoft.com/office/powerpoint/2010/main" val="488466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BFF4C-9BA3-0D45-7EC6-DFF79D703D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923E8B-4365-B235-36DD-008A4B644FCB}"/>
              </a:ext>
            </a:extLst>
          </p:cNvPr>
          <p:cNvSpPr>
            <a:spLocks noGrp="1"/>
          </p:cNvSpPr>
          <p:nvPr>
            <p:ph type="dt" sz="half" idx="10"/>
          </p:nvPr>
        </p:nvSpPr>
        <p:spPr/>
        <p:txBody>
          <a:bodyPr/>
          <a:lstStyle/>
          <a:p>
            <a:fld id="{513CD05E-8C4D-46E4-92D8-8FFDA1F9068B}" type="datetimeFigureOut">
              <a:rPr lang="en-US" smtClean="0"/>
              <a:t>10/5/2024</a:t>
            </a:fld>
            <a:endParaRPr lang="en-US"/>
          </a:p>
        </p:txBody>
      </p:sp>
      <p:sp>
        <p:nvSpPr>
          <p:cNvPr id="4" name="Footer Placeholder 3">
            <a:extLst>
              <a:ext uri="{FF2B5EF4-FFF2-40B4-BE49-F238E27FC236}">
                <a16:creationId xmlns:a16="http://schemas.microsoft.com/office/drawing/2014/main" id="{B2772DE3-771A-0A72-4A4F-DD91B1FCE6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F6B434-159D-A58A-03CA-3DA5263CF0CC}"/>
              </a:ext>
            </a:extLst>
          </p:cNvPr>
          <p:cNvSpPr>
            <a:spLocks noGrp="1"/>
          </p:cNvSpPr>
          <p:nvPr>
            <p:ph type="sldNum" sz="quarter" idx="12"/>
          </p:nvPr>
        </p:nvSpPr>
        <p:spPr/>
        <p:txBody>
          <a:bodyPr/>
          <a:lstStyle/>
          <a:p>
            <a:fld id="{9AF9E7B0-D9CB-4E32-B412-FB1C91C277AD}" type="slidenum">
              <a:rPr lang="en-US" smtClean="0"/>
              <a:t>‹#›</a:t>
            </a:fld>
            <a:endParaRPr lang="en-US"/>
          </a:p>
        </p:txBody>
      </p:sp>
    </p:spTree>
    <p:extLst>
      <p:ext uri="{BB962C8B-B14F-4D97-AF65-F5344CB8AC3E}">
        <p14:creationId xmlns:p14="http://schemas.microsoft.com/office/powerpoint/2010/main" val="1866926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D97167-8C23-FD4A-7949-BA84193A763E}"/>
              </a:ext>
            </a:extLst>
          </p:cNvPr>
          <p:cNvSpPr>
            <a:spLocks noGrp="1"/>
          </p:cNvSpPr>
          <p:nvPr>
            <p:ph type="dt" sz="half" idx="10"/>
          </p:nvPr>
        </p:nvSpPr>
        <p:spPr/>
        <p:txBody>
          <a:bodyPr/>
          <a:lstStyle/>
          <a:p>
            <a:fld id="{513CD05E-8C4D-46E4-92D8-8FFDA1F9068B}" type="datetimeFigureOut">
              <a:rPr lang="en-US" smtClean="0"/>
              <a:t>10/5/2024</a:t>
            </a:fld>
            <a:endParaRPr lang="en-US"/>
          </a:p>
        </p:txBody>
      </p:sp>
      <p:sp>
        <p:nvSpPr>
          <p:cNvPr id="3" name="Footer Placeholder 2">
            <a:extLst>
              <a:ext uri="{FF2B5EF4-FFF2-40B4-BE49-F238E27FC236}">
                <a16:creationId xmlns:a16="http://schemas.microsoft.com/office/drawing/2014/main" id="{D79B739B-BDA0-3BB9-9DC0-2C93029ADA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D5E6AD-D30D-7789-7758-DF8B2396A5F6}"/>
              </a:ext>
            </a:extLst>
          </p:cNvPr>
          <p:cNvSpPr>
            <a:spLocks noGrp="1"/>
          </p:cNvSpPr>
          <p:nvPr>
            <p:ph type="sldNum" sz="quarter" idx="12"/>
          </p:nvPr>
        </p:nvSpPr>
        <p:spPr/>
        <p:txBody>
          <a:bodyPr/>
          <a:lstStyle/>
          <a:p>
            <a:fld id="{9AF9E7B0-D9CB-4E32-B412-FB1C91C277AD}" type="slidenum">
              <a:rPr lang="en-US" smtClean="0"/>
              <a:t>‹#›</a:t>
            </a:fld>
            <a:endParaRPr lang="en-US"/>
          </a:p>
        </p:txBody>
      </p:sp>
    </p:spTree>
    <p:extLst>
      <p:ext uri="{BB962C8B-B14F-4D97-AF65-F5344CB8AC3E}">
        <p14:creationId xmlns:p14="http://schemas.microsoft.com/office/powerpoint/2010/main" val="3219650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70C9E-7C05-A769-1369-809BF8348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480660-D3F1-607C-8AAB-2732121869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937FA4-FC1E-E6A0-047F-CA85F442B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86B045-A7B9-CA27-6672-DD090D50AFCD}"/>
              </a:ext>
            </a:extLst>
          </p:cNvPr>
          <p:cNvSpPr>
            <a:spLocks noGrp="1"/>
          </p:cNvSpPr>
          <p:nvPr>
            <p:ph type="dt" sz="half" idx="10"/>
          </p:nvPr>
        </p:nvSpPr>
        <p:spPr/>
        <p:txBody>
          <a:bodyPr/>
          <a:lstStyle/>
          <a:p>
            <a:fld id="{513CD05E-8C4D-46E4-92D8-8FFDA1F9068B}" type="datetimeFigureOut">
              <a:rPr lang="en-US" smtClean="0"/>
              <a:t>10/5/2024</a:t>
            </a:fld>
            <a:endParaRPr lang="en-US"/>
          </a:p>
        </p:txBody>
      </p:sp>
      <p:sp>
        <p:nvSpPr>
          <p:cNvPr id="6" name="Footer Placeholder 5">
            <a:extLst>
              <a:ext uri="{FF2B5EF4-FFF2-40B4-BE49-F238E27FC236}">
                <a16:creationId xmlns:a16="http://schemas.microsoft.com/office/drawing/2014/main" id="{D381FE6B-829A-6759-5A51-A3705FEAA3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EFF21-77B4-6861-0CB0-59D78F829E0B}"/>
              </a:ext>
            </a:extLst>
          </p:cNvPr>
          <p:cNvSpPr>
            <a:spLocks noGrp="1"/>
          </p:cNvSpPr>
          <p:nvPr>
            <p:ph type="sldNum" sz="quarter" idx="12"/>
          </p:nvPr>
        </p:nvSpPr>
        <p:spPr/>
        <p:txBody>
          <a:bodyPr/>
          <a:lstStyle/>
          <a:p>
            <a:fld id="{9AF9E7B0-D9CB-4E32-B412-FB1C91C277AD}" type="slidenum">
              <a:rPr lang="en-US" smtClean="0"/>
              <a:t>‹#›</a:t>
            </a:fld>
            <a:endParaRPr lang="en-US"/>
          </a:p>
        </p:txBody>
      </p:sp>
    </p:spTree>
    <p:extLst>
      <p:ext uri="{BB962C8B-B14F-4D97-AF65-F5344CB8AC3E}">
        <p14:creationId xmlns:p14="http://schemas.microsoft.com/office/powerpoint/2010/main" val="2878210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0803B-CC18-78CB-F771-644C4802E9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F78704-8B81-FFBA-A3F7-7E81BFCFC6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0938AE-514F-EB23-19D8-896BD7E7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CE4047-8516-77A7-04F2-B26AE6635F29}"/>
              </a:ext>
            </a:extLst>
          </p:cNvPr>
          <p:cNvSpPr>
            <a:spLocks noGrp="1"/>
          </p:cNvSpPr>
          <p:nvPr>
            <p:ph type="dt" sz="half" idx="10"/>
          </p:nvPr>
        </p:nvSpPr>
        <p:spPr/>
        <p:txBody>
          <a:bodyPr/>
          <a:lstStyle/>
          <a:p>
            <a:fld id="{513CD05E-8C4D-46E4-92D8-8FFDA1F9068B}" type="datetimeFigureOut">
              <a:rPr lang="en-US" smtClean="0"/>
              <a:t>10/5/2024</a:t>
            </a:fld>
            <a:endParaRPr lang="en-US"/>
          </a:p>
        </p:txBody>
      </p:sp>
      <p:sp>
        <p:nvSpPr>
          <p:cNvPr id="6" name="Footer Placeholder 5">
            <a:extLst>
              <a:ext uri="{FF2B5EF4-FFF2-40B4-BE49-F238E27FC236}">
                <a16:creationId xmlns:a16="http://schemas.microsoft.com/office/drawing/2014/main" id="{6736F70D-5C54-F2B8-0075-C2A090FA37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91DB7C-518E-A925-E7D2-8DEA2CD177CA}"/>
              </a:ext>
            </a:extLst>
          </p:cNvPr>
          <p:cNvSpPr>
            <a:spLocks noGrp="1"/>
          </p:cNvSpPr>
          <p:nvPr>
            <p:ph type="sldNum" sz="quarter" idx="12"/>
          </p:nvPr>
        </p:nvSpPr>
        <p:spPr/>
        <p:txBody>
          <a:bodyPr/>
          <a:lstStyle/>
          <a:p>
            <a:fld id="{9AF9E7B0-D9CB-4E32-B412-FB1C91C277AD}" type="slidenum">
              <a:rPr lang="en-US" smtClean="0"/>
              <a:t>‹#›</a:t>
            </a:fld>
            <a:endParaRPr lang="en-US"/>
          </a:p>
        </p:txBody>
      </p:sp>
    </p:spTree>
    <p:extLst>
      <p:ext uri="{BB962C8B-B14F-4D97-AF65-F5344CB8AC3E}">
        <p14:creationId xmlns:p14="http://schemas.microsoft.com/office/powerpoint/2010/main" val="3379301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E0FF96-9D4E-C60E-B1F5-43CE15E93E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6C9DB2-7FA3-5CF2-0DFA-D9D747B2E4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69F28-8C17-51A4-5A6B-EAC1D616EC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3CD05E-8C4D-46E4-92D8-8FFDA1F9068B}" type="datetimeFigureOut">
              <a:rPr lang="en-US" smtClean="0"/>
              <a:t>10/5/2024</a:t>
            </a:fld>
            <a:endParaRPr lang="en-US"/>
          </a:p>
        </p:txBody>
      </p:sp>
      <p:sp>
        <p:nvSpPr>
          <p:cNvPr id="5" name="Footer Placeholder 4">
            <a:extLst>
              <a:ext uri="{FF2B5EF4-FFF2-40B4-BE49-F238E27FC236}">
                <a16:creationId xmlns:a16="http://schemas.microsoft.com/office/drawing/2014/main" id="{F7C1E80B-27E6-7CCC-8C36-B990EDEEC2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878B1C3-EC2E-B895-FC64-171760CD15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F9E7B0-D9CB-4E32-B412-FB1C91C277AD}" type="slidenum">
              <a:rPr lang="en-US" smtClean="0"/>
              <a:t>‹#›</a:t>
            </a:fld>
            <a:endParaRPr lang="en-US"/>
          </a:p>
        </p:txBody>
      </p:sp>
    </p:spTree>
    <p:extLst>
      <p:ext uri="{BB962C8B-B14F-4D97-AF65-F5344CB8AC3E}">
        <p14:creationId xmlns:p14="http://schemas.microsoft.com/office/powerpoint/2010/main" val="3036923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1E99488-A8BF-409E-B629-160D08ADBD4E}" type="datetimeFigureOut">
              <a:rPr lang="en-US" smtClean="0"/>
              <a:t>10/5/2024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8577D9-F9A3-4B1A-868D-B934E5DEC52C}" type="slidenum">
              <a:rPr lang="en-US" smtClean="0"/>
              <a:t>‹#›</a:t>
            </a:fld>
            <a:endParaRPr lang="en-US"/>
          </a:p>
        </p:txBody>
      </p:sp>
    </p:spTree>
    <p:extLst>
      <p:ext uri="{BB962C8B-B14F-4D97-AF65-F5344CB8AC3E}">
        <p14:creationId xmlns:p14="http://schemas.microsoft.com/office/powerpoint/2010/main" val="1873218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CAE0-FBA9-66C6-B905-EDF726AD7B18}"/>
              </a:ext>
            </a:extLst>
          </p:cNvPr>
          <p:cNvSpPr txBox="1"/>
          <p:nvPr/>
        </p:nvSpPr>
        <p:spPr>
          <a:xfrm>
            <a:off x="-1" y="0"/>
            <a:ext cx="12191999" cy="1897892"/>
          </a:xfrm>
          <a:prstGeom prst="rect">
            <a:avLst/>
          </a:prstGeom>
          <a:noFill/>
        </p:spPr>
        <p:txBody>
          <a:bodyPr wrap="square" rtlCol="0">
            <a:spAutoFit/>
          </a:bodyPr>
          <a:lstStyle/>
          <a:p>
            <a:pPr algn="ctr" defTabSz="609585"/>
            <a:r>
              <a:rPr lang="en-US" sz="4267" b="1" dirty="0">
                <a:solidFill>
                  <a:srgbClr val="0070C0"/>
                </a:solidFill>
                <a:latin typeface="Verdana" panose="020B0604030504040204" pitchFamily="34" charset="0"/>
                <a:ea typeface="Verdana" panose="020B0604030504040204" pitchFamily="34" charset="0"/>
              </a:rPr>
              <a:t>R</a:t>
            </a:r>
            <a:r>
              <a:rPr lang="en-US" sz="3733" b="1" dirty="0">
                <a:solidFill>
                  <a:srgbClr val="0070C0"/>
                </a:solidFill>
                <a:latin typeface="Verdana" panose="020B0604030504040204" pitchFamily="34" charset="0"/>
                <a:ea typeface="Verdana" panose="020B0604030504040204" pitchFamily="34" charset="0"/>
              </a:rPr>
              <a:t>EVE</a:t>
            </a:r>
            <a:r>
              <a:rPr lang="ru-RU" sz="3733" b="1" dirty="0">
                <a:solidFill>
                  <a:srgbClr val="0070C0"/>
                </a:solidFill>
                <a:latin typeface="Verdana" panose="020B0604030504040204" pitchFamily="34" charset="0"/>
                <a:ea typeface="Verdana" panose="020B0604030504040204" pitchFamily="34" charset="0"/>
              </a:rPr>
              <a:t>Я</a:t>
            </a:r>
            <a:r>
              <a:rPr lang="en-US" sz="3733" b="1" dirty="0">
                <a:solidFill>
                  <a:srgbClr val="0070C0"/>
                </a:solidFill>
                <a:latin typeface="Verdana" panose="020B0604030504040204" pitchFamily="34" charset="0"/>
                <a:ea typeface="Verdana" panose="020B0604030504040204" pitchFamily="34" charset="0"/>
              </a:rPr>
              <a:t>SING</a:t>
            </a:r>
            <a:r>
              <a:rPr lang="en-US" sz="4267" b="1" dirty="0">
                <a:solidFill>
                  <a:srgbClr val="0070C0"/>
                </a:solidFill>
                <a:latin typeface="Verdana" panose="020B0604030504040204" pitchFamily="34" charset="0"/>
                <a:ea typeface="Verdana" panose="020B0604030504040204" pitchFamily="34" charset="0"/>
              </a:rPr>
              <a:t> H</a:t>
            </a:r>
            <a:r>
              <a:rPr lang="en-US" sz="3733" b="1" dirty="0">
                <a:solidFill>
                  <a:srgbClr val="0070C0"/>
                </a:solidFill>
                <a:latin typeface="Verdana" panose="020B0604030504040204" pitchFamily="34" charset="0"/>
                <a:ea typeface="Verdana" panose="020B0604030504040204" pitchFamily="34" charset="0"/>
              </a:rPr>
              <a:t>ERMON</a:t>
            </a:r>
            <a:endParaRPr lang="en-US" sz="3733" b="1" dirty="0">
              <a:solidFill>
                <a:srgbClr val="0070C0"/>
              </a:solidFill>
              <a:latin typeface="Verdana" panose="020B0604030504040204" pitchFamily="34" charset="0"/>
              <a:ea typeface="Verdana" panose="020B0604030504040204" pitchFamily="34" charset="0"/>
              <a:cs typeface="Arial" panose="020B0604020202020204" pitchFamily="34" charset="0"/>
            </a:endParaRPr>
          </a:p>
          <a:p>
            <a:pPr algn="ctr" defTabSz="609585"/>
            <a:r>
              <a:rPr lang="en-US" sz="3733" b="1" dirty="0">
                <a:solidFill>
                  <a:prstClr val="black"/>
                </a:solidFill>
                <a:latin typeface="Verdana" panose="020B0604030504040204" pitchFamily="34" charset="0"/>
                <a:ea typeface="Verdana" panose="020B0604030504040204" pitchFamily="34" charset="0"/>
                <a:cs typeface="Arial" panose="020B0604020202020204" pitchFamily="34" charset="0"/>
              </a:rPr>
              <a:t>Chapter 2: The Watchers </a:t>
            </a:r>
          </a:p>
          <a:p>
            <a:pPr algn="ctr" defTabSz="609585"/>
            <a:r>
              <a:rPr lang="en-US" sz="3733" b="1" dirty="0">
                <a:solidFill>
                  <a:srgbClr val="C00000"/>
                </a:solidFill>
                <a:latin typeface="Verdana" panose="020B0604030504040204" pitchFamily="34" charset="0"/>
                <a:ea typeface="Verdana" panose="020B0604030504040204" pitchFamily="34" charset="0"/>
                <a:cs typeface="Arial" panose="020B0604020202020204" pitchFamily="34" charset="0"/>
              </a:rPr>
              <a:t>03 and 06 October 2024</a:t>
            </a:r>
          </a:p>
        </p:txBody>
      </p:sp>
      <p:pic>
        <p:nvPicPr>
          <p:cNvPr id="4" name="Picture 3">
            <a:extLst>
              <a:ext uri="{FF2B5EF4-FFF2-40B4-BE49-F238E27FC236}">
                <a16:creationId xmlns:a16="http://schemas.microsoft.com/office/drawing/2014/main" id="{B1C5E477-9E77-9D0D-3FAD-C07706636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259" y="1928734"/>
            <a:ext cx="8767483" cy="4931709"/>
          </a:xfrm>
          <a:prstGeom prst="rect">
            <a:avLst/>
          </a:prstGeom>
        </p:spPr>
      </p:pic>
    </p:spTree>
    <p:extLst>
      <p:ext uri="{BB962C8B-B14F-4D97-AF65-F5344CB8AC3E}">
        <p14:creationId xmlns:p14="http://schemas.microsoft.com/office/powerpoint/2010/main" val="3560781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E871D7-AB3D-78CA-809F-BBF4425A556D}"/>
              </a:ext>
            </a:extLst>
          </p:cNvPr>
          <p:cNvSpPr txBox="1"/>
          <p:nvPr/>
        </p:nvSpPr>
        <p:spPr>
          <a:xfrm>
            <a:off x="223520" y="582705"/>
            <a:ext cx="12065718" cy="5836854"/>
          </a:xfrm>
          <a:prstGeom prst="rect">
            <a:avLst/>
          </a:prstGeom>
          <a:noFill/>
        </p:spPr>
        <p:txBody>
          <a:bodyPr wrap="square" rtlCol="0">
            <a:spAutoFit/>
          </a:bodyPr>
          <a:lstStyle/>
          <a:p>
            <a:pPr defTabSz="609585"/>
            <a:r>
              <a:rPr lang="en-GB" sz="3733" b="1" dirty="0">
                <a:solidFill>
                  <a:prstClr val="black"/>
                </a:solidFill>
                <a:latin typeface="Arial" panose="020B0604020202020204" pitchFamily="34" charset="0"/>
                <a:cs typeface="Arial" panose="020B0604020202020204" pitchFamily="34" charset="0"/>
              </a:rPr>
              <a:t>	“When the Righteous One appears…” </a:t>
            </a:r>
            <a:r>
              <a:rPr lang="en-GB" sz="3733" dirty="0">
                <a:solidFill>
                  <a:srgbClr val="C00000"/>
                </a:solidFill>
                <a:latin typeface="Arial" panose="020B0604020202020204" pitchFamily="34" charset="0"/>
                <a:cs typeface="Arial" panose="020B0604020202020204" pitchFamily="34" charset="0"/>
              </a:rPr>
              <a:t>Enoch 38:2</a:t>
            </a:r>
          </a:p>
          <a:p>
            <a:pPr defTabSz="609585"/>
            <a:r>
              <a:rPr lang="en-GB" sz="3733" b="1" dirty="0">
                <a:solidFill>
                  <a:prstClr val="black"/>
                </a:solidFill>
                <a:latin typeface="Arial" panose="020B0604020202020204" pitchFamily="34" charset="0"/>
                <a:cs typeface="Arial" panose="020B0604020202020204" pitchFamily="34" charset="0"/>
              </a:rPr>
              <a:t>	“The sinners who deny the Name of the Lord of Spirits … will thus be kept for the Day of Affliction and Distress… On that day the Chosen One will sit on the Throne of Glory…” </a:t>
            </a:r>
            <a:r>
              <a:rPr lang="en-GB" sz="3733" dirty="0">
                <a:solidFill>
                  <a:srgbClr val="C00000"/>
                </a:solidFill>
                <a:latin typeface="Arial" panose="020B0604020202020204" pitchFamily="34" charset="0"/>
                <a:cs typeface="Arial" panose="020B0604020202020204" pitchFamily="34" charset="0"/>
              </a:rPr>
              <a:t>Enoch 45:2-3</a:t>
            </a:r>
          </a:p>
          <a:p>
            <a:pPr defTabSz="609585"/>
            <a:r>
              <a:rPr lang="en-GB" sz="3733" b="1" dirty="0">
                <a:solidFill>
                  <a:prstClr val="black"/>
                </a:solidFill>
                <a:latin typeface="Arial" panose="020B0604020202020204" pitchFamily="34" charset="0"/>
                <a:cs typeface="Arial" panose="020B0604020202020204" pitchFamily="34" charset="0"/>
              </a:rPr>
              <a:t>	“The rulers scoffed at him, saying, ‘He saved others; let him save himself, if he is the Christ of God, his Chosen One!’” </a:t>
            </a:r>
            <a:r>
              <a:rPr lang="en-GB" sz="3733" dirty="0">
                <a:solidFill>
                  <a:srgbClr val="C00000"/>
                </a:solidFill>
                <a:latin typeface="Arial" panose="020B0604020202020204" pitchFamily="34" charset="0"/>
                <a:cs typeface="Arial" panose="020B0604020202020204" pitchFamily="34" charset="0"/>
              </a:rPr>
              <a:t>Luke 23:35</a:t>
            </a:r>
          </a:p>
          <a:p>
            <a:pPr defTabSz="609585"/>
            <a:r>
              <a:rPr lang="en-GB" sz="3733" b="1" dirty="0">
                <a:solidFill>
                  <a:prstClr val="black"/>
                </a:solidFill>
                <a:latin typeface="Arial" panose="020B0604020202020204" pitchFamily="34" charset="0"/>
                <a:cs typeface="Arial" panose="020B0604020202020204" pitchFamily="34" charset="0"/>
              </a:rPr>
              <a:t>	“The Righteous One, whom you have now betrayed and murdered.” </a:t>
            </a:r>
            <a:r>
              <a:rPr lang="en-GB" sz="3733" dirty="0">
                <a:solidFill>
                  <a:srgbClr val="C00000"/>
                </a:solidFill>
                <a:latin typeface="Arial" panose="020B0604020202020204" pitchFamily="34" charset="0"/>
                <a:cs typeface="Arial" panose="020B0604020202020204" pitchFamily="34" charset="0"/>
              </a:rPr>
              <a:t>Acts 7:52</a:t>
            </a:r>
            <a:endParaRPr lang="en-US" sz="3733" dirty="0">
              <a:solidFill>
                <a:srgbClr val="C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4C2EA7B-C520-7D0F-8036-44732DAB3952}"/>
              </a:ext>
            </a:extLst>
          </p:cNvPr>
          <p:cNvPicPr>
            <a:picLocks noChangeAspect="1"/>
          </p:cNvPicPr>
          <p:nvPr/>
        </p:nvPicPr>
        <p:blipFill>
          <a:blip r:embed="rId3"/>
          <a:stretch>
            <a:fillRect/>
          </a:stretch>
        </p:blipFill>
        <p:spPr>
          <a:xfrm>
            <a:off x="1543288" y="582705"/>
            <a:ext cx="8749823" cy="6288652"/>
          </a:xfrm>
          <a:prstGeom prst="rect">
            <a:avLst/>
          </a:prstGeom>
        </p:spPr>
      </p:pic>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23520" y="0"/>
            <a:ext cx="11389360" cy="582705"/>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Coming Judgement Day</a:t>
            </a:r>
          </a:p>
        </p:txBody>
      </p:sp>
    </p:spTree>
    <p:extLst>
      <p:ext uri="{BB962C8B-B14F-4D97-AF65-F5344CB8AC3E}">
        <p14:creationId xmlns:p14="http://schemas.microsoft.com/office/powerpoint/2010/main" val="158641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23520" y="162561"/>
            <a:ext cx="11389360" cy="582705"/>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“Son of Man”</a:t>
            </a:r>
          </a:p>
        </p:txBody>
      </p:sp>
      <p:sp>
        <p:nvSpPr>
          <p:cNvPr id="4" name="TextBox 3">
            <a:extLst>
              <a:ext uri="{FF2B5EF4-FFF2-40B4-BE49-F238E27FC236}">
                <a16:creationId xmlns:a16="http://schemas.microsoft.com/office/drawing/2014/main" id="{E2E871D7-AB3D-78CA-809F-BBF4425A556D}"/>
              </a:ext>
            </a:extLst>
          </p:cNvPr>
          <p:cNvSpPr txBox="1"/>
          <p:nvPr/>
        </p:nvSpPr>
        <p:spPr>
          <a:xfrm>
            <a:off x="299002" y="745266"/>
            <a:ext cx="11892998" cy="5836854"/>
          </a:xfrm>
          <a:prstGeom prst="rect">
            <a:avLst/>
          </a:prstGeom>
          <a:noFill/>
        </p:spPr>
        <p:txBody>
          <a:bodyPr wrap="square" rtlCol="0">
            <a:spAutoFit/>
          </a:bodyPr>
          <a:lstStyle/>
          <a:p>
            <a:pPr defTabSz="609585"/>
            <a:r>
              <a:rPr lang="en-GB" sz="3733" b="1" dirty="0">
                <a:solidFill>
                  <a:prstClr val="black"/>
                </a:solidFill>
                <a:latin typeface="Arial" panose="020B0604020202020204" pitchFamily="34" charset="0"/>
                <a:cs typeface="Arial" panose="020B0604020202020204" pitchFamily="34" charset="0"/>
              </a:rPr>
              <a:t>	“And there I saw one who had a ‘Head of Days’ and his head was white like wool. And with him there was another whose face had the appearance</a:t>
            </a:r>
          </a:p>
          <a:p>
            <a:pPr defTabSz="609585"/>
            <a:r>
              <a:rPr lang="en-GB" sz="3733" b="1" dirty="0">
                <a:solidFill>
                  <a:prstClr val="black"/>
                </a:solidFill>
                <a:latin typeface="Arial" panose="020B0604020202020204" pitchFamily="34" charset="0"/>
                <a:cs typeface="Arial" panose="020B0604020202020204" pitchFamily="34" charset="0"/>
              </a:rPr>
              <a:t>of a man...” </a:t>
            </a:r>
            <a:r>
              <a:rPr lang="en-GB" sz="3733" dirty="0">
                <a:solidFill>
                  <a:srgbClr val="C00000"/>
                </a:solidFill>
                <a:latin typeface="Arial" panose="020B0604020202020204" pitchFamily="34" charset="0"/>
                <a:cs typeface="Arial" panose="020B0604020202020204" pitchFamily="34" charset="0"/>
              </a:rPr>
              <a:t>Enoch 46:1</a:t>
            </a:r>
          </a:p>
          <a:p>
            <a:pPr defTabSz="609585"/>
            <a:r>
              <a:rPr lang="en-GB" sz="3733" b="1" dirty="0">
                <a:solidFill>
                  <a:prstClr val="black"/>
                </a:solidFill>
                <a:latin typeface="Arial" panose="020B0604020202020204" pitchFamily="34" charset="0"/>
                <a:cs typeface="Arial" panose="020B0604020202020204" pitchFamily="34" charset="0"/>
              </a:rPr>
              <a:t>	“This is the Son of Man who has righteousness and with whom righteousness dwells.” </a:t>
            </a:r>
            <a:r>
              <a:rPr lang="en-GB" sz="3733" dirty="0">
                <a:solidFill>
                  <a:srgbClr val="C00000"/>
                </a:solidFill>
                <a:latin typeface="Arial" panose="020B0604020202020204" pitchFamily="34" charset="0"/>
                <a:cs typeface="Arial" panose="020B0604020202020204" pitchFamily="34" charset="0"/>
              </a:rPr>
              <a:t>Enoch 46:3</a:t>
            </a:r>
          </a:p>
          <a:p>
            <a:pPr defTabSz="609585"/>
            <a:r>
              <a:rPr lang="en-GB" sz="3733" b="1" dirty="0">
                <a:solidFill>
                  <a:prstClr val="black"/>
                </a:solidFill>
                <a:latin typeface="Arial" panose="020B0604020202020204" pitchFamily="34" charset="0"/>
                <a:cs typeface="Arial" panose="020B0604020202020204" pitchFamily="34" charset="0"/>
              </a:rPr>
              <a:t>	“Know that the Son of Man has authority on earth to forgive sins!” </a:t>
            </a:r>
            <a:r>
              <a:rPr lang="en-GB" sz="3733" dirty="0">
                <a:solidFill>
                  <a:srgbClr val="C00000"/>
                </a:solidFill>
                <a:latin typeface="Arial" panose="020B0604020202020204" pitchFamily="34" charset="0"/>
                <a:cs typeface="Arial" panose="020B0604020202020204" pitchFamily="34" charset="0"/>
              </a:rPr>
              <a:t>Luke 5:24</a:t>
            </a:r>
          </a:p>
          <a:p>
            <a:pPr defTabSz="609585"/>
            <a:r>
              <a:rPr lang="en-GB" sz="3733" b="1" dirty="0">
                <a:solidFill>
                  <a:prstClr val="black"/>
                </a:solidFill>
                <a:latin typeface="Arial" panose="020B0604020202020204" pitchFamily="34" charset="0"/>
                <a:cs typeface="Arial" panose="020B0604020202020204" pitchFamily="34" charset="0"/>
              </a:rPr>
              <a:t>	“They will see the Son of Man coming in a cloud with power and great glory.” </a:t>
            </a:r>
            <a:r>
              <a:rPr lang="en-GB" sz="3733" dirty="0">
                <a:solidFill>
                  <a:srgbClr val="C00000"/>
                </a:solidFill>
                <a:latin typeface="Arial" panose="020B0604020202020204" pitchFamily="34" charset="0"/>
                <a:cs typeface="Arial" panose="020B0604020202020204" pitchFamily="34" charset="0"/>
              </a:rPr>
              <a:t>Luke 21:27</a:t>
            </a:r>
            <a:endParaRPr lang="en-US" sz="3733" dirty="0">
              <a:solidFill>
                <a:srgbClr val="C00000"/>
              </a:solidFill>
              <a:latin typeface="Arial" panose="020B0604020202020204" pitchFamily="34" charset="0"/>
              <a:cs typeface="Arial" panose="020B0604020202020204" pitchFamily="34" charset="0"/>
            </a:endParaRPr>
          </a:p>
        </p:txBody>
      </p:sp>
      <p:pic>
        <p:nvPicPr>
          <p:cNvPr id="3074" name="Picture 2" descr="Your Sins Are Forgiven” — Watchtower ONLINE LIBRARY">
            <a:extLst>
              <a:ext uri="{FF2B5EF4-FFF2-40B4-BE49-F238E27FC236}">
                <a16:creationId xmlns:a16="http://schemas.microsoft.com/office/drawing/2014/main" id="{B96B7303-27D8-412A-8351-DF0F8D330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96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22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E871D7-AB3D-78CA-809F-BBF4425A556D}"/>
              </a:ext>
            </a:extLst>
          </p:cNvPr>
          <p:cNvSpPr txBox="1"/>
          <p:nvPr/>
        </p:nvSpPr>
        <p:spPr>
          <a:xfrm>
            <a:off x="299002" y="687892"/>
            <a:ext cx="11892998" cy="6067687"/>
          </a:xfrm>
          <a:prstGeom prst="rect">
            <a:avLst/>
          </a:prstGeom>
          <a:noFill/>
        </p:spPr>
        <p:txBody>
          <a:bodyPr wrap="square" rtlCol="0">
            <a:spAutoFit/>
          </a:bodyPr>
          <a:lstStyle/>
          <a:p>
            <a:pPr defTabSz="609585">
              <a:spcAft>
                <a:spcPts val="600"/>
              </a:spcAft>
            </a:pPr>
            <a:r>
              <a:rPr lang="en-GB" sz="3733" b="1" dirty="0">
                <a:solidFill>
                  <a:prstClr val="black"/>
                </a:solidFill>
                <a:latin typeface="Arial" panose="020B0604020202020204" pitchFamily="34" charset="0"/>
                <a:cs typeface="Arial" panose="020B0604020202020204" pitchFamily="34" charset="0"/>
              </a:rPr>
              <a:t>“The king saw a watcher, a holy one, coming down from heaven…” Dan. 4:23 [4:20 in Aramaic]. (‘Watchers’ in 4:13 [10], 17 [14].)</a:t>
            </a:r>
          </a:p>
          <a:p>
            <a:pPr defTabSz="609585">
              <a:spcAft>
                <a:spcPts val="600"/>
              </a:spcAft>
            </a:pPr>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Watcher: </a:t>
            </a:r>
            <a:r>
              <a:rPr lang="en-US" sz="3733" b="1" i="1" baseline="30000" dirty="0" err="1">
                <a:solidFill>
                  <a:prstClr val="black"/>
                </a:solidFill>
                <a:latin typeface="Arial" panose="020B0604020202020204" pitchFamily="34" charset="0"/>
                <a:cs typeface="Arial" panose="020B0604020202020204" pitchFamily="34" charset="0"/>
              </a:rPr>
              <a:t>ʕ</a:t>
            </a:r>
            <a:r>
              <a:rPr lang="en-US" sz="3733" b="1" i="1" dirty="0" err="1">
                <a:solidFill>
                  <a:prstClr val="black"/>
                </a:solidFill>
                <a:latin typeface="Arial" panose="020B0604020202020204" pitchFamily="34" charset="0"/>
                <a:cs typeface="Arial" panose="020B0604020202020204" pitchFamily="34" charset="0"/>
              </a:rPr>
              <a:t>îr</a:t>
            </a:r>
            <a:r>
              <a:rPr lang="en-US" sz="3733" b="1" dirty="0">
                <a:solidFill>
                  <a:prstClr val="black"/>
                </a:solidFill>
                <a:latin typeface="Arial" panose="020B0604020202020204" pitchFamily="34" charset="0"/>
                <a:cs typeface="Arial" panose="020B0604020202020204" pitchFamily="34" charset="0"/>
              </a:rPr>
              <a:t>, Watchman, guardian (angel).</a:t>
            </a:r>
          </a:p>
          <a:p>
            <a:pPr defTabSz="609585">
              <a:spcAft>
                <a:spcPts val="600"/>
              </a:spcAft>
            </a:pPr>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Holy: </a:t>
            </a:r>
            <a:r>
              <a:rPr lang="en-US" sz="3733" b="1" dirty="0">
                <a:solidFill>
                  <a:prstClr val="black"/>
                </a:solidFill>
                <a:latin typeface="Arial" panose="020B0604020202020204" pitchFamily="34" charset="0"/>
                <a:cs typeface="Arial" panose="020B0604020202020204" pitchFamily="34" charset="0"/>
              </a:rPr>
              <a:t>Some watchers remained good angels.</a:t>
            </a:r>
          </a:p>
          <a:p>
            <a:pPr defTabSz="609585"/>
            <a:r>
              <a:rPr lang="en-US" sz="3733" b="1" dirty="0">
                <a:solidFill>
                  <a:srgbClr val="0070C0"/>
                </a:solidFill>
                <a:latin typeface="Arial" panose="020B0604020202020204" pitchFamily="34" charset="0"/>
                <a:cs typeface="Arial" panose="020B0604020202020204" pitchFamily="34" charset="0"/>
              </a:rPr>
              <a:t>1 Enoch 6–16 </a:t>
            </a:r>
            <a:r>
              <a:rPr lang="en-US" sz="3733" b="1" dirty="0">
                <a:solidFill>
                  <a:prstClr val="black"/>
                </a:solidFill>
                <a:latin typeface="Arial" panose="020B0604020202020204" pitchFamily="34" charset="0"/>
                <a:cs typeface="Arial" panose="020B0604020202020204" pitchFamily="34" charset="0"/>
              </a:rPr>
              <a:t>Watchers sinned against God by:</a:t>
            </a:r>
          </a:p>
          <a:p>
            <a:pPr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Abandoning their realm for the human domain.</a:t>
            </a:r>
          </a:p>
          <a:p>
            <a:pPr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Revealing hidden knowledge.</a:t>
            </a:r>
          </a:p>
          <a:p>
            <a:pPr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Mating with human women.</a:t>
            </a:r>
          </a:p>
          <a:p>
            <a:pPr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Fathering giants who terrorized the world.</a:t>
            </a:r>
          </a:p>
        </p:txBody>
      </p:sp>
      <p:pic>
        <p:nvPicPr>
          <p:cNvPr id="4100" name="Picture 4" descr="The Watchers: The Angels Who Betrayed God | Book of Enoch | Angels and  Demons Explained">
            <a:extLst>
              <a:ext uri="{FF2B5EF4-FFF2-40B4-BE49-F238E27FC236}">
                <a16:creationId xmlns:a16="http://schemas.microsoft.com/office/drawing/2014/main" id="{2912C816-E203-7227-F3CD-4031F9D9D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23520" y="162561"/>
            <a:ext cx="7792720" cy="582705"/>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What are Watchers?</a:t>
            </a:r>
          </a:p>
        </p:txBody>
      </p:sp>
    </p:spTree>
    <p:extLst>
      <p:ext uri="{BB962C8B-B14F-4D97-AF65-F5344CB8AC3E}">
        <p14:creationId xmlns:p14="http://schemas.microsoft.com/office/powerpoint/2010/main" val="303082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100"/>
                                        </p:tgtEl>
                                        <p:attrNameLst>
                                          <p:attrName>ppt_x</p:attrName>
                                        </p:attrNameLst>
                                      </p:cBhvr>
                                      <p:tavLst>
                                        <p:tav tm="0">
                                          <p:val>
                                            <p:strVal val="ppt_x"/>
                                          </p:val>
                                        </p:tav>
                                        <p:tav tm="100000">
                                          <p:val>
                                            <p:strVal val="ppt_x"/>
                                          </p:val>
                                        </p:tav>
                                      </p:tavLst>
                                    </p:anim>
                                    <p:anim calcmode="lin" valueType="num">
                                      <p:cBhvr additive="base">
                                        <p:cTn id="7" dur="500"/>
                                        <p:tgtEl>
                                          <p:spTgt spid="4100"/>
                                        </p:tgtEl>
                                        <p:attrNameLst>
                                          <p:attrName>ppt_y</p:attrName>
                                        </p:attrNameLst>
                                      </p:cBhvr>
                                      <p:tavLst>
                                        <p:tav tm="0">
                                          <p:val>
                                            <p:strVal val="ppt_y"/>
                                          </p:val>
                                        </p:tav>
                                        <p:tav tm="100000">
                                          <p:val>
                                            <p:strVal val="1+ppt_h/2"/>
                                          </p:val>
                                        </p:tav>
                                      </p:tavLst>
                                    </p:anim>
                                    <p:set>
                                      <p:cBhvr>
                                        <p:cTn id="8" dur="1" fill="hold">
                                          <p:stCondLst>
                                            <p:cond delay="499"/>
                                          </p:stCondLst>
                                        </p:cTn>
                                        <p:tgtEl>
                                          <p:spTgt spid="410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E871D7-AB3D-78CA-809F-BBF4425A556D}"/>
              </a:ext>
            </a:extLst>
          </p:cNvPr>
          <p:cNvSpPr txBox="1"/>
          <p:nvPr/>
        </p:nvSpPr>
        <p:spPr>
          <a:xfrm>
            <a:off x="299002" y="745266"/>
            <a:ext cx="11892998" cy="5836854"/>
          </a:xfrm>
          <a:prstGeom prst="rect">
            <a:avLst/>
          </a:prstGeom>
          <a:noFill/>
        </p:spPr>
        <p:txBody>
          <a:bodyPr wrap="square" rtlCol="0">
            <a:spAutoFit/>
          </a:bodyPr>
          <a:lstStyle/>
          <a:p>
            <a:pPr defTabSz="609585"/>
            <a:r>
              <a:rPr lang="en-GB" sz="3733" b="1" dirty="0">
                <a:solidFill>
                  <a:prstClr val="black"/>
                </a:solidFill>
                <a:latin typeface="Arial" panose="020B0604020202020204" pitchFamily="34" charset="0"/>
                <a:cs typeface="Arial" panose="020B0604020202020204" pitchFamily="34" charset="0"/>
              </a:rPr>
              <a:t>	</a:t>
            </a:r>
            <a:r>
              <a:rPr lang="en-GB" sz="3733" b="1" baseline="30000" dirty="0">
                <a:solidFill>
                  <a:srgbClr val="C00000"/>
                </a:solidFill>
                <a:latin typeface="Arial" panose="020B0604020202020204" pitchFamily="34" charset="0"/>
                <a:cs typeface="Arial" panose="020B0604020202020204" pitchFamily="34" charset="0"/>
              </a:rPr>
              <a:t>1</a:t>
            </a:r>
            <a:r>
              <a:rPr lang="en-GB" sz="3733" b="1" dirty="0">
                <a:solidFill>
                  <a:prstClr val="black"/>
                </a:solidFill>
                <a:latin typeface="Arial" panose="020B0604020202020204" pitchFamily="34" charset="0"/>
                <a:cs typeface="Arial" panose="020B0604020202020204" pitchFamily="34" charset="0"/>
              </a:rPr>
              <a:t> And it came to pass, when the sons of men had increased, that in those days there were born to them fair and beautiful daughters. </a:t>
            </a:r>
          </a:p>
          <a:p>
            <a:pPr defTabSz="609585"/>
            <a:r>
              <a:rPr lang="en-GB" sz="3733" b="1" dirty="0">
                <a:solidFill>
                  <a:prstClr val="black"/>
                </a:solidFill>
                <a:latin typeface="Arial" panose="020B0604020202020204" pitchFamily="34" charset="0"/>
                <a:cs typeface="Arial" panose="020B0604020202020204" pitchFamily="34" charset="0"/>
              </a:rPr>
              <a:t>	</a:t>
            </a:r>
            <a:r>
              <a:rPr lang="en-GB" sz="3733" b="1" baseline="30000" dirty="0">
                <a:solidFill>
                  <a:srgbClr val="C00000"/>
                </a:solidFill>
                <a:latin typeface="Arial" panose="020B0604020202020204" pitchFamily="34" charset="0"/>
                <a:cs typeface="Arial" panose="020B0604020202020204" pitchFamily="34" charset="0"/>
              </a:rPr>
              <a:t>2</a:t>
            </a:r>
            <a:r>
              <a:rPr lang="en-GB" sz="3733" b="1" dirty="0">
                <a:solidFill>
                  <a:prstClr val="black"/>
                </a:solidFill>
                <a:latin typeface="Arial" panose="020B0604020202020204" pitchFamily="34" charset="0"/>
                <a:cs typeface="Arial" panose="020B0604020202020204" pitchFamily="34" charset="0"/>
              </a:rPr>
              <a:t> And the Angels, the sons of Heaven, saw them and desired them. And they said to one another: “Come, let us choose for ourselves wives, from </a:t>
            </a:r>
            <a:br>
              <a:rPr lang="en-GB" sz="3733" b="1" dirty="0">
                <a:solidFill>
                  <a:prstClr val="black"/>
                </a:solidFill>
                <a:latin typeface="Arial" panose="020B0604020202020204" pitchFamily="34" charset="0"/>
                <a:cs typeface="Arial" panose="020B0604020202020204" pitchFamily="34" charset="0"/>
              </a:rPr>
            </a:br>
            <a:r>
              <a:rPr lang="en-GB" sz="3733" b="1" dirty="0">
                <a:solidFill>
                  <a:prstClr val="black"/>
                </a:solidFill>
                <a:latin typeface="Arial" panose="020B0604020202020204" pitchFamily="34" charset="0"/>
                <a:cs typeface="Arial" panose="020B0604020202020204" pitchFamily="34" charset="0"/>
              </a:rPr>
              <a:t>the children of men, and let us beget, for ourselves, children.”</a:t>
            </a:r>
          </a:p>
          <a:p>
            <a:pPr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GB" sz="3733" b="1" dirty="0">
                <a:solidFill>
                  <a:srgbClr val="0070C0"/>
                </a:solidFill>
                <a:latin typeface="Arial" panose="020B0604020202020204" pitchFamily="34" charset="0"/>
                <a:cs typeface="Arial" panose="020B0604020202020204" pitchFamily="34" charset="0"/>
              </a:rPr>
              <a:t>Angels: </a:t>
            </a:r>
            <a:r>
              <a:rPr lang="en-GB" sz="3733" b="1" dirty="0">
                <a:solidFill>
                  <a:prstClr val="black"/>
                </a:solidFill>
                <a:latin typeface="Arial" panose="020B0604020202020204" pitchFamily="34" charset="0"/>
                <a:cs typeface="Arial" panose="020B0604020202020204" pitchFamily="34" charset="0"/>
              </a:rPr>
              <a:t>As in Jude 1:6; 2 Pet 2:4</a:t>
            </a:r>
          </a:p>
          <a:p>
            <a:pPr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GB" sz="3733" b="1" dirty="0">
                <a:solidFill>
                  <a:srgbClr val="0070C0"/>
                </a:solidFill>
                <a:latin typeface="Arial" panose="020B0604020202020204" pitchFamily="34" charset="0"/>
                <a:cs typeface="Arial" panose="020B0604020202020204" pitchFamily="34" charset="0"/>
              </a:rPr>
              <a:t>Sons of Heaven: </a:t>
            </a:r>
            <a:r>
              <a:rPr lang="en-GB" sz="3733" b="1" dirty="0">
                <a:solidFill>
                  <a:prstClr val="black"/>
                </a:solidFill>
                <a:latin typeface="Arial" panose="020B0604020202020204" pitchFamily="34" charset="0"/>
                <a:cs typeface="Arial" panose="020B0604020202020204" pitchFamily="34" charset="0"/>
              </a:rPr>
              <a:t>“sons of God” Gen 6:2</a:t>
            </a:r>
          </a:p>
        </p:txBody>
      </p:sp>
      <p:pic>
        <p:nvPicPr>
          <p:cNvPr id="5122" name="Picture 2" descr="How Many Watchers Are There in The Bible? – Verse And Prayers">
            <a:extLst>
              <a:ext uri="{FF2B5EF4-FFF2-40B4-BE49-F238E27FC236}">
                <a16:creationId xmlns:a16="http://schemas.microsoft.com/office/drawing/2014/main" id="{6711B185-D6B9-F6CC-DCCF-4681ACCEE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0"/>
            <a:ext cx="12001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23520" y="162561"/>
            <a:ext cx="9773920" cy="582705"/>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Enoch 6 commentary on Genesis 6</a:t>
            </a:r>
          </a:p>
        </p:txBody>
      </p:sp>
    </p:spTree>
    <p:extLst>
      <p:ext uri="{BB962C8B-B14F-4D97-AF65-F5344CB8AC3E}">
        <p14:creationId xmlns:p14="http://schemas.microsoft.com/office/powerpoint/2010/main" val="226730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23520" y="162561"/>
            <a:ext cx="11389360" cy="582705"/>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Mount Hermon</a:t>
            </a:r>
          </a:p>
        </p:txBody>
      </p:sp>
      <p:sp>
        <p:nvSpPr>
          <p:cNvPr id="4" name="TextBox 3">
            <a:extLst>
              <a:ext uri="{FF2B5EF4-FFF2-40B4-BE49-F238E27FC236}">
                <a16:creationId xmlns:a16="http://schemas.microsoft.com/office/drawing/2014/main" id="{E2E871D7-AB3D-78CA-809F-BBF4425A556D}"/>
              </a:ext>
            </a:extLst>
          </p:cNvPr>
          <p:cNvSpPr txBox="1"/>
          <p:nvPr/>
        </p:nvSpPr>
        <p:spPr>
          <a:xfrm>
            <a:off x="299002" y="745266"/>
            <a:ext cx="11892998" cy="5836854"/>
          </a:xfrm>
          <a:prstGeom prst="rect">
            <a:avLst/>
          </a:prstGeom>
          <a:noFill/>
        </p:spPr>
        <p:txBody>
          <a:bodyPr wrap="square" rtlCol="0">
            <a:spAutoFit/>
          </a:bodyPr>
          <a:lstStyle/>
          <a:p>
            <a:pPr defTabSz="609585"/>
            <a:r>
              <a:rPr lang="en-GB" sz="3733" b="1" dirty="0">
                <a:solidFill>
                  <a:prstClr val="black"/>
                </a:solidFill>
                <a:latin typeface="Arial" panose="020B0604020202020204" pitchFamily="34" charset="0"/>
                <a:cs typeface="Arial" panose="020B0604020202020204" pitchFamily="34" charset="0"/>
              </a:rPr>
              <a:t>	“Let us all swear an oath, and bind one-another with curses, so not to alter this plan, but to carry out this plan effectively. Then they all swore together and all bound one another with </a:t>
            </a:r>
            <a:r>
              <a:rPr lang="en-GB" sz="3733" b="1" dirty="0">
                <a:solidFill>
                  <a:srgbClr val="C00000"/>
                </a:solidFill>
                <a:latin typeface="Arial" panose="020B0604020202020204" pitchFamily="34" charset="0"/>
                <a:cs typeface="Arial" panose="020B0604020202020204" pitchFamily="34" charset="0"/>
              </a:rPr>
              <a:t>curses</a:t>
            </a:r>
            <a:r>
              <a:rPr lang="en-GB" sz="3733" b="1" dirty="0">
                <a:solidFill>
                  <a:prstClr val="black"/>
                </a:solidFill>
                <a:latin typeface="Arial" panose="020B0604020202020204" pitchFamily="34" charset="0"/>
                <a:cs typeface="Arial" panose="020B0604020202020204" pitchFamily="34" charset="0"/>
              </a:rPr>
              <a:t> </a:t>
            </a:r>
            <a:br>
              <a:rPr lang="en-GB" sz="3733" b="1" dirty="0">
                <a:solidFill>
                  <a:prstClr val="black"/>
                </a:solidFill>
                <a:latin typeface="Arial" panose="020B0604020202020204" pitchFamily="34" charset="0"/>
                <a:cs typeface="Arial" panose="020B0604020202020204" pitchFamily="34" charset="0"/>
              </a:rPr>
            </a:br>
            <a:r>
              <a:rPr lang="en-GB" sz="3733" b="1" dirty="0">
                <a:solidFill>
                  <a:prstClr val="black"/>
                </a:solidFill>
                <a:latin typeface="Arial" panose="020B0604020202020204" pitchFamily="34" charset="0"/>
                <a:cs typeface="Arial" panose="020B0604020202020204" pitchFamily="34" charset="0"/>
              </a:rPr>
              <a:t>to it. And they were, in all, two hundred and they came down on … the summit of Mount Hermon.</a:t>
            </a:r>
            <a:br>
              <a:rPr lang="en-GB" sz="3733" b="1" dirty="0">
                <a:solidFill>
                  <a:prstClr val="black"/>
                </a:solidFill>
                <a:latin typeface="Arial" panose="020B0604020202020204" pitchFamily="34" charset="0"/>
                <a:cs typeface="Arial" panose="020B0604020202020204" pitchFamily="34" charset="0"/>
              </a:rPr>
            </a:br>
            <a:r>
              <a:rPr lang="en-GB" sz="3733" b="1" dirty="0">
                <a:solidFill>
                  <a:prstClr val="black"/>
                </a:solidFill>
                <a:latin typeface="Arial" panose="020B0604020202020204" pitchFamily="34" charset="0"/>
                <a:cs typeface="Arial" panose="020B0604020202020204" pitchFamily="34" charset="0"/>
              </a:rPr>
              <a:t>	Dead Sea scroll 4QEn(a) has these two terms:</a:t>
            </a:r>
          </a:p>
          <a:p>
            <a:pPr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Curse: </a:t>
            </a:r>
            <a:r>
              <a:rPr lang="en-US" sz="3733" b="1" dirty="0">
                <a:solidFill>
                  <a:prstClr val="black"/>
                </a:solidFill>
                <a:latin typeface="Arial" panose="020B0604020202020204" pitchFamily="34" charset="0"/>
                <a:cs typeface="Arial" panose="020B0604020202020204" pitchFamily="34" charset="0"/>
              </a:rPr>
              <a:t>Aramaic </a:t>
            </a:r>
            <a:r>
              <a:rPr lang="he-IL" sz="3733" b="1" dirty="0">
                <a:solidFill>
                  <a:srgbClr val="C00000"/>
                </a:solidFill>
                <a:latin typeface="Arial" panose="020B0604020202020204" pitchFamily="34" charset="0"/>
                <a:cs typeface="Arial" panose="020B0604020202020204" pitchFamily="34" charset="0"/>
              </a:rPr>
              <a:t>חרם</a:t>
            </a:r>
            <a:r>
              <a:rPr lang="en-US" sz="3733" b="1" dirty="0">
                <a:solidFill>
                  <a:prstClr val="black"/>
                </a:solidFill>
                <a:latin typeface="Arial" panose="020B0604020202020204" pitchFamily="34" charset="0"/>
                <a:cs typeface="Arial" panose="020B0604020202020204" pitchFamily="34" charset="0"/>
              </a:rPr>
              <a:t> </a:t>
            </a:r>
            <a:r>
              <a:rPr lang="en-US" sz="3733" b="1" i="1" dirty="0" err="1">
                <a:solidFill>
                  <a:prstClr val="black"/>
                </a:solidFill>
                <a:latin typeface="Arial" panose="020B0604020202020204" pitchFamily="34" charset="0"/>
                <a:cs typeface="Arial" panose="020B0604020202020204" pitchFamily="34" charset="0"/>
              </a:rPr>
              <a:t>ḥrm</a:t>
            </a:r>
            <a:r>
              <a:rPr lang="en-US" sz="3733" b="1" dirty="0">
                <a:solidFill>
                  <a:prstClr val="black"/>
                </a:solidFill>
                <a:latin typeface="Arial" panose="020B0604020202020204" pitchFamily="34" charset="0"/>
                <a:cs typeface="Arial" panose="020B0604020202020204" pitchFamily="34" charset="0"/>
              </a:rPr>
              <a:t>. (Arabic &amp; Wolof </a:t>
            </a:r>
            <a:r>
              <a:rPr lang="as-IN" sz="3733" b="1" dirty="0">
                <a:solidFill>
                  <a:srgbClr val="C00000"/>
                </a:solidFill>
                <a:latin typeface="Arial" panose="020B0604020202020204" pitchFamily="34" charset="0"/>
                <a:cs typeface="Arial" panose="020B0604020202020204" pitchFamily="34" charset="0"/>
              </a:rPr>
              <a:t>حـرم</a:t>
            </a:r>
            <a:r>
              <a:rPr lang="en-US" sz="3733" b="1" dirty="0">
                <a:solidFill>
                  <a:prstClr val="black"/>
                </a:solidFill>
                <a:latin typeface="Arial" panose="020B0604020202020204" pitchFamily="34" charset="0"/>
                <a:cs typeface="Arial" panose="020B0604020202020204" pitchFamily="34" charset="0"/>
              </a:rPr>
              <a:t>)</a:t>
            </a:r>
          </a:p>
          <a:p>
            <a:pPr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Hermon: </a:t>
            </a:r>
            <a:r>
              <a:rPr lang="en-US" sz="3733" b="1" dirty="0">
                <a:solidFill>
                  <a:prstClr val="black"/>
                </a:solidFill>
                <a:latin typeface="Arial" panose="020B0604020202020204" pitchFamily="34" charset="0"/>
                <a:cs typeface="Arial" panose="020B0604020202020204" pitchFamily="34" charset="0"/>
              </a:rPr>
              <a:t>Aramaic </a:t>
            </a:r>
            <a:r>
              <a:rPr lang="he-IL" sz="3733" b="1" dirty="0">
                <a:solidFill>
                  <a:srgbClr val="C00000"/>
                </a:solidFill>
                <a:latin typeface="Arial" panose="020B0604020202020204" pitchFamily="34" charset="0"/>
                <a:cs typeface="Arial" panose="020B0604020202020204" pitchFamily="34" charset="0"/>
              </a:rPr>
              <a:t>חרמ</a:t>
            </a:r>
            <a:r>
              <a:rPr lang="he-IL" sz="3733" b="1" dirty="0">
                <a:solidFill>
                  <a:prstClr val="black"/>
                </a:solidFill>
                <a:latin typeface="Arial" panose="020B0604020202020204" pitchFamily="34" charset="0"/>
                <a:cs typeface="Arial" panose="020B0604020202020204" pitchFamily="34" charset="0"/>
              </a:rPr>
              <a:t>ון</a:t>
            </a:r>
            <a:r>
              <a:rPr lang="en-US" sz="3733" b="1" dirty="0">
                <a:solidFill>
                  <a:prstClr val="black"/>
                </a:solidFill>
                <a:latin typeface="Arial" panose="020B0604020202020204" pitchFamily="34" charset="0"/>
                <a:cs typeface="Arial" panose="020B0604020202020204" pitchFamily="34" charset="0"/>
              </a:rPr>
              <a:t> </a:t>
            </a:r>
            <a:r>
              <a:rPr lang="en-US" sz="3733" b="1" i="1" dirty="0" err="1">
                <a:solidFill>
                  <a:prstClr val="black"/>
                </a:solidFill>
                <a:latin typeface="Arial" panose="020B0604020202020204" pitchFamily="34" charset="0"/>
                <a:cs typeface="Arial" panose="020B0604020202020204" pitchFamily="34" charset="0"/>
              </a:rPr>
              <a:t>ḥrmôn</a:t>
            </a:r>
            <a:r>
              <a:rPr lang="en-US" sz="3733" b="1" dirty="0">
                <a:solidFill>
                  <a:prstClr val="black"/>
                </a:solidFill>
                <a:latin typeface="Arial" panose="020B0604020202020204" pitchFamily="34" charset="0"/>
                <a:cs typeface="Arial" panose="020B0604020202020204" pitchFamily="34" charset="0"/>
              </a:rPr>
              <a:t>.</a:t>
            </a:r>
          </a:p>
          <a:p>
            <a:pPr defTabSz="609585"/>
            <a:r>
              <a:rPr lang="en-US" sz="3733" b="1" dirty="0">
                <a:solidFill>
                  <a:prstClr val="black"/>
                </a:solidFill>
                <a:latin typeface="Arial" panose="020B0604020202020204" pitchFamily="34" charset="0"/>
                <a:cs typeface="Arial" panose="020B0604020202020204" pitchFamily="34" charset="0"/>
              </a:rPr>
              <a:t>These are the same in Aramaic and in Hebrew.</a:t>
            </a:r>
          </a:p>
        </p:txBody>
      </p:sp>
      <p:pic>
        <p:nvPicPr>
          <p:cNvPr id="5122" name="Picture 2" descr="Ancient site dedicated to Pan on Israel's Golan Heights is revered by Druze  and Christians">
            <a:extLst>
              <a:ext uri="{FF2B5EF4-FFF2-40B4-BE49-F238E27FC236}">
                <a16:creationId xmlns:a16="http://schemas.microsoft.com/office/drawing/2014/main" id="{5BF873E6-737B-A6CA-5532-A56A49C1D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847" y="788194"/>
            <a:ext cx="9068435" cy="606980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aesarea Philippi: The Gates of Hell Will Not Prevail | Donna Gawell">
            <a:extLst>
              <a:ext uri="{FF2B5EF4-FFF2-40B4-BE49-F238E27FC236}">
                <a16:creationId xmlns:a16="http://schemas.microsoft.com/office/drawing/2014/main" id="{E0EA1265-B077-CEAE-D79F-6FA7A7A0C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347" y="784123"/>
            <a:ext cx="11333182" cy="607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13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146"/>
                                        </p:tgtEl>
                                        <p:attrNameLst>
                                          <p:attrName>ppt_x</p:attrName>
                                        </p:attrNameLst>
                                      </p:cBhvr>
                                      <p:tavLst>
                                        <p:tav tm="0">
                                          <p:val>
                                            <p:strVal val="ppt_x"/>
                                          </p:val>
                                        </p:tav>
                                        <p:tav tm="100000">
                                          <p:val>
                                            <p:strVal val="ppt_x"/>
                                          </p:val>
                                        </p:tav>
                                      </p:tavLst>
                                    </p:anim>
                                    <p:anim calcmode="lin" valueType="num">
                                      <p:cBhvr additive="base">
                                        <p:cTn id="7" dur="500"/>
                                        <p:tgtEl>
                                          <p:spTgt spid="6146"/>
                                        </p:tgtEl>
                                        <p:attrNameLst>
                                          <p:attrName>ppt_y</p:attrName>
                                        </p:attrNameLst>
                                      </p:cBhvr>
                                      <p:tavLst>
                                        <p:tav tm="0">
                                          <p:val>
                                            <p:strVal val="ppt_y"/>
                                          </p:val>
                                        </p:tav>
                                        <p:tav tm="100000">
                                          <p:val>
                                            <p:strVal val="1+ppt_h/2"/>
                                          </p:val>
                                        </p:tav>
                                      </p:tavLst>
                                    </p:anim>
                                    <p:set>
                                      <p:cBhvr>
                                        <p:cTn id="8" dur="1" fill="hold">
                                          <p:stCondLst>
                                            <p:cond delay="499"/>
                                          </p:stCondLst>
                                        </p:cTn>
                                        <p:tgtEl>
                                          <p:spTgt spid="614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122"/>
                                        </p:tgtEl>
                                        <p:attrNameLst>
                                          <p:attrName>ppt_x</p:attrName>
                                        </p:attrNameLst>
                                      </p:cBhvr>
                                      <p:tavLst>
                                        <p:tav tm="0">
                                          <p:val>
                                            <p:strVal val="ppt_x"/>
                                          </p:val>
                                        </p:tav>
                                        <p:tav tm="100000">
                                          <p:val>
                                            <p:strVal val="ppt_x"/>
                                          </p:val>
                                        </p:tav>
                                      </p:tavLst>
                                    </p:anim>
                                    <p:anim calcmode="lin" valueType="num">
                                      <p:cBhvr additive="base">
                                        <p:cTn id="13" dur="500"/>
                                        <p:tgtEl>
                                          <p:spTgt spid="5122"/>
                                        </p:tgtEl>
                                        <p:attrNameLst>
                                          <p:attrName>ppt_y</p:attrName>
                                        </p:attrNameLst>
                                      </p:cBhvr>
                                      <p:tavLst>
                                        <p:tav tm="0">
                                          <p:val>
                                            <p:strVal val="ppt_y"/>
                                          </p:val>
                                        </p:tav>
                                        <p:tav tm="100000">
                                          <p:val>
                                            <p:strVal val="1+ppt_h/2"/>
                                          </p:val>
                                        </p:tav>
                                      </p:tavLst>
                                    </p:anim>
                                    <p:set>
                                      <p:cBhvr>
                                        <p:cTn id="14" dur="1" fill="hold">
                                          <p:stCondLst>
                                            <p:cond delay="499"/>
                                          </p:stCondLst>
                                        </p:cTn>
                                        <p:tgtEl>
                                          <p:spTgt spid="51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additive="base">
                                        <p:cTn id="2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23520" y="162561"/>
            <a:ext cx="11389360" cy="582705"/>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The Watchers other sins (Enoch 7 &amp; 8)</a:t>
            </a:r>
          </a:p>
        </p:txBody>
      </p:sp>
      <p:sp>
        <p:nvSpPr>
          <p:cNvPr id="4" name="TextBox 3">
            <a:extLst>
              <a:ext uri="{FF2B5EF4-FFF2-40B4-BE49-F238E27FC236}">
                <a16:creationId xmlns:a16="http://schemas.microsoft.com/office/drawing/2014/main" id="{E2E871D7-AB3D-78CA-809F-BBF4425A556D}"/>
              </a:ext>
            </a:extLst>
          </p:cNvPr>
          <p:cNvSpPr txBox="1"/>
          <p:nvPr/>
        </p:nvSpPr>
        <p:spPr>
          <a:xfrm>
            <a:off x="299002" y="745266"/>
            <a:ext cx="11892998" cy="5836854"/>
          </a:xfrm>
          <a:prstGeom prst="rect">
            <a:avLst/>
          </a:prstGeom>
          <a:noFill/>
        </p:spPr>
        <p:txBody>
          <a:bodyPr wrap="square" rtlCol="0">
            <a:spAutoFit/>
          </a:bodyPr>
          <a:lstStyle/>
          <a:p>
            <a:pPr defTabSz="609585"/>
            <a:r>
              <a:rPr lang="en-GB" sz="3733" b="1" dirty="0">
                <a:solidFill>
                  <a:prstClr val="black"/>
                </a:solidFill>
                <a:latin typeface="Arial" panose="020B0604020202020204" pitchFamily="34" charset="0"/>
                <a:cs typeface="Arial" panose="020B0604020202020204" pitchFamily="34" charset="0"/>
              </a:rPr>
              <a:t>	“And they taught them charms and spells, and they showed them the cutting of roots and trees… </a:t>
            </a:r>
          </a:p>
          <a:p>
            <a:pPr defTabSz="609585"/>
            <a:r>
              <a:rPr lang="en-GB" sz="3733" b="1" dirty="0">
                <a:solidFill>
                  <a:prstClr val="black"/>
                </a:solidFill>
                <a:latin typeface="Arial" panose="020B0604020202020204" pitchFamily="34" charset="0"/>
                <a:cs typeface="Arial" panose="020B0604020202020204" pitchFamily="34" charset="0"/>
              </a:rPr>
              <a:t>	“And Azazel taught men to make swords, and daggers, and shields, and breastplates. </a:t>
            </a:r>
          </a:p>
          <a:p>
            <a:pPr defTabSz="609585"/>
            <a:r>
              <a:rPr lang="en-GB" sz="3733" b="1" dirty="0">
                <a:solidFill>
                  <a:prstClr val="black"/>
                </a:solidFill>
                <a:latin typeface="Arial" panose="020B0604020202020204" pitchFamily="34" charset="0"/>
                <a:cs typeface="Arial" panose="020B0604020202020204" pitchFamily="34" charset="0"/>
              </a:rPr>
              <a:t>	“And the art of making up the eyes, and of beautifying the eyelids… </a:t>
            </a:r>
          </a:p>
          <a:p>
            <a:pPr defTabSz="609585"/>
            <a:r>
              <a:rPr lang="en-GB" sz="3733" b="1" dirty="0">
                <a:solidFill>
                  <a:prstClr val="black"/>
                </a:solidFill>
                <a:latin typeface="Arial" panose="020B0604020202020204" pitchFamily="34" charset="0"/>
                <a:cs typeface="Arial" panose="020B0604020202020204" pitchFamily="34" charset="0"/>
              </a:rPr>
              <a:t>	“And there was great impiety, and much </a:t>
            </a:r>
            <a:r>
              <a:rPr lang="en-GB" sz="3733" b="1" dirty="0" err="1">
                <a:solidFill>
                  <a:prstClr val="black"/>
                </a:solidFill>
                <a:latin typeface="Arial" panose="020B0604020202020204" pitchFamily="34" charset="0"/>
                <a:cs typeface="Arial" panose="020B0604020202020204" pitchFamily="34" charset="0"/>
              </a:rPr>
              <a:t>forni</a:t>
            </a:r>
            <a:r>
              <a:rPr lang="en-GB" sz="3733" b="1" dirty="0">
                <a:solidFill>
                  <a:prstClr val="black"/>
                </a:solidFill>
                <a:latin typeface="Arial" panose="020B0604020202020204" pitchFamily="34" charset="0"/>
                <a:cs typeface="Arial" panose="020B0604020202020204" pitchFamily="34" charset="0"/>
              </a:rPr>
              <a:t>-cation … cast spells … astrology … blood shed…”</a:t>
            </a:r>
          </a:p>
          <a:p>
            <a:pPr marL="447675" indent="-447675"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GB" sz="3733" b="1" dirty="0">
                <a:solidFill>
                  <a:srgbClr val="0070C0"/>
                </a:solidFill>
                <a:latin typeface="Arial" panose="020B0604020202020204" pitchFamily="34" charset="0"/>
                <a:cs typeface="Arial" panose="020B0604020202020204" pitchFamily="34" charset="0"/>
              </a:rPr>
              <a:t>Spells: </a:t>
            </a:r>
            <a:r>
              <a:rPr lang="en-GB" sz="3733" b="1" dirty="0">
                <a:solidFill>
                  <a:prstClr val="black"/>
                </a:solidFill>
                <a:latin typeface="Arial" panose="020B0604020202020204" pitchFamily="34" charset="0"/>
                <a:cs typeface="Arial" panose="020B0604020202020204" pitchFamily="34" charset="0"/>
              </a:rPr>
              <a:t>Greek </a:t>
            </a:r>
            <a:r>
              <a:rPr lang="en-GB" sz="3733" b="1" i="1" dirty="0" err="1">
                <a:solidFill>
                  <a:prstClr val="black"/>
                </a:solidFill>
                <a:latin typeface="Arial" panose="020B0604020202020204" pitchFamily="34" charset="0"/>
                <a:cs typeface="Arial" panose="020B0604020202020204" pitchFamily="34" charset="0"/>
              </a:rPr>
              <a:t>pharmakeia</a:t>
            </a:r>
            <a:r>
              <a:rPr lang="en-GB" sz="3733" b="1" dirty="0">
                <a:solidFill>
                  <a:prstClr val="black"/>
                </a:solidFill>
                <a:latin typeface="Arial" panose="020B0604020202020204" pitchFamily="34" charset="0"/>
                <a:cs typeface="Arial" panose="020B0604020202020204" pitchFamily="34" charset="0"/>
              </a:rPr>
              <a:t>, ‘sorcery’, which includes the use of drugs and of magic.</a:t>
            </a:r>
            <a:endParaRPr lang="en-US" sz="3733" b="1" dirty="0">
              <a:solidFill>
                <a:prstClr val="black"/>
              </a:solidFill>
              <a:latin typeface="Arial" panose="020B0604020202020204" pitchFamily="34" charset="0"/>
              <a:cs typeface="Arial" panose="020B0604020202020204" pitchFamily="34" charset="0"/>
            </a:endParaRPr>
          </a:p>
        </p:txBody>
      </p:sp>
      <p:pic>
        <p:nvPicPr>
          <p:cNvPr id="7170" name="Picture 2" descr="Sword &amp; Sorcery: It's more than “No Elves” | They Might Be Gazebos!">
            <a:extLst>
              <a:ext uri="{FF2B5EF4-FFF2-40B4-BE49-F238E27FC236}">
                <a16:creationId xmlns:a16="http://schemas.microsoft.com/office/drawing/2014/main" id="{77C84CFF-D488-3803-022E-C029FC30A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396" y="806193"/>
            <a:ext cx="9077711" cy="6051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8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170"/>
                                        </p:tgtEl>
                                        <p:attrNameLst>
                                          <p:attrName>ppt_x</p:attrName>
                                        </p:attrNameLst>
                                      </p:cBhvr>
                                      <p:tavLst>
                                        <p:tav tm="0">
                                          <p:val>
                                            <p:strVal val="ppt_x"/>
                                          </p:val>
                                        </p:tav>
                                        <p:tav tm="100000">
                                          <p:val>
                                            <p:strVal val="ppt_x"/>
                                          </p:val>
                                        </p:tav>
                                      </p:tavLst>
                                    </p:anim>
                                    <p:anim calcmode="lin" valueType="num">
                                      <p:cBhvr additive="base">
                                        <p:cTn id="7" dur="500"/>
                                        <p:tgtEl>
                                          <p:spTgt spid="7170"/>
                                        </p:tgtEl>
                                        <p:attrNameLst>
                                          <p:attrName>ppt_y</p:attrName>
                                        </p:attrNameLst>
                                      </p:cBhvr>
                                      <p:tavLst>
                                        <p:tav tm="0">
                                          <p:val>
                                            <p:strVal val="ppt_y"/>
                                          </p:val>
                                        </p:tav>
                                        <p:tav tm="100000">
                                          <p:val>
                                            <p:strVal val="1+ppt_h/2"/>
                                          </p:val>
                                        </p:tav>
                                      </p:tavLst>
                                    </p:anim>
                                    <p:set>
                                      <p:cBhvr>
                                        <p:cTn id="8" dur="1" fill="hold">
                                          <p:stCondLst>
                                            <p:cond delay="499"/>
                                          </p:stCondLst>
                                        </p:cTn>
                                        <p:tgtEl>
                                          <p:spTgt spid="717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23520" y="162561"/>
            <a:ext cx="8219440" cy="582705"/>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Implications for humanity</a:t>
            </a:r>
          </a:p>
        </p:txBody>
      </p:sp>
      <p:sp>
        <p:nvSpPr>
          <p:cNvPr id="4" name="TextBox 3">
            <a:extLst>
              <a:ext uri="{FF2B5EF4-FFF2-40B4-BE49-F238E27FC236}">
                <a16:creationId xmlns:a16="http://schemas.microsoft.com/office/drawing/2014/main" id="{E2E871D7-AB3D-78CA-809F-BBF4425A556D}"/>
              </a:ext>
            </a:extLst>
          </p:cNvPr>
          <p:cNvSpPr txBox="1"/>
          <p:nvPr/>
        </p:nvSpPr>
        <p:spPr>
          <a:xfrm>
            <a:off x="322220" y="774201"/>
            <a:ext cx="11547558" cy="5836854"/>
          </a:xfrm>
          <a:prstGeom prst="rect">
            <a:avLst/>
          </a:prstGeom>
          <a:noFill/>
        </p:spPr>
        <p:txBody>
          <a:bodyPr wrap="square" rtlCol="0">
            <a:spAutoFit/>
          </a:bodyPr>
          <a:lstStyle/>
          <a:p>
            <a:pPr defTabSz="609585"/>
            <a:r>
              <a:rPr lang="en-GB" sz="3733" b="1" dirty="0">
                <a:solidFill>
                  <a:prstClr val="black"/>
                </a:solidFill>
                <a:latin typeface="Arial" panose="020B0604020202020204" pitchFamily="34" charset="0"/>
                <a:cs typeface="Arial" panose="020B0604020202020204" pitchFamily="34" charset="0"/>
              </a:rPr>
              <a:t>Fallen angels have an </a:t>
            </a:r>
            <a:r>
              <a:rPr lang="en-GB" sz="3733" b="1" dirty="0">
                <a:solidFill>
                  <a:srgbClr val="C00000"/>
                </a:solidFill>
                <a:latin typeface="Arial" panose="020B0604020202020204" pitchFamily="34" charset="0"/>
                <a:cs typeface="Arial" panose="020B0604020202020204" pitchFamily="34" charset="0"/>
              </a:rPr>
              <a:t>agenda</a:t>
            </a:r>
            <a:r>
              <a:rPr lang="en-GB" sz="3733" b="1" dirty="0">
                <a:solidFill>
                  <a:prstClr val="black"/>
                </a:solidFill>
                <a:latin typeface="Arial" panose="020B0604020202020204" pitchFamily="34" charset="0"/>
                <a:cs typeface="Arial" panose="020B0604020202020204" pitchFamily="34" charset="0"/>
              </a:rPr>
              <a:t>:</a:t>
            </a:r>
          </a:p>
          <a:p>
            <a:pPr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GB" sz="3733" b="1" dirty="0">
                <a:solidFill>
                  <a:prstClr val="black"/>
                </a:solidFill>
                <a:latin typeface="Arial" panose="020B0604020202020204" pitchFamily="34" charset="0"/>
                <a:cs typeface="Arial" panose="020B0604020202020204" pitchFamily="34" charset="0"/>
              </a:rPr>
              <a:t>To become like the Most High God.</a:t>
            </a:r>
          </a:p>
          <a:p>
            <a:pPr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To rule the earth for their own glory.</a:t>
            </a:r>
          </a:p>
          <a:p>
            <a:pPr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To suborn humans to do their bidding.</a:t>
            </a:r>
          </a:p>
          <a:p>
            <a:pPr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To rule over humans through astrology.</a:t>
            </a:r>
          </a:p>
          <a:p>
            <a:pPr marL="447675" indent="-447675"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To depopulate nations by warfare, perversion and pharmaceutics.</a:t>
            </a:r>
          </a:p>
          <a:p>
            <a:pPr marL="447675" indent="-447675"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To delay the final Day of Judgement.</a:t>
            </a:r>
          </a:p>
          <a:p>
            <a:pPr marL="447675" indent="-447675"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To prevent the coming of ‘the Son of Man’.</a:t>
            </a:r>
          </a:p>
          <a:p>
            <a:pPr marL="447675" indent="-447675" defTabSz="609585"/>
            <a:r>
              <a:rPr lang="en-US" sz="3733" b="1" dirty="0">
                <a:solidFill>
                  <a:prstClr val="black"/>
                </a:solidFill>
                <a:latin typeface="Arial" panose="020B0604020202020204" pitchFamily="34" charset="0"/>
                <a:cs typeface="Arial" panose="020B0604020202020204" pitchFamily="34" charset="0"/>
              </a:rPr>
              <a:t>These fallen, heavenly rulers are not the demons.</a:t>
            </a:r>
          </a:p>
        </p:txBody>
      </p:sp>
      <p:pic>
        <p:nvPicPr>
          <p:cNvPr id="5" name="Picture 4">
            <a:extLst>
              <a:ext uri="{FF2B5EF4-FFF2-40B4-BE49-F238E27FC236}">
                <a16:creationId xmlns:a16="http://schemas.microsoft.com/office/drawing/2014/main" id="{403895DB-A72A-ED0E-A6BF-42A492C7552A}"/>
              </a:ext>
            </a:extLst>
          </p:cNvPr>
          <p:cNvPicPr>
            <a:picLocks noChangeAspect="1"/>
          </p:cNvPicPr>
          <p:nvPr/>
        </p:nvPicPr>
        <p:blipFill>
          <a:blip r:embed="rId3"/>
          <a:stretch>
            <a:fillRect/>
          </a:stretch>
        </p:blipFill>
        <p:spPr>
          <a:xfrm>
            <a:off x="1986279" y="587242"/>
            <a:ext cx="8219439" cy="6270758"/>
          </a:xfrm>
          <a:prstGeom prst="rect">
            <a:avLst/>
          </a:prstGeom>
        </p:spPr>
      </p:pic>
    </p:spTree>
    <p:extLst>
      <p:ext uri="{BB962C8B-B14F-4D97-AF65-F5344CB8AC3E}">
        <p14:creationId xmlns:p14="http://schemas.microsoft.com/office/powerpoint/2010/main" val="115164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 calcmode="lin" valueType="num">
                                      <p:cBhvr additive="base">
                                        <p:cTn id="6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23520" y="162561"/>
            <a:ext cx="11968480" cy="582705"/>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Four archangels instruct Noah, bind Azazel</a:t>
            </a:r>
          </a:p>
        </p:txBody>
      </p:sp>
      <p:sp>
        <p:nvSpPr>
          <p:cNvPr id="4" name="TextBox 3">
            <a:extLst>
              <a:ext uri="{FF2B5EF4-FFF2-40B4-BE49-F238E27FC236}">
                <a16:creationId xmlns:a16="http://schemas.microsoft.com/office/drawing/2014/main" id="{E2E871D7-AB3D-78CA-809F-BBF4425A556D}"/>
              </a:ext>
            </a:extLst>
          </p:cNvPr>
          <p:cNvSpPr txBox="1"/>
          <p:nvPr/>
        </p:nvSpPr>
        <p:spPr>
          <a:xfrm>
            <a:off x="223520" y="745266"/>
            <a:ext cx="12035238" cy="5836854"/>
          </a:xfrm>
          <a:prstGeom prst="rect">
            <a:avLst/>
          </a:prstGeom>
          <a:noFill/>
        </p:spPr>
        <p:txBody>
          <a:bodyPr wrap="square" rtlCol="0">
            <a:spAutoFit/>
          </a:bodyPr>
          <a:lstStyle/>
          <a:p>
            <a:pPr marL="0" lvl="1" indent="457200" defTabSz="609585"/>
            <a:r>
              <a:rPr lang="en-GB" sz="3733" b="1" dirty="0">
                <a:solidFill>
                  <a:prstClr val="black"/>
                </a:solidFill>
                <a:latin typeface="Arial" panose="020B0604020202020204" pitchFamily="34" charset="0"/>
                <a:cs typeface="Arial" panose="020B0604020202020204" pitchFamily="34" charset="0"/>
              </a:rPr>
              <a:t>“Michael, Gabriel, </a:t>
            </a:r>
            <a:r>
              <a:rPr lang="en-GB" sz="3733" b="1" dirty="0" err="1">
                <a:solidFill>
                  <a:prstClr val="black"/>
                </a:solidFill>
                <a:latin typeface="Arial" panose="020B0604020202020204" pitchFamily="34" charset="0"/>
                <a:cs typeface="Arial" panose="020B0604020202020204" pitchFamily="34" charset="0"/>
              </a:rPr>
              <a:t>Suriel</a:t>
            </a:r>
            <a:r>
              <a:rPr lang="en-GB" sz="3733" b="1" dirty="0">
                <a:solidFill>
                  <a:prstClr val="black"/>
                </a:solidFill>
                <a:latin typeface="Arial" panose="020B0604020202020204" pitchFamily="34" charset="0"/>
                <a:cs typeface="Arial" panose="020B0604020202020204" pitchFamily="34" charset="0"/>
              </a:rPr>
              <a:t> and Uriel, looked down from Heaven and saw the mass of blood that was being shed on the earth and all the iniquity that was being done on the </a:t>
            </a:r>
            <a:r>
              <a:rPr lang="en-GB" sz="3733" b="1">
                <a:solidFill>
                  <a:prstClr val="black"/>
                </a:solidFill>
                <a:latin typeface="Arial" panose="020B0604020202020204" pitchFamily="34" charset="0"/>
                <a:cs typeface="Arial" panose="020B0604020202020204" pitchFamily="34" charset="0"/>
              </a:rPr>
              <a:t>earth… </a:t>
            </a:r>
            <a:endParaRPr lang="en-GB" sz="3733" b="1" dirty="0">
              <a:solidFill>
                <a:prstClr val="black"/>
              </a:solidFill>
              <a:latin typeface="Arial" panose="020B0604020202020204" pitchFamily="34" charset="0"/>
              <a:cs typeface="Arial" panose="020B0604020202020204" pitchFamily="34" charset="0"/>
            </a:endParaRPr>
          </a:p>
          <a:p>
            <a:pPr defTabSz="609585"/>
            <a:r>
              <a:rPr lang="en-GB" sz="3733" b="1" dirty="0">
                <a:solidFill>
                  <a:prstClr val="black"/>
                </a:solidFill>
                <a:latin typeface="Arial" panose="020B0604020202020204" pitchFamily="34" charset="0"/>
                <a:cs typeface="Arial" panose="020B0604020202020204" pitchFamily="34" charset="0"/>
              </a:rPr>
              <a:t>	“And then the Most High, the Great and Holy One, spoke… ‘Say to [Noah] in my name; hide yourself! And reveal to him the end, which is coming, because the whole earth will be destroyed… Bind Azazel by his hands and his feet and throw him into the darkness.’”</a:t>
            </a:r>
            <a:endParaRPr lang="en-US" sz="3733" b="1" dirty="0">
              <a:solidFill>
                <a:prstClr val="black"/>
              </a:solidFill>
              <a:latin typeface="Arial" panose="020B0604020202020204" pitchFamily="34" charset="0"/>
              <a:cs typeface="Arial" panose="020B0604020202020204" pitchFamily="34" charset="0"/>
            </a:endParaRPr>
          </a:p>
        </p:txBody>
      </p:sp>
      <p:pic>
        <p:nvPicPr>
          <p:cNvPr id="1026" name="Picture 2" descr="Image">
            <a:extLst>
              <a:ext uri="{FF2B5EF4-FFF2-40B4-BE49-F238E27FC236}">
                <a16:creationId xmlns:a16="http://schemas.microsoft.com/office/drawing/2014/main" id="{59F49D68-D9AC-662C-E63D-91F4794DD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4252" y="791095"/>
            <a:ext cx="6066905" cy="606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54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23520" y="162561"/>
            <a:ext cx="11389360" cy="582705"/>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Giant’s souls become the demons</a:t>
            </a:r>
          </a:p>
        </p:txBody>
      </p:sp>
      <p:sp>
        <p:nvSpPr>
          <p:cNvPr id="4" name="TextBox 3">
            <a:extLst>
              <a:ext uri="{FF2B5EF4-FFF2-40B4-BE49-F238E27FC236}">
                <a16:creationId xmlns:a16="http://schemas.microsoft.com/office/drawing/2014/main" id="{E2E871D7-AB3D-78CA-809F-BBF4425A556D}"/>
              </a:ext>
            </a:extLst>
          </p:cNvPr>
          <p:cNvSpPr txBox="1"/>
          <p:nvPr/>
        </p:nvSpPr>
        <p:spPr>
          <a:xfrm>
            <a:off x="299002" y="745266"/>
            <a:ext cx="11892998" cy="5836854"/>
          </a:xfrm>
          <a:prstGeom prst="rect">
            <a:avLst/>
          </a:prstGeom>
          <a:noFill/>
        </p:spPr>
        <p:txBody>
          <a:bodyPr wrap="square" rtlCol="0">
            <a:spAutoFit/>
          </a:bodyPr>
          <a:lstStyle/>
          <a:p>
            <a:pPr marL="0" lvl="1" indent="457200" defTabSz="609585"/>
            <a:r>
              <a:rPr lang="en-GB" sz="3733" b="1" dirty="0">
                <a:solidFill>
                  <a:prstClr val="black"/>
                </a:solidFill>
                <a:latin typeface="Arial" panose="020B0604020202020204" pitchFamily="34" charset="0"/>
                <a:cs typeface="Arial" panose="020B0604020202020204" pitchFamily="34" charset="0"/>
              </a:rPr>
              <a:t>“The giants who were born from body and flesh will be called </a:t>
            </a:r>
            <a:r>
              <a:rPr lang="en-GB" sz="3733" b="1" dirty="0">
                <a:solidFill>
                  <a:srgbClr val="C00000"/>
                </a:solidFill>
                <a:latin typeface="Arial" panose="020B0604020202020204" pitchFamily="34" charset="0"/>
                <a:cs typeface="Arial" panose="020B0604020202020204" pitchFamily="34" charset="0"/>
              </a:rPr>
              <a:t>Evil Spirits </a:t>
            </a:r>
            <a:r>
              <a:rPr lang="en-GB" sz="3733" b="1" dirty="0">
                <a:solidFill>
                  <a:prstClr val="black"/>
                </a:solidFill>
                <a:latin typeface="Arial" panose="020B0604020202020204" pitchFamily="34" charset="0"/>
                <a:cs typeface="Arial" panose="020B0604020202020204" pitchFamily="34" charset="0"/>
              </a:rPr>
              <a:t>on the Earth… The spirits of the giants do wrong, are corrupt, attack, fight, break on the Earth, and cause sorrow. And they eat no food, do not thirst, and are not observed.” Enoch 15:8-11</a:t>
            </a:r>
          </a:p>
          <a:p>
            <a:pPr marL="447675" indent="-447675"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srgbClr val="0070C0"/>
                </a:solidFill>
                <a:latin typeface="Arial" panose="020B0604020202020204" pitchFamily="34" charset="0"/>
                <a:cs typeface="Arial" panose="020B0604020202020204" pitchFamily="34" charset="0"/>
              </a:rPr>
              <a:t> Evil spirits: </a:t>
            </a:r>
            <a:r>
              <a:rPr lang="en-US" sz="3733" b="1" i="1" dirty="0">
                <a:solidFill>
                  <a:prstClr val="black"/>
                </a:solidFill>
                <a:latin typeface="Arial" panose="020B0604020202020204" pitchFamily="34" charset="0"/>
                <a:cs typeface="Arial" panose="020B0604020202020204" pitchFamily="34" charset="0"/>
              </a:rPr>
              <a:t>pneumata </a:t>
            </a:r>
            <a:r>
              <a:rPr lang="en-US" sz="3733" b="1" i="1" dirty="0" err="1">
                <a:solidFill>
                  <a:prstClr val="black"/>
                </a:solidFill>
                <a:latin typeface="Arial" panose="020B0604020202020204" pitchFamily="34" charset="0"/>
                <a:cs typeface="Arial" panose="020B0604020202020204" pitchFamily="34" charset="0"/>
              </a:rPr>
              <a:t>ponéra</a:t>
            </a:r>
            <a:r>
              <a:rPr lang="en-US" sz="3733" b="1" i="1" dirty="0">
                <a:solidFill>
                  <a:prstClr val="black"/>
                </a:solidFill>
                <a:latin typeface="Arial" panose="020B0604020202020204" pitchFamily="34" charset="0"/>
                <a:cs typeface="Arial" panose="020B0604020202020204" pitchFamily="34" charset="0"/>
              </a:rPr>
              <a:t> </a:t>
            </a:r>
            <a:r>
              <a:rPr lang="en-US" sz="3733" b="1" dirty="0">
                <a:solidFill>
                  <a:prstClr val="black"/>
                </a:solidFill>
                <a:latin typeface="Arial" panose="020B0604020202020204" pitchFamily="34" charset="0"/>
                <a:cs typeface="Arial" panose="020B0604020202020204" pitchFamily="34" charset="0"/>
              </a:rPr>
              <a:t>= Luke 7:21; 8:2; Acts 19:12, 13.</a:t>
            </a:r>
          </a:p>
          <a:p>
            <a:pPr marL="447675" indent="-447675"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srgbClr val="0070C0"/>
                </a:solidFill>
                <a:latin typeface="Arial" panose="020B0604020202020204" pitchFamily="34" charset="0"/>
                <a:cs typeface="Arial" panose="020B0604020202020204" pitchFamily="34" charset="0"/>
              </a:rPr>
              <a:t> Deliverance: </a:t>
            </a:r>
            <a:r>
              <a:rPr lang="en-US" sz="3733" b="1" dirty="0">
                <a:solidFill>
                  <a:prstClr val="black"/>
                </a:solidFill>
                <a:latin typeface="Arial" panose="020B0604020202020204" pitchFamily="34" charset="0"/>
                <a:cs typeface="Arial" panose="020B0604020202020204" pitchFamily="34" charset="0"/>
              </a:rPr>
              <a:t>You have authority, from the Lord Jesus Christ, to expel evil spirits. Use it often!</a:t>
            </a:r>
          </a:p>
        </p:txBody>
      </p:sp>
      <p:pic>
        <p:nvPicPr>
          <p:cNvPr id="5" name="Picture 4">
            <a:extLst>
              <a:ext uri="{FF2B5EF4-FFF2-40B4-BE49-F238E27FC236}">
                <a16:creationId xmlns:a16="http://schemas.microsoft.com/office/drawing/2014/main" id="{2EBD5FF0-BC6E-5594-47F5-560FEEBBE34F}"/>
              </a:ext>
            </a:extLst>
          </p:cNvPr>
          <p:cNvPicPr>
            <a:picLocks noChangeAspect="1"/>
          </p:cNvPicPr>
          <p:nvPr/>
        </p:nvPicPr>
        <p:blipFill>
          <a:blip r:embed="rId3"/>
          <a:stretch>
            <a:fillRect/>
          </a:stretch>
        </p:blipFill>
        <p:spPr>
          <a:xfrm>
            <a:off x="3238143" y="741554"/>
            <a:ext cx="6116446" cy="6116446"/>
          </a:xfrm>
          <a:prstGeom prst="rect">
            <a:avLst/>
          </a:prstGeom>
        </p:spPr>
      </p:pic>
    </p:spTree>
    <p:extLst>
      <p:ext uri="{BB962C8B-B14F-4D97-AF65-F5344CB8AC3E}">
        <p14:creationId xmlns:p14="http://schemas.microsoft.com/office/powerpoint/2010/main" val="393722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23520" y="162561"/>
            <a:ext cx="11257280" cy="582705"/>
          </a:xfrm>
        </p:spPr>
        <p:txBody>
          <a:bodyPr>
            <a:noAutofit/>
          </a:bodyPr>
          <a:lstStyle/>
          <a:p>
            <a:pPr algn="l">
              <a:lnSpc>
                <a:spcPct val="100000"/>
              </a:lnSpc>
            </a:pPr>
            <a:r>
              <a:rPr lang="en-GB" sz="3733" b="1" dirty="0">
                <a:solidFill>
                  <a:srgbClr val="0070C0"/>
                </a:solidFill>
                <a:latin typeface="Verdana" panose="020B0604030504040204" pitchFamily="34" charset="0"/>
                <a:ea typeface="Verdana" panose="020B0604030504040204" pitchFamily="34" charset="0"/>
              </a:rPr>
              <a:t>Are Watchers (</a:t>
            </a:r>
            <a:r>
              <a:rPr lang="en-GB" sz="3733" b="1" i="1" dirty="0">
                <a:solidFill>
                  <a:srgbClr val="0070C0"/>
                </a:solidFill>
                <a:latin typeface="Verdana" panose="020B0604030504040204" pitchFamily="34" charset="0"/>
                <a:ea typeface="Verdana" panose="020B0604030504040204" pitchFamily="34" charset="0"/>
              </a:rPr>
              <a:t>archai</a:t>
            </a:r>
            <a:r>
              <a:rPr lang="en-GB" sz="3733" b="1" dirty="0">
                <a:solidFill>
                  <a:srgbClr val="0070C0"/>
                </a:solidFill>
                <a:latin typeface="Verdana" panose="020B0604030504040204" pitchFamily="34" charset="0"/>
                <a:ea typeface="Verdana" panose="020B0604030504040204" pitchFamily="34" charset="0"/>
              </a:rPr>
              <a:t>) still in the world?</a:t>
            </a:r>
            <a:endParaRPr lang="en-US" sz="3733" b="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2E871D7-AB3D-78CA-809F-BBF4425A556D}"/>
              </a:ext>
            </a:extLst>
          </p:cNvPr>
          <p:cNvSpPr txBox="1"/>
          <p:nvPr/>
        </p:nvSpPr>
        <p:spPr>
          <a:xfrm>
            <a:off x="299002" y="745266"/>
            <a:ext cx="11892998" cy="5724067"/>
          </a:xfrm>
          <a:prstGeom prst="rect">
            <a:avLst/>
          </a:prstGeom>
          <a:noFill/>
        </p:spPr>
        <p:txBody>
          <a:bodyPr wrap="square" rtlCol="0">
            <a:spAutoFit/>
          </a:bodyPr>
          <a:lstStyle/>
          <a:p>
            <a:pPr marL="355600" indent="-355600" defTabSz="609585">
              <a:spcAft>
                <a:spcPts val="1200"/>
              </a:spcAft>
            </a:pPr>
            <a:r>
              <a:rPr lang="en-US" sz="3733" b="1" dirty="0">
                <a:solidFill>
                  <a:srgbClr val="0070C0"/>
                </a:solidFill>
                <a:latin typeface="Arial" panose="020B0604020202020204" pitchFamily="34" charset="0"/>
                <a:cs typeface="Arial" panose="020B0604020202020204" pitchFamily="34" charset="0"/>
              </a:rPr>
              <a:t>Rulers [</a:t>
            </a:r>
            <a:r>
              <a:rPr lang="en-US" sz="3733" b="1" i="1" dirty="0">
                <a:solidFill>
                  <a:srgbClr val="0070C0"/>
                </a:solidFill>
                <a:latin typeface="Arial" panose="020B0604020202020204" pitchFamily="34" charset="0"/>
                <a:cs typeface="Arial" panose="020B0604020202020204" pitchFamily="34" charset="0"/>
              </a:rPr>
              <a:t>archai</a:t>
            </a:r>
            <a:r>
              <a:rPr lang="en-US" sz="3733" b="1" dirty="0">
                <a:solidFill>
                  <a:srgbClr val="0070C0"/>
                </a:solidFill>
                <a:latin typeface="Arial" panose="020B0604020202020204" pitchFamily="34" charset="0"/>
                <a:cs typeface="Arial" panose="020B0604020202020204" pitchFamily="34" charset="0"/>
              </a:rPr>
              <a:t>] before the flood</a:t>
            </a:r>
          </a:p>
          <a:p>
            <a:pPr marL="355600" indent="-355600" defTabSz="609585">
              <a:spcAft>
                <a:spcPts val="1200"/>
              </a:spcAft>
            </a:pPr>
            <a:r>
              <a:rPr lang="en-US" sz="3733" b="1" dirty="0">
                <a:solidFill>
                  <a:srgbClr val="C00000"/>
                </a:solidFill>
                <a:latin typeface="Arial" panose="020B0604020202020204" pitchFamily="34" charset="0"/>
                <a:cs typeface="Arial" panose="020B0604020202020204" pitchFamily="34" charset="0"/>
              </a:rPr>
              <a:t>● </a:t>
            </a:r>
            <a:r>
              <a:rPr lang="en-GB" sz="3733" b="1" dirty="0">
                <a:solidFill>
                  <a:prstClr val="black"/>
                </a:solidFill>
                <a:latin typeface="Arial" panose="020B0604020202020204" pitchFamily="34" charset="0"/>
                <a:cs typeface="Arial" panose="020B0604020202020204" pitchFamily="34" charset="0"/>
              </a:rPr>
              <a:t>“The </a:t>
            </a:r>
            <a:r>
              <a:rPr lang="en-GB" sz="3733" b="1" dirty="0">
                <a:solidFill>
                  <a:srgbClr val="C00000"/>
                </a:solidFill>
                <a:latin typeface="Arial" panose="020B0604020202020204" pitchFamily="34" charset="0"/>
                <a:cs typeface="Arial" panose="020B0604020202020204" pitchFamily="34" charset="0"/>
              </a:rPr>
              <a:t>rulers</a:t>
            </a:r>
            <a:r>
              <a:rPr lang="en-GB" sz="3733" b="1" dirty="0">
                <a:solidFill>
                  <a:prstClr val="black"/>
                </a:solidFill>
                <a:latin typeface="Arial" panose="020B0604020202020204" pitchFamily="34" charset="0"/>
                <a:cs typeface="Arial" panose="020B0604020202020204" pitchFamily="34" charset="0"/>
              </a:rPr>
              <a:t> [</a:t>
            </a:r>
            <a:r>
              <a:rPr lang="en-GB" sz="3733" b="1" i="1" dirty="0">
                <a:solidFill>
                  <a:prstClr val="black"/>
                </a:solidFill>
                <a:latin typeface="Arial" panose="020B0604020202020204" pitchFamily="34" charset="0"/>
                <a:cs typeface="Arial" panose="020B0604020202020204" pitchFamily="34" charset="0"/>
              </a:rPr>
              <a:t>archai</a:t>
            </a:r>
            <a:r>
              <a:rPr lang="en-GB" sz="3733" b="1" dirty="0">
                <a:solidFill>
                  <a:prstClr val="black"/>
                </a:solidFill>
                <a:latin typeface="Arial" panose="020B0604020202020204" pitchFamily="34" charset="0"/>
                <a:cs typeface="Arial" panose="020B0604020202020204" pitchFamily="34" charset="0"/>
              </a:rPr>
              <a:t>] saw the daughters of men that they were beautiful, and they took wives for themselves, each choosing for himself.” 1 En 6:2 </a:t>
            </a:r>
          </a:p>
          <a:p>
            <a:pPr marL="355600" indent="-355600" defTabSz="609585">
              <a:spcAft>
                <a:spcPts val="1200"/>
              </a:spcAft>
            </a:pPr>
            <a:r>
              <a:rPr lang="en-US" sz="3733" b="1" dirty="0">
                <a:solidFill>
                  <a:srgbClr val="C00000"/>
                </a:solidFill>
                <a:latin typeface="Arial" panose="020B0604020202020204" pitchFamily="34" charset="0"/>
                <a:cs typeface="Arial" panose="020B0604020202020204" pitchFamily="34" charset="0"/>
              </a:rPr>
              <a:t>● </a:t>
            </a:r>
            <a:r>
              <a:rPr lang="en-GB" sz="3733" b="1" dirty="0">
                <a:solidFill>
                  <a:prstClr val="black"/>
                </a:solidFill>
                <a:latin typeface="Arial" panose="020B0604020202020204" pitchFamily="34" charset="0"/>
                <a:cs typeface="Arial" panose="020B0604020202020204" pitchFamily="34" charset="0"/>
              </a:rPr>
              <a:t>“And the </a:t>
            </a:r>
            <a:r>
              <a:rPr lang="en-GB" sz="3733" b="1" dirty="0">
                <a:solidFill>
                  <a:srgbClr val="C00000"/>
                </a:solidFill>
                <a:latin typeface="Arial" panose="020B0604020202020204" pitchFamily="34" charset="0"/>
                <a:cs typeface="Arial" panose="020B0604020202020204" pitchFamily="34" charset="0"/>
              </a:rPr>
              <a:t>rulers</a:t>
            </a:r>
            <a:r>
              <a:rPr lang="en-GB" sz="3733" b="1" dirty="0">
                <a:solidFill>
                  <a:prstClr val="black"/>
                </a:solidFill>
                <a:latin typeface="Arial" panose="020B0604020202020204" pitchFamily="34" charset="0"/>
                <a:cs typeface="Arial" panose="020B0604020202020204" pitchFamily="34" charset="0"/>
              </a:rPr>
              <a:t> [archai] who have sinned will be judged and condemned at the end of times.” 15:9 </a:t>
            </a:r>
          </a:p>
          <a:p>
            <a:pPr marL="355600" indent="-355600" defTabSz="609585"/>
            <a:r>
              <a:rPr lang="en-US" sz="3733" b="1" dirty="0">
                <a:solidFill>
                  <a:srgbClr val="C00000"/>
                </a:solidFill>
                <a:latin typeface="Arial" panose="020B0604020202020204" pitchFamily="34" charset="0"/>
                <a:cs typeface="Arial" panose="020B0604020202020204" pitchFamily="34" charset="0"/>
              </a:rPr>
              <a:t>● </a:t>
            </a:r>
            <a:r>
              <a:rPr lang="en-GB" sz="3733" b="1" dirty="0">
                <a:solidFill>
                  <a:prstClr val="black"/>
                </a:solidFill>
                <a:latin typeface="Arial" panose="020B0604020202020204" pitchFamily="34" charset="0"/>
                <a:cs typeface="Arial" panose="020B0604020202020204" pitchFamily="34" charset="0"/>
              </a:rPr>
              <a:t>“And Uriel said to me: ‘These are the </a:t>
            </a:r>
            <a:r>
              <a:rPr lang="en-GB" sz="3733" b="1" dirty="0">
                <a:solidFill>
                  <a:srgbClr val="C00000"/>
                </a:solidFill>
                <a:latin typeface="Arial" panose="020B0604020202020204" pitchFamily="34" charset="0"/>
                <a:cs typeface="Arial" panose="020B0604020202020204" pitchFamily="34" charset="0"/>
              </a:rPr>
              <a:t>rulers</a:t>
            </a:r>
            <a:r>
              <a:rPr lang="en-GB" sz="3733" b="1" dirty="0">
                <a:solidFill>
                  <a:prstClr val="black"/>
                </a:solidFill>
                <a:latin typeface="Arial" panose="020B0604020202020204" pitchFamily="34" charset="0"/>
                <a:cs typeface="Arial" panose="020B0604020202020204" pitchFamily="34" charset="0"/>
              </a:rPr>
              <a:t> [archai] who have led men astray and taught them magic and enchantments.’” 19:1 </a:t>
            </a:r>
            <a:endParaRPr lang="en-US" sz="3733" b="1"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A940846-2A7B-5FAB-4C8F-54043D00C795}"/>
              </a:ext>
            </a:extLst>
          </p:cNvPr>
          <p:cNvPicPr>
            <a:picLocks noChangeAspect="1"/>
          </p:cNvPicPr>
          <p:nvPr/>
        </p:nvPicPr>
        <p:blipFill>
          <a:blip r:embed="rId3"/>
          <a:stretch>
            <a:fillRect/>
          </a:stretch>
        </p:blipFill>
        <p:spPr>
          <a:xfrm>
            <a:off x="3396299" y="1327971"/>
            <a:ext cx="5530029" cy="5530029"/>
          </a:xfrm>
          <a:prstGeom prst="rect">
            <a:avLst/>
          </a:prstGeom>
        </p:spPr>
      </p:pic>
    </p:spTree>
    <p:extLst>
      <p:ext uri="{BB962C8B-B14F-4D97-AF65-F5344CB8AC3E}">
        <p14:creationId xmlns:p14="http://schemas.microsoft.com/office/powerpoint/2010/main" val="293152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1"/>
            <a:ext cx="12192000" cy="582705"/>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Must we believe the Book of Enoch?</a:t>
            </a:r>
          </a:p>
        </p:txBody>
      </p:sp>
      <p:sp>
        <p:nvSpPr>
          <p:cNvPr id="4" name="TextBox 3">
            <a:extLst>
              <a:ext uri="{FF2B5EF4-FFF2-40B4-BE49-F238E27FC236}">
                <a16:creationId xmlns:a16="http://schemas.microsoft.com/office/drawing/2014/main" id="{E2E871D7-AB3D-78CA-809F-BBF4425A556D}"/>
              </a:ext>
            </a:extLst>
          </p:cNvPr>
          <p:cNvSpPr txBox="1"/>
          <p:nvPr/>
        </p:nvSpPr>
        <p:spPr>
          <a:xfrm>
            <a:off x="299002" y="510496"/>
            <a:ext cx="11709642" cy="6411307"/>
          </a:xfrm>
          <a:prstGeom prst="rect">
            <a:avLst/>
          </a:prstGeom>
          <a:noFill/>
        </p:spPr>
        <p:txBody>
          <a:bodyPr wrap="square" rtlCol="0">
            <a:spAutoFit/>
          </a:bodyPr>
          <a:lstStyle/>
          <a:p>
            <a:pPr defTabSz="609585"/>
            <a:r>
              <a:rPr lang="en-GB" sz="3733" b="1" dirty="0">
                <a:solidFill>
                  <a:srgbClr val="0070C0"/>
                </a:solidFill>
                <a:latin typeface="Arial" panose="020B0604020202020204" pitchFamily="34" charset="0"/>
                <a:cs typeface="Arial" panose="020B0604020202020204" pitchFamily="34" charset="0"/>
              </a:rPr>
              <a:t>No. </a:t>
            </a:r>
            <a:r>
              <a:rPr lang="en-GB" sz="3733" b="1" dirty="0">
                <a:solidFill>
                  <a:prstClr val="black"/>
                </a:solidFill>
                <a:latin typeface="Arial" panose="020B0604020202020204" pitchFamily="34" charset="0"/>
                <a:cs typeface="Arial" panose="020B0604020202020204" pitchFamily="34" charset="0"/>
              </a:rPr>
              <a:t>We do not believe the Book of Enoch, because</a:t>
            </a:r>
          </a:p>
          <a:p>
            <a:pPr marL="450850" indent="-450850" defTabSz="609585"/>
            <a:r>
              <a:rPr lang="en-US" sz="3733" b="1" dirty="0">
                <a:solidFill>
                  <a:srgbClr val="C00000"/>
                </a:solidFill>
                <a:latin typeface="Arial" panose="020B0604020202020204" pitchFamily="34" charset="0"/>
                <a:cs typeface="Arial" panose="020B0604020202020204" pitchFamily="34" charset="0"/>
              </a:rPr>
              <a:t>● </a:t>
            </a:r>
            <a:r>
              <a:rPr lang="en-US" sz="3733" b="1" dirty="0">
                <a:solidFill>
                  <a:prstClr val="black"/>
                </a:solidFill>
                <a:latin typeface="Arial" panose="020B0604020202020204" pitchFamily="34" charset="0"/>
                <a:cs typeface="Arial" panose="020B0604020202020204" pitchFamily="34" charset="0"/>
              </a:rPr>
              <a:t>It is a fanciful depiction of popular mythology.</a:t>
            </a:r>
          </a:p>
          <a:p>
            <a:pPr marL="450850" indent="-450850" defTabSz="609585"/>
            <a:r>
              <a:rPr lang="en-US" sz="3733" b="1" dirty="0">
                <a:solidFill>
                  <a:srgbClr val="C00000"/>
                </a:solidFill>
                <a:latin typeface="Arial" panose="020B0604020202020204" pitchFamily="34" charset="0"/>
                <a:cs typeface="Arial" panose="020B0604020202020204" pitchFamily="34" charset="0"/>
              </a:rPr>
              <a:t>● </a:t>
            </a:r>
            <a:r>
              <a:rPr lang="en-US" sz="3733" b="1" dirty="0">
                <a:solidFill>
                  <a:prstClr val="black"/>
                </a:solidFill>
                <a:latin typeface="Arial" panose="020B0604020202020204" pitchFamily="34" charset="0"/>
                <a:cs typeface="Arial" panose="020B0604020202020204" pitchFamily="34" charset="0"/>
              </a:rPr>
              <a:t>It was never in the ‘canon’ of Scripture, except in the Ethiopian Orthodox church.</a:t>
            </a:r>
          </a:p>
          <a:p>
            <a:pPr marL="450850" indent="-450850" defTabSz="609585"/>
            <a:r>
              <a:rPr lang="en-US" sz="3733" b="1" dirty="0">
                <a:solidFill>
                  <a:srgbClr val="0070C0"/>
                </a:solidFill>
                <a:latin typeface="Arial" panose="020B0604020202020204" pitchFamily="34" charset="0"/>
                <a:cs typeface="Arial" panose="020B0604020202020204" pitchFamily="34" charset="0"/>
              </a:rPr>
              <a:t>But</a:t>
            </a:r>
            <a:r>
              <a:rPr lang="en-US" sz="3733" b="1" dirty="0">
                <a:solidFill>
                  <a:prstClr val="black"/>
                </a:solidFill>
                <a:latin typeface="Arial" panose="020B0604020202020204" pitchFamily="34" charset="0"/>
                <a:cs typeface="Arial" panose="020B0604020202020204" pitchFamily="34" charset="0"/>
              </a:rPr>
              <a:t> we read it, because</a:t>
            </a:r>
          </a:p>
          <a:p>
            <a:pPr marL="450850" indent="-450850" defTabSz="609585"/>
            <a:r>
              <a:rPr lang="en-US" sz="3733" b="1" dirty="0">
                <a:solidFill>
                  <a:srgbClr val="C00000"/>
                </a:solidFill>
                <a:latin typeface="Arial" panose="020B0604020202020204" pitchFamily="34" charset="0"/>
                <a:cs typeface="Arial" panose="020B0604020202020204" pitchFamily="34" charset="0"/>
              </a:rPr>
              <a:t>● </a:t>
            </a:r>
            <a:r>
              <a:rPr lang="en-US" sz="3733" b="1" dirty="0">
                <a:solidFill>
                  <a:prstClr val="black"/>
                </a:solidFill>
                <a:latin typeface="Arial" panose="020B0604020202020204" pitchFamily="34" charset="0"/>
                <a:cs typeface="Arial" panose="020B0604020202020204" pitchFamily="34" charset="0"/>
              </a:rPr>
              <a:t>It is part of the Jewish cultural </a:t>
            </a:r>
            <a:br>
              <a:rPr lang="en-US" sz="3733" b="1" dirty="0">
                <a:solidFill>
                  <a:prstClr val="black"/>
                </a:solidFill>
                <a:latin typeface="Arial" panose="020B0604020202020204" pitchFamily="34" charset="0"/>
                <a:cs typeface="Arial" panose="020B0604020202020204" pitchFamily="34" charset="0"/>
              </a:rPr>
            </a:br>
            <a:r>
              <a:rPr lang="en-US" sz="3733" b="1" dirty="0">
                <a:solidFill>
                  <a:prstClr val="black"/>
                </a:solidFill>
                <a:latin typeface="Arial" panose="020B0604020202020204" pitchFamily="34" charset="0"/>
                <a:cs typeface="Arial" panose="020B0604020202020204" pitchFamily="34" charset="0"/>
              </a:rPr>
              <a:t>and literary background.</a:t>
            </a:r>
          </a:p>
          <a:p>
            <a:pPr marL="450850" indent="-450850" defTabSz="609585"/>
            <a:r>
              <a:rPr lang="en-US" sz="3733" b="1" dirty="0">
                <a:solidFill>
                  <a:srgbClr val="C00000"/>
                </a:solidFill>
                <a:latin typeface="Arial" panose="020B0604020202020204" pitchFamily="34" charset="0"/>
                <a:cs typeface="Arial" panose="020B0604020202020204" pitchFamily="34" charset="0"/>
              </a:rPr>
              <a:t>● </a:t>
            </a:r>
            <a:r>
              <a:rPr lang="en-US" sz="3733" b="1" dirty="0">
                <a:solidFill>
                  <a:prstClr val="black"/>
                </a:solidFill>
                <a:latin typeface="Arial" panose="020B0604020202020204" pitchFamily="34" charset="0"/>
                <a:cs typeface="Arial" panose="020B0604020202020204" pitchFamily="34" charset="0"/>
              </a:rPr>
              <a:t>Some New Testament writers </a:t>
            </a:r>
            <a:br>
              <a:rPr lang="en-US" sz="3733" b="1" dirty="0">
                <a:solidFill>
                  <a:prstClr val="black"/>
                </a:solidFill>
                <a:latin typeface="Arial" panose="020B0604020202020204" pitchFamily="34" charset="0"/>
                <a:cs typeface="Arial" panose="020B0604020202020204" pitchFamily="34" charset="0"/>
              </a:rPr>
            </a:br>
            <a:r>
              <a:rPr lang="en-US" sz="3733" b="1" dirty="0">
                <a:solidFill>
                  <a:prstClr val="black"/>
                </a:solidFill>
                <a:latin typeface="Arial" panose="020B0604020202020204" pitchFamily="34" charset="0"/>
                <a:cs typeface="Arial" panose="020B0604020202020204" pitchFamily="34" charset="0"/>
              </a:rPr>
              <a:t>quote from it.</a:t>
            </a:r>
          </a:p>
          <a:p>
            <a:pPr marL="450850" indent="-450850" defTabSz="609585"/>
            <a:r>
              <a:rPr lang="en-US" sz="3733" b="1" dirty="0">
                <a:solidFill>
                  <a:srgbClr val="C00000"/>
                </a:solidFill>
                <a:latin typeface="Arial" panose="020B0604020202020204" pitchFamily="34" charset="0"/>
                <a:cs typeface="Arial" panose="020B0604020202020204" pitchFamily="34" charset="0"/>
              </a:rPr>
              <a:t>● </a:t>
            </a:r>
            <a:r>
              <a:rPr lang="en-US" sz="3733" b="1" dirty="0">
                <a:solidFill>
                  <a:prstClr val="black"/>
                </a:solidFill>
                <a:latin typeface="Arial" panose="020B0604020202020204" pitchFamily="34" charset="0"/>
                <a:cs typeface="Arial" panose="020B0604020202020204" pitchFamily="34" charset="0"/>
              </a:rPr>
              <a:t>It informs us on how ancient </a:t>
            </a:r>
            <a:br>
              <a:rPr lang="en-US" sz="3733" b="1" dirty="0">
                <a:solidFill>
                  <a:prstClr val="black"/>
                </a:solidFill>
                <a:latin typeface="Arial" panose="020B0604020202020204" pitchFamily="34" charset="0"/>
                <a:cs typeface="Arial" panose="020B0604020202020204" pitchFamily="34" charset="0"/>
              </a:rPr>
            </a:br>
            <a:r>
              <a:rPr lang="en-US" sz="3733" b="1" dirty="0">
                <a:solidFill>
                  <a:prstClr val="black"/>
                </a:solidFill>
                <a:latin typeface="Arial" panose="020B0604020202020204" pitchFamily="34" charset="0"/>
                <a:cs typeface="Arial" panose="020B0604020202020204" pitchFamily="34" charset="0"/>
              </a:rPr>
              <a:t>readers understood the Bible.</a:t>
            </a:r>
          </a:p>
        </p:txBody>
      </p:sp>
      <p:pic>
        <p:nvPicPr>
          <p:cNvPr id="7" name="Picture 6">
            <a:extLst>
              <a:ext uri="{FF2B5EF4-FFF2-40B4-BE49-F238E27FC236}">
                <a16:creationId xmlns:a16="http://schemas.microsoft.com/office/drawing/2014/main" id="{B49B349E-BB20-922E-E9AE-CDC68EB5B041}"/>
              </a:ext>
            </a:extLst>
          </p:cNvPr>
          <p:cNvPicPr>
            <a:picLocks noChangeAspect="1"/>
          </p:cNvPicPr>
          <p:nvPr/>
        </p:nvPicPr>
        <p:blipFill>
          <a:blip r:embed="rId3"/>
          <a:stretch>
            <a:fillRect/>
          </a:stretch>
        </p:blipFill>
        <p:spPr>
          <a:xfrm>
            <a:off x="7662355" y="3621881"/>
            <a:ext cx="4529645" cy="3236118"/>
          </a:xfrm>
          <a:prstGeom prst="rect">
            <a:avLst/>
          </a:prstGeom>
        </p:spPr>
      </p:pic>
      <p:pic>
        <p:nvPicPr>
          <p:cNvPr id="9" name="Picture 8">
            <a:extLst>
              <a:ext uri="{FF2B5EF4-FFF2-40B4-BE49-F238E27FC236}">
                <a16:creationId xmlns:a16="http://schemas.microsoft.com/office/drawing/2014/main" id="{2B4652BE-05C6-BF51-3EEA-CFD5D0B39BED}"/>
              </a:ext>
            </a:extLst>
          </p:cNvPr>
          <p:cNvPicPr>
            <a:picLocks noChangeAspect="1"/>
          </p:cNvPicPr>
          <p:nvPr/>
        </p:nvPicPr>
        <p:blipFill>
          <a:blip r:embed="rId3"/>
          <a:stretch>
            <a:fillRect/>
          </a:stretch>
        </p:blipFill>
        <p:spPr>
          <a:xfrm>
            <a:off x="1928651" y="510496"/>
            <a:ext cx="8694105" cy="6211337"/>
          </a:xfrm>
          <a:prstGeom prst="rect">
            <a:avLst/>
          </a:prstGeom>
        </p:spPr>
      </p:pic>
    </p:spTree>
    <p:extLst>
      <p:ext uri="{BB962C8B-B14F-4D97-AF65-F5344CB8AC3E}">
        <p14:creationId xmlns:p14="http://schemas.microsoft.com/office/powerpoint/2010/main" val="168277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23520" y="162561"/>
            <a:ext cx="11968480" cy="582705"/>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Are Watchers (</a:t>
            </a:r>
            <a:r>
              <a:rPr lang="en-GB" sz="3733" b="1" i="1" dirty="0">
                <a:solidFill>
                  <a:srgbClr val="0070C0"/>
                </a:solidFill>
                <a:latin typeface="Verdana" panose="020B0604030504040204" pitchFamily="34" charset="0"/>
                <a:ea typeface="Verdana" panose="020B0604030504040204" pitchFamily="34" charset="0"/>
              </a:rPr>
              <a:t>archai</a:t>
            </a:r>
            <a:r>
              <a:rPr lang="en-US" sz="3733" b="1" dirty="0">
                <a:solidFill>
                  <a:srgbClr val="0070C0"/>
                </a:solidFill>
                <a:latin typeface="Verdana" panose="020B0604030504040204" pitchFamily="34" charset="0"/>
                <a:ea typeface="Verdana" panose="020B0604030504040204" pitchFamily="34" charset="0"/>
              </a:rPr>
              <a:t>) still in the world?</a:t>
            </a:r>
          </a:p>
        </p:txBody>
      </p:sp>
      <p:sp>
        <p:nvSpPr>
          <p:cNvPr id="4" name="TextBox 3">
            <a:extLst>
              <a:ext uri="{FF2B5EF4-FFF2-40B4-BE49-F238E27FC236}">
                <a16:creationId xmlns:a16="http://schemas.microsoft.com/office/drawing/2014/main" id="{E2E871D7-AB3D-78CA-809F-BBF4425A556D}"/>
              </a:ext>
            </a:extLst>
          </p:cNvPr>
          <p:cNvSpPr txBox="1"/>
          <p:nvPr/>
        </p:nvSpPr>
        <p:spPr>
          <a:xfrm>
            <a:off x="299002" y="745266"/>
            <a:ext cx="11892998" cy="5416291"/>
          </a:xfrm>
          <a:prstGeom prst="rect">
            <a:avLst/>
          </a:prstGeom>
          <a:noFill/>
        </p:spPr>
        <p:txBody>
          <a:bodyPr wrap="square" rtlCol="0">
            <a:spAutoFit/>
          </a:bodyPr>
          <a:lstStyle/>
          <a:p>
            <a:pPr marL="355600" indent="-355600" defTabSz="609585">
              <a:spcAft>
                <a:spcPts val="600"/>
              </a:spcAft>
            </a:pPr>
            <a:r>
              <a:rPr lang="en-US" sz="3733" b="1" dirty="0">
                <a:solidFill>
                  <a:srgbClr val="0070C0"/>
                </a:solidFill>
                <a:latin typeface="Arial" panose="020B0604020202020204" pitchFamily="34" charset="0"/>
                <a:cs typeface="Arial" panose="020B0604020202020204" pitchFamily="34" charset="0"/>
              </a:rPr>
              <a:t>The first rulers (angels) after the flood</a:t>
            </a:r>
          </a:p>
          <a:p>
            <a:pPr indent="720725" defTabSz="609585">
              <a:spcAft>
                <a:spcPts val="600"/>
              </a:spcAft>
            </a:pPr>
            <a:r>
              <a:rPr lang="en-GB" sz="3733" b="1" dirty="0">
                <a:solidFill>
                  <a:prstClr val="black"/>
                </a:solidFill>
                <a:latin typeface="Arial" panose="020B0604020202020204" pitchFamily="34" charset="0"/>
                <a:cs typeface="Arial" panose="020B0604020202020204" pitchFamily="34" charset="0"/>
              </a:rPr>
              <a:t>“The </a:t>
            </a:r>
            <a:r>
              <a:rPr lang="en-GB" sz="3733" b="1" dirty="0">
                <a:solidFill>
                  <a:srgbClr val="C00000"/>
                </a:solidFill>
                <a:latin typeface="Arial" panose="020B0604020202020204" pitchFamily="34" charset="0"/>
                <a:cs typeface="Arial" panose="020B0604020202020204" pitchFamily="34" charset="0"/>
              </a:rPr>
              <a:t>angels</a:t>
            </a:r>
            <a:r>
              <a:rPr lang="en-GB" sz="3733" b="1" dirty="0">
                <a:solidFill>
                  <a:prstClr val="black"/>
                </a:solidFill>
                <a:latin typeface="Arial" panose="020B0604020202020204" pitchFamily="34" charset="0"/>
                <a:cs typeface="Arial" panose="020B0604020202020204" pitchFamily="34" charset="0"/>
              </a:rPr>
              <a:t> who did not stay within their own position of authority, but left their proper dwelling, he has kept in eternal chains under gloomy dark-ness until the judgment of the great day.” Jude 6</a:t>
            </a:r>
          </a:p>
          <a:p>
            <a:pPr indent="720725" defTabSz="609585">
              <a:spcAft>
                <a:spcPts val="600"/>
              </a:spcAft>
            </a:pPr>
            <a:r>
              <a:rPr lang="en-GB" sz="3733" b="1" dirty="0">
                <a:solidFill>
                  <a:prstClr val="black"/>
                </a:solidFill>
                <a:latin typeface="Arial" panose="020B0604020202020204" pitchFamily="34" charset="0"/>
                <a:cs typeface="Arial" panose="020B0604020202020204" pitchFamily="34" charset="0"/>
              </a:rPr>
              <a:t>“God did not spare </a:t>
            </a:r>
            <a:r>
              <a:rPr lang="en-GB" sz="3733" b="1" dirty="0">
                <a:solidFill>
                  <a:srgbClr val="C00000"/>
                </a:solidFill>
                <a:latin typeface="Arial" panose="020B0604020202020204" pitchFamily="34" charset="0"/>
                <a:cs typeface="Arial" panose="020B0604020202020204" pitchFamily="34" charset="0"/>
              </a:rPr>
              <a:t>angels</a:t>
            </a:r>
            <a:r>
              <a:rPr lang="en-GB" sz="3733" b="1" dirty="0">
                <a:solidFill>
                  <a:prstClr val="black"/>
                </a:solidFill>
                <a:latin typeface="Arial" panose="020B0604020202020204" pitchFamily="34" charset="0"/>
                <a:cs typeface="Arial" panose="020B0604020202020204" pitchFamily="34" charset="0"/>
              </a:rPr>
              <a:t> when they sinned, but cast them into hell and committed them to chains of gloomy darkness to be kept until the judgment.” 2 Peter 2:4</a:t>
            </a:r>
            <a:endParaRPr lang="en-US" sz="3733" b="1" dirty="0">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52AE4D6-81D0-4275-25CC-93F89A5BC17F}"/>
              </a:ext>
            </a:extLst>
          </p:cNvPr>
          <p:cNvPicPr>
            <a:picLocks noChangeAspect="1"/>
          </p:cNvPicPr>
          <p:nvPr/>
        </p:nvPicPr>
        <p:blipFill>
          <a:blip r:embed="rId3"/>
          <a:stretch>
            <a:fillRect/>
          </a:stretch>
        </p:blipFill>
        <p:spPr>
          <a:xfrm>
            <a:off x="3863414" y="1327971"/>
            <a:ext cx="4351809" cy="5530029"/>
          </a:xfrm>
          <a:prstGeom prst="rect">
            <a:avLst/>
          </a:prstGeom>
        </p:spPr>
      </p:pic>
    </p:spTree>
    <p:extLst>
      <p:ext uri="{BB962C8B-B14F-4D97-AF65-F5344CB8AC3E}">
        <p14:creationId xmlns:p14="http://schemas.microsoft.com/office/powerpoint/2010/main" val="21284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23520" y="162561"/>
            <a:ext cx="11968480" cy="582705"/>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Are Watchers (</a:t>
            </a:r>
            <a:r>
              <a:rPr lang="en-GB" sz="4400" b="1" i="1" dirty="0">
                <a:solidFill>
                  <a:srgbClr val="0070C0"/>
                </a:solidFill>
                <a:latin typeface="Verdana" panose="020B0604030504040204" pitchFamily="34" charset="0"/>
                <a:ea typeface="Verdana" panose="020B0604030504040204" pitchFamily="34" charset="0"/>
              </a:rPr>
              <a:t>archai</a:t>
            </a:r>
            <a:r>
              <a:rPr lang="en-US" sz="3733" b="1" dirty="0">
                <a:solidFill>
                  <a:srgbClr val="0070C0"/>
                </a:solidFill>
                <a:latin typeface="Verdana" panose="020B0604030504040204" pitchFamily="34" charset="0"/>
                <a:ea typeface="Verdana" panose="020B0604030504040204" pitchFamily="34" charset="0"/>
              </a:rPr>
              <a:t>) still in the world?</a:t>
            </a:r>
          </a:p>
        </p:txBody>
      </p:sp>
      <p:sp>
        <p:nvSpPr>
          <p:cNvPr id="4" name="TextBox 3">
            <a:extLst>
              <a:ext uri="{FF2B5EF4-FFF2-40B4-BE49-F238E27FC236}">
                <a16:creationId xmlns:a16="http://schemas.microsoft.com/office/drawing/2014/main" id="{E2E871D7-AB3D-78CA-809F-BBF4425A556D}"/>
              </a:ext>
            </a:extLst>
          </p:cNvPr>
          <p:cNvSpPr txBox="1"/>
          <p:nvPr/>
        </p:nvSpPr>
        <p:spPr>
          <a:xfrm>
            <a:off x="299002" y="745266"/>
            <a:ext cx="12116518" cy="5570179"/>
          </a:xfrm>
          <a:prstGeom prst="rect">
            <a:avLst/>
          </a:prstGeom>
          <a:noFill/>
        </p:spPr>
        <p:txBody>
          <a:bodyPr wrap="square" rtlCol="0">
            <a:spAutoFit/>
          </a:bodyPr>
          <a:lstStyle/>
          <a:p>
            <a:pPr marL="355600" indent="-355600" defTabSz="609585">
              <a:spcAft>
                <a:spcPts val="600"/>
              </a:spcAft>
            </a:pPr>
            <a:r>
              <a:rPr lang="en-US" sz="3733" b="1" dirty="0">
                <a:solidFill>
                  <a:srgbClr val="0070C0"/>
                </a:solidFill>
                <a:latin typeface="Arial" panose="020B0604020202020204" pitchFamily="34" charset="0"/>
                <a:cs typeface="Arial" panose="020B0604020202020204" pitchFamily="34" charset="0"/>
              </a:rPr>
              <a:t>New rulers (sons of God) after the flood</a:t>
            </a:r>
          </a:p>
          <a:p>
            <a:pPr indent="720725" defTabSz="609585">
              <a:spcAft>
                <a:spcPts val="600"/>
              </a:spcAft>
            </a:pPr>
            <a:r>
              <a:rPr lang="en-GB" sz="3733" b="1" dirty="0">
                <a:solidFill>
                  <a:prstClr val="black"/>
                </a:solidFill>
                <a:latin typeface="Arial" panose="020B0604020202020204" pitchFamily="34" charset="0"/>
                <a:cs typeface="Arial" panose="020B0604020202020204" pitchFamily="34" charset="0"/>
              </a:rPr>
              <a:t>“When the Most High gave to the nations their inheritance, when he divided mankind, he fixed the borders of the peoples according to the number of the sons of God.” Deut. 32:8</a:t>
            </a:r>
          </a:p>
          <a:p>
            <a:pPr indent="720725" defTabSz="609585">
              <a:spcAft>
                <a:spcPts val="600"/>
              </a:spcAft>
            </a:pPr>
            <a:r>
              <a:rPr lang="en-GB" sz="3733" b="1" dirty="0">
                <a:solidFill>
                  <a:prstClr val="black"/>
                </a:solidFill>
                <a:latin typeface="Arial" panose="020B0604020202020204" pitchFamily="34" charset="0"/>
                <a:cs typeface="Arial" panose="020B0604020202020204" pitchFamily="34" charset="0"/>
              </a:rPr>
              <a:t>“They stirred him to jealousy with strange gods.” Deut. 32:16</a:t>
            </a:r>
          </a:p>
          <a:p>
            <a:pPr marL="355600" indent="-355600" defTabSz="609585">
              <a:spcAft>
                <a:spcPts val="600"/>
              </a:spcAft>
            </a:pPr>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“sons of God”: </a:t>
            </a:r>
            <a:r>
              <a:rPr lang="en-US" sz="3733" b="1" dirty="0">
                <a:solidFill>
                  <a:prstClr val="black"/>
                </a:solidFill>
                <a:latin typeface="Arial" panose="020B0604020202020204" pitchFamily="34" charset="0"/>
                <a:cs typeface="Arial" panose="020B0604020202020204" pitchFamily="34" charset="0"/>
              </a:rPr>
              <a:t>DDS, 2</a:t>
            </a:r>
            <a:r>
              <a:rPr lang="en-US" sz="3733" b="1" baseline="30000" dirty="0">
                <a:solidFill>
                  <a:prstClr val="black"/>
                </a:solidFill>
                <a:latin typeface="Arial" panose="020B0604020202020204" pitchFamily="34" charset="0"/>
                <a:cs typeface="Arial" panose="020B0604020202020204" pitchFamily="34" charset="0"/>
              </a:rPr>
              <a:t>nd</a:t>
            </a:r>
            <a:r>
              <a:rPr lang="en-US" sz="3733" b="1" dirty="0">
                <a:solidFill>
                  <a:prstClr val="black"/>
                </a:solidFill>
                <a:latin typeface="Arial" panose="020B0604020202020204" pitchFamily="34" charset="0"/>
                <a:cs typeface="Arial" panose="020B0604020202020204" pitchFamily="34" charset="0"/>
              </a:rPr>
              <a:t> century BCE.</a:t>
            </a:r>
          </a:p>
          <a:p>
            <a:pPr marL="355600" indent="-355600" defTabSz="609585">
              <a:spcAft>
                <a:spcPts val="600"/>
              </a:spcAft>
            </a:pPr>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“sons of Israel”: </a:t>
            </a:r>
            <a:r>
              <a:rPr lang="en-US" sz="3733" b="1" dirty="0">
                <a:solidFill>
                  <a:prstClr val="black"/>
                </a:solidFill>
                <a:latin typeface="Arial" panose="020B0604020202020204" pitchFamily="34" charset="0"/>
                <a:cs typeface="Arial" panose="020B0604020202020204" pitchFamily="34" charset="0"/>
              </a:rPr>
              <a:t>Masoretic text, 10</a:t>
            </a:r>
            <a:r>
              <a:rPr lang="en-US" sz="3733" b="1" baseline="30000" dirty="0">
                <a:solidFill>
                  <a:prstClr val="black"/>
                </a:solidFill>
                <a:latin typeface="Arial" panose="020B0604020202020204" pitchFamily="34" charset="0"/>
                <a:cs typeface="Arial" panose="020B0604020202020204" pitchFamily="34" charset="0"/>
              </a:rPr>
              <a:t>th</a:t>
            </a:r>
            <a:r>
              <a:rPr lang="en-US" sz="3733" b="1" dirty="0">
                <a:solidFill>
                  <a:prstClr val="black"/>
                </a:solidFill>
                <a:latin typeface="Arial" panose="020B0604020202020204" pitchFamily="34" charset="0"/>
                <a:cs typeface="Arial" panose="020B0604020202020204" pitchFamily="34" charset="0"/>
              </a:rPr>
              <a:t> century CE.</a:t>
            </a:r>
          </a:p>
        </p:txBody>
      </p:sp>
      <p:pic>
        <p:nvPicPr>
          <p:cNvPr id="3074" name="Picture 2" descr="What does Deuteronomy 32:8 mean? | Bible Art">
            <a:extLst>
              <a:ext uri="{FF2B5EF4-FFF2-40B4-BE49-F238E27FC236}">
                <a16:creationId xmlns:a16="http://schemas.microsoft.com/office/drawing/2014/main" id="{37CEF4BD-8098-026E-77E8-C99B1F16AE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480" y="1327971"/>
            <a:ext cx="5527040" cy="5527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80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074"/>
                                        </p:tgtEl>
                                        <p:attrNameLst>
                                          <p:attrName>ppt_x</p:attrName>
                                        </p:attrNameLst>
                                      </p:cBhvr>
                                      <p:tavLst>
                                        <p:tav tm="0">
                                          <p:val>
                                            <p:strVal val="ppt_x"/>
                                          </p:val>
                                        </p:tav>
                                        <p:tav tm="100000">
                                          <p:val>
                                            <p:strVal val="ppt_x"/>
                                          </p:val>
                                        </p:tav>
                                      </p:tavLst>
                                    </p:anim>
                                    <p:anim calcmode="lin" valueType="num">
                                      <p:cBhvr additive="base">
                                        <p:cTn id="13" dur="500"/>
                                        <p:tgtEl>
                                          <p:spTgt spid="3074"/>
                                        </p:tgtEl>
                                        <p:attrNameLst>
                                          <p:attrName>ppt_y</p:attrName>
                                        </p:attrNameLst>
                                      </p:cBhvr>
                                      <p:tavLst>
                                        <p:tav tm="0">
                                          <p:val>
                                            <p:strVal val="ppt_y"/>
                                          </p:val>
                                        </p:tav>
                                        <p:tav tm="100000">
                                          <p:val>
                                            <p:strVal val="1+ppt_h/2"/>
                                          </p:val>
                                        </p:tav>
                                      </p:tavLst>
                                    </p:anim>
                                    <p:set>
                                      <p:cBhvr>
                                        <p:cTn id="14" dur="1" fill="hold">
                                          <p:stCondLst>
                                            <p:cond delay="499"/>
                                          </p:stCondLst>
                                        </p:cTn>
                                        <p:tgtEl>
                                          <p:spTgt spid="307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23520" y="162561"/>
            <a:ext cx="11968480" cy="582705"/>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Are Watchers (</a:t>
            </a:r>
            <a:r>
              <a:rPr lang="en-GB" sz="4400" b="1" i="1" dirty="0">
                <a:solidFill>
                  <a:srgbClr val="0070C0"/>
                </a:solidFill>
                <a:latin typeface="Verdana" panose="020B0604030504040204" pitchFamily="34" charset="0"/>
                <a:ea typeface="Verdana" panose="020B0604030504040204" pitchFamily="34" charset="0"/>
              </a:rPr>
              <a:t>archai</a:t>
            </a:r>
            <a:r>
              <a:rPr lang="en-US" sz="3733" b="1" dirty="0">
                <a:solidFill>
                  <a:srgbClr val="0070C0"/>
                </a:solidFill>
                <a:latin typeface="Verdana" panose="020B0604030504040204" pitchFamily="34" charset="0"/>
                <a:ea typeface="Verdana" panose="020B0604030504040204" pitchFamily="34" charset="0"/>
              </a:rPr>
              <a:t>) still in the world?</a:t>
            </a:r>
          </a:p>
        </p:txBody>
      </p:sp>
      <p:sp>
        <p:nvSpPr>
          <p:cNvPr id="4" name="TextBox 3">
            <a:extLst>
              <a:ext uri="{FF2B5EF4-FFF2-40B4-BE49-F238E27FC236}">
                <a16:creationId xmlns:a16="http://schemas.microsoft.com/office/drawing/2014/main" id="{E2E871D7-AB3D-78CA-809F-BBF4425A556D}"/>
              </a:ext>
            </a:extLst>
          </p:cNvPr>
          <p:cNvSpPr txBox="1"/>
          <p:nvPr/>
        </p:nvSpPr>
        <p:spPr>
          <a:xfrm>
            <a:off x="299002" y="745266"/>
            <a:ext cx="11892998" cy="5801012"/>
          </a:xfrm>
          <a:prstGeom prst="rect">
            <a:avLst/>
          </a:prstGeom>
          <a:noFill/>
        </p:spPr>
        <p:txBody>
          <a:bodyPr wrap="square" rtlCol="0">
            <a:spAutoFit/>
          </a:bodyPr>
          <a:lstStyle/>
          <a:p>
            <a:pPr marL="355600" indent="-355600" defTabSz="609585">
              <a:spcAft>
                <a:spcPts val="600"/>
              </a:spcAft>
            </a:pPr>
            <a:r>
              <a:rPr lang="en-US" sz="3733" b="1" dirty="0">
                <a:solidFill>
                  <a:srgbClr val="0070C0"/>
                </a:solidFill>
                <a:latin typeface="Arial" panose="020B0604020202020204" pitchFamily="34" charset="0"/>
                <a:cs typeface="Arial" panose="020B0604020202020204" pitchFamily="34" charset="0"/>
              </a:rPr>
              <a:t>Failed rulers (gods) after the flood</a:t>
            </a:r>
          </a:p>
          <a:p>
            <a:pPr indent="720725" defTabSz="609585">
              <a:spcAft>
                <a:spcPts val="1200"/>
              </a:spcAft>
            </a:pPr>
            <a:r>
              <a:rPr lang="en-GB" sz="3733" b="1" dirty="0">
                <a:solidFill>
                  <a:prstClr val="black"/>
                </a:solidFill>
                <a:latin typeface="Arial" panose="020B0604020202020204" pitchFamily="34" charset="0"/>
                <a:cs typeface="Arial" panose="020B0604020202020204" pitchFamily="34" charset="0"/>
              </a:rPr>
              <a:t>“</a:t>
            </a:r>
            <a:r>
              <a:rPr lang="en-GB" sz="3733" b="1" dirty="0">
                <a:solidFill>
                  <a:srgbClr val="00B050"/>
                </a:solidFill>
                <a:latin typeface="Arial" panose="020B0604020202020204" pitchFamily="34" charset="0"/>
                <a:cs typeface="Arial" panose="020B0604020202020204" pitchFamily="34" charset="0"/>
              </a:rPr>
              <a:t>God</a:t>
            </a:r>
            <a:r>
              <a:rPr lang="en-GB" sz="3733" b="1" dirty="0">
                <a:solidFill>
                  <a:prstClr val="black"/>
                </a:solidFill>
                <a:latin typeface="Arial" panose="020B0604020202020204" pitchFamily="34" charset="0"/>
                <a:cs typeface="Arial" panose="020B0604020202020204" pitchFamily="34" charset="0"/>
              </a:rPr>
              <a:t> has taken his place in the divine council; in the midst of the </a:t>
            </a:r>
            <a:r>
              <a:rPr lang="en-GB" sz="3733" b="1" dirty="0">
                <a:solidFill>
                  <a:srgbClr val="C00000"/>
                </a:solidFill>
                <a:latin typeface="Arial" panose="020B0604020202020204" pitchFamily="34" charset="0"/>
                <a:cs typeface="Arial" panose="020B0604020202020204" pitchFamily="34" charset="0"/>
              </a:rPr>
              <a:t>gods</a:t>
            </a:r>
            <a:r>
              <a:rPr lang="en-GB" sz="3733" b="1" dirty="0">
                <a:solidFill>
                  <a:prstClr val="black"/>
                </a:solidFill>
                <a:latin typeface="Arial" panose="020B0604020202020204" pitchFamily="34" charset="0"/>
                <a:cs typeface="Arial" panose="020B0604020202020204" pitchFamily="34" charset="0"/>
              </a:rPr>
              <a:t> he holds judgment… I said, ‘You are gods, </a:t>
            </a:r>
            <a:r>
              <a:rPr lang="en-GB" sz="3733" b="1" dirty="0">
                <a:solidFill>
                  <a:srgbClr val="C00000"/>
                </a:solidFill>
                <a:latin typeface="Arial" panose="020B0604020202020204" pitchFamily="34" charset="0"/>
                <a:cs typeface="Arial" panose="020B0604020202020204" pitchFamily="34" charset="0"/>
              </a:rPr>
              <a:t>sons</a:t>
            </a:r>
            <a:r>
              <a:rPr lang="en-GB" sz="3733" b="1" dirty="0">
                <a:solidFill>
                  <a:prstClr val="black"/>
                </a:solidFill>
                <a:latin typeface="Arial" panose="020B0604020202020204" pitchFamily="34" charset="0"/>
                <a:cs typeface="Arial" panose="020B0604020202020204" pitchFamily="34" charset="0"/>
              </a:rPr>
              <a:t> of the </a:t>
            </a:r>
            <a:r>
              <a:rPr lang="en-GB" sz="3733" b="1" dirty="0">
                <a:solidFill>
                  <a:srgbClr val="00B050"/>
                </a:solidFill>
                <a:latin typeface="Arial" panose="020B0604020202020204" pitchFamily="34" charset="0"/>
                <a:cs typeface="Arial" panose="020B0604020202020204" pitchFamily="34" charset="0"/>
              </a:rPr>
              <a:t>Most High</a:t>
            </a:r>
            <a:r>
              <a:rPr lang="en-GB" sz="3733" b="1" dirty="0">
                <a:solidFill>
                  <a:prstClr val="black"/>
                </a:solidFill>
                <a:latin typeface="Arial" panose="020B0604020202020204" pitchFamily="34" charset="0"/>
                <a:cs typeface="Arial" panose="020B0604020202020204" pitchFamily="34" charset="0"/>
              </a:rPr>
              <a:t>, all of you; nevertheless, like men you shall die, and fall like any prince.’” Psalm 82:1-8</a:t>
            </a:r>
          </a:p>
          <a:p>
            <a:pPr marL="355600" indent="-355600" defTabSz="609585">
              <a:spcAft>
                <a:spcPts val="1200"/>
              </a:spcAft>
            </a:pPr>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“council”: </a:t>
            </a:r>
            <a:r>
              <a:rPr lang="en-US" sz="3733" b="1" dirty="0">
                <a:solidFill>
                  <a:prstClr val="black"/>
                </a:solidFill>
                <a:latin typeface="Arial" panose="020B0604020202020204" pitchFamily="34" charset="0"/>
                <a:cs typeface="Arial" panose="020B0604020202020204" pitchFamily="34" charset="0"/>
              </a:rPr>
              <a:t>Created beings who report to </a:t>
            </a:r>
            <a:r>
              <a:rPr lang="en-US" sz="3733" b="1" dirty="0" err="1">
                <a:solidFill>
                  <a:srgbClr val="00B050"/>
                </a:solidFill>
                <a:latin typeface="Arial" panose="020B0604020202020204" pitchFamily="34" charset="0"/>
                <a:cs typeface="Arial" panose="020B0604020202020204" pitchFamily="34" charset="0"/>
              </a:rPr>
              <a:t>Elohîm</a:t>
            </a:r>
            <a:r>
              <a:rPr lang="en-US" sz="3733" b="1" dirty="0">
                <a:solidFill>
                  <a:prstClr val="black"/>
                </a:solidFill>
                <a:latin typeface="Arial" panose="020B0604020202020204" pitchFamily="34" charset="0"/>
                <a:cs typeface="Arial" panose="020B0604020202020204" pitchFamily="34" charset="0"/>
              </a:rPr>
              <a:t>.</a:t>
            </a:r>
          </a:p>
          <a:p>
            <a:pPr marL="355600" indent="-355600" defTabSz="609585">
              <a:spcAft>
                <a:spcPts val="1200"/>
              </a:spcAft>
            </a:pPr>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“gods”: </a:t>
            </a:r>
            <a:r>
              <a:rPr lang="en-US" sz="3733" b="1" i="1" dirty="0" err="1">
                <a:solidFill>
                  <a:prstClr val="black"/>
                </a:solidFill>
                <a:latin typeface="Arial" panose="020B0604020202020204" pitchFamily="34" charset="0"/>
                <a:cs typeface="Arial" panose="020B0604020202020204" pitchFamily="34" charset="0"/>
              </a:rPr>
              <a:t>eloh</a:t>
            </a:r>
            <a:r>
              <a:rPr lang="fr-CA" sz="3733" b="1" i="1" dirty="0" err="1">
                <a:solidFill>
                  <a:prstClr val="black"/>
                </a:solidFill>
                <a:latin typeface="Arial" panose="020B0604020202020204" pitchFamily="34" charset="0"/>
                <a:cs typeface="Arial" panose="020B0604020202020204" pitchFamily="34" charset="0"/>
              </a:rPr>
              <a:t>îm</a:t>
            </a:r>
            <a:r>
              <a:rPr lang="fr-CA" sz="3733" b="1" dirty="0">
                <a:solidFill>
                  <a:prstClr val="black"/>
                </a:solidFill>
                <a:latin typeface="Arial" panose="020B0604020202020204" pitchFamily="34" charset="0"/>
                <a:cs typeface="Arial" panose="020B0604020202020204" pitchFamily="34" charset="0"/>
              </a:rPr>
              <a:t>, divine </a:t>
            </a:r>
            <a:r>
              <a:rPr lang="fr-CA" sz="3733" b="1" dirty="0" err="1">
                <a:solidFill>
                  <a:prstClr val="black"/>
                </a:solidFill>
                <a:latin typeface="Arial" panose="020B0604020202020204" pitchFamily="34" charset="0"/>
                <a:cs typeface="Arial" panose="020B0604020202020204" pitchFamily="34" charset="0"/>
              </a:rPr>
              <a:t>beings</a:t>
            </a:r>
            <a:r>
              <a:rPr lang="en-US" sz="3733" b="1" dirty="0">
                <a:solidFill>
                  <a:prstClr val="black"/>
                </a:solidFill>
                <a:latin typeface="Arial" panose="020B0604020202020204" pitchFamily="34" charset="0"/>
                <a:cs typeface="Arial" panose="020B0604020202020204" pitchFamily="34" charset="0"/>
              </a:rPr>
              <a:t>.</a:t>
            </a:r>
          </a:p>
          <a:p>
            <a:pPr marL="355600" indent="-355600" defTabSz="609585">
              <a:spcAft>
                <a:spcPts val="1200"/>
              </a:spcAft>
            </a:pPr>
            <a:r>
              <a:rPr lang="en-US" sz="3733" b="1" dirty="0">
                <a:solidFill>
                  <a:srgbClr val="C00000"/>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“sons”: </a:t>
            </a:r>
            <a:r>
              <a:rPr lang="en-US" sz="3733" b="1" dirty="0">
                <a:solidFill>
                  <a:prstClr val="black"/>
                </a:solidFill>
                <a:latin typeface="Arial" panose="020B0604020202020204" pitchFamily="34" charset="0"/>
                <a:cs typeface="Arial" panose="020B0604020202020204" pitchFamily="34" charset="0"/>
              </a:rPr>
              <a:t>angels whom God created (not fathered).</a:t>
            </a:r>
          </a:p>
        </p:txBody>
      </p:sp>
      <p:pic>
        <p:nvPicPr>
          <p:cNvPr id="4098" name="Picture 2" descr="Song 3: The Song of the Great Gathering of the Divine Council – God of  Green Hope">
            <a:extLst>
              <a:ext uri="{FF2B5EF4-FFF2-40B4-BE49-F238E27FC236}">
                <a16:creationId xmlns:a16="http://schemas.microsoft.com/office/drawing/2014/main" id="{DF5924DE-CF09-38B7-8F2D-75DD36595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712" y="1422400"/>
            <a:ext cx="7524576" cy="543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10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098"/>
                                        </p:tgtEl>
                                        <p:attrNameLst>
                                          <p:attrName>ppt_x</p:attrName>
                                        </p:attrNameLst>
                                      </p:cBhvr>
                                      <p:tavLst>
                                        <p:tav tm="0">
                                          <p:val>
                                            <p:strVal val="ppt_x"/>
                                          </p:val>
                                        </p:tav>
                                        <p:tav tm="100000">
                                          <p:val>
                                            <p:strVal val="ppt_x"/>
                                          </p:val>
                                        </p:tav>
                                      </p:tavLst>
                                    </p:anim>
                                    <p:anim calcmode="lin" valueType="num">
                                      <p:cBhvr additive="base">
                                        <p:cTn id="13" dur="500"/>
                                        <p:tgtEl>
                                          <p:spTgt spid="4098"/>
                                        </p:tgtEl>
                                        <p:attrNameLst>
                                          <p:attrName>ppt_y</p:attrName>
                                        </p:attrNameLst>
                                      </p:cBhvr>
                                      <p:tavLst>
                                        <p:tav tm="0">
                                          <p:val>
                                            <p:strVal val="ppt_y"/>
                                          </p:val>
                                        </p:tav>
                                        <p:tav tm="100000">
                                          <p:val>
                                            <p:strVal val="1+ppt_h/2"/>
                                          </p:val>
                                        </p:tav>
                                      </p:tavLst>
                                    </p:anim>
                                    <p:set>
                                      <p:cBhvr>
                                        <p:cTn id="14" dur="1" fill="hold">
                                          <p:stCondLst>
                                            <p:cond delay="499"/>
                                          </p:stCondLst>
                                        </p:cTn>
                                        <p:tgtEl>
                                          <p:spTgt spid="409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23520" y="162561"/>
            <a:ext cx="11430000" cy="582705"/>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Are Watchers (</a:t>
            </a:r>
            <a:r>
              <a:rPr lang="en-GB" sz="4400" b="1" i="1" dirty="0">
                <a:solidFill>
                  <a:srgbClr val="0070C0"/>
                </a:solidFill>
                <a:latin typeface="Verdana" panose="020B0604030504040204" pitchFamily="34" charset="0"/>
                <a:ea typeface="Verdana" panose="020B0604030504040204" pitchFamily="34" charset="0"/>
              </a:rPr>
              <a:t>archai</a:t>
            </a:r>
            <a:r>
              <a:rPr lang="en-US" sz="3733" b="1" dirty="0">
                <a:solidFill>
                  <a:srgbClr val="0070C0"/>
                </a:solidFill>
                <a:latin typeface="Verdana" panose="020B0604030504040204" pitchFamily="34" charset="0"/>
                <a:ea typeface="Verdana" panose="020B0604030504040204" pitchFamily="34" charset="0"/>
              </a:rPr>
              <a:t>) still in the world?</a:t>
            </a:r>
          </a:p>
        </p:txBody>
      </p:sp>
      <p:sp>
        <p:nvSpPr>
          <p:cNvPr id="4" name="TextBox 3">
            <a:extLst>
              <a:ext uri="{FF2B5EF4-FFF2-40B4-BE49-F238E27FC236}">
                <a16:creationId xmlns:a16="http://schemas.microsoft.com/office/drawing/2014/main" id="{E2E871D7-AB3D-78CA-809F-BBF4425A556D}"/>
              </a:ext>
            </a:extLst>
          </p:cNvPr>
          <p:cNvSpPr txBox="1"/>
          <p:nvPr/>
        </p:nvSpPr>
        <p:spPr>
          <a:xfrm>
            <a:off x="299002" y="745266"/>
            <a:ext cx="11892998" cy="5913798"/>
          </a:xfrm>
          <a:prstGeom prst="rect">
            <a:avLst/>
          </a:prstGeom>
          <a:noFill/>
        </p:spPr>
        <p:txBody>
          <a:bodyPr wrap="square" rtlCol="0">
            <a:spAutoFit/>
          </a:bodyPr>
          <a:lstStyle/>
          <a:p>
            <a:pPr marL="355600" indent="-355600" defTabSz="609585">
              <a:spcAft>
                <a:spcPts val="600"/>
              </a:spcAft>
            </a:pPr>
            <a:r>
              <a:rPr lang="en-US" sz="3733" b="1" dirty="0">
                <a:solidFill>
                  <a:srgbClr val="0070C0"/>
                </a:solidFill>
                <a:latin typeface="Arial" panose="020B0604020202020204" pitchFamily="34" charset="0"/>
                <a:cs typeface="Arial" panose="020B0604020202020204" pitchFamily="34" charset="0"/>
              </a:rPr>
              <a:t>Our struggle against rulers in high places</a:t>
            </a:r>
          </a:p>
          <a:p>
            <a:pPr indent="720725" defTabSz="609585"/>
            <a:r>
              <a:rPr lang="en-GB" sz="3733" b="1" dirty="0">
                <a:solidFill>
                  <a:prstClr val="black"/>
                </a:solidFill>
                <a:latin typeface="Arial" panose="020B0604020202020204" pitchFamily="34" charset="0"/>
                <a:cs typeface="Arial" panose="020B0604020202020204" pitchFamily="34" charset="0"/>
              </a:rPr>
              <a:t>“Neither … angels nor </a:t>
            </a:r>
            <a:r>
              <a:rPr lang="en-GB" sz="3733" b="1" dirty="0">
                <a:solidFill>
                  <a:srgbClr val="C00000"/>
                </a:solidFill>
                <a:latin typeface="Arial" panose="020B0604020202020204" pitchFamily="34" charset="0"/>
                <a:cs typeface="Arial" panose="020B0604020202020204" pitchFamily="34" charset="0"/>
              </a:rPr>
              <a:t>rulers</a:t>
            </a:r>
            <a:r>
              <a:rPr lang="en-GB" sz="3733" b="1" dirty="0">
                <a:solidFill>
                  <a:prstClr val="black"/>
                </a:solidFill>
                <a:latin typeface="Arial" panose="020B0604020202020204" pitchFamily="34" charset="0"/>
                <a:cs typeface="Arial" panose="020B0604020202020204" pitchFamily="34" charset="0"/>
              </a:rPr>
              <a:t> </a:t>
            </a:r>
            <a:r>
              <a:rPr lang="en-US" sz="3733" b="1" dirty="0">
                <a:solidFill>
                  <a:prstClr val="black"/>
                </a:solidFill>
                <a:latin typeface="Arial" panose="020B0604020202020204" pitchFamily="34" charset="0"/>
                <a:cs typeface="Arial" panose="020B0604020202020204" pitchFamily="34" charset="0"/>
              </a:rPr>
              <a:t>[</a:t>
            </a:r>
            <a:r>
              <a:rPr lang="en-US" sz="3733" b="1" i="1" dirty="0">
                <a:solidFill>
                  <a:prstClr val="black"/>
                </a:solidFill>
                <a:latin typeface="Arial" panose="020B0604020202020204" pitchFamily="34" charset="0"/>
                <a:cs typeface="Arial" panose="020B0604020202020204" pitchFamily="34" charset="0"/>
              </a:rPr>
              <a:t>archai</a:t>
            </a:r>
            <a:r>
              <a:rPr lang="en-US" sz="3733" b="1" dirty="0">
                <a:solidFill>
                  <a:prstClr val="black"/>
                </a:solidFill>
                <a:latin typeface="Arial" panose="020B0604020202020204" pitchFamily="34" charset="0"/>
                <a:cs typeface="Arial" panose="020B0604020202020204" pitchFamily="34" charset="0"/>
              </a:rPr>
              <a:t>]</a:t>
            </a:r>
            <a:r>
              <a:rPr lang="en-GB" sz="3733" b="1" dirty="0">
                <a:solidFill>
                  <a:prstClr val="black"/>
                </a:solidFill>
                <a:latin typeface="Arial" panose="020B0604020202020204" pitchFamily="34" charset="0"/>
                <a:cs typeface="Arial" panose="020B0604020202020204" pitchFamily="34" charset="0"/>
              </a:rPr>
              <a:t> … will be able to separate us.” </a:t>
            </a:r>
            <a:r>
              <a:rPr lang="en-GB" sz="3733" dirty="0">
                <a:solidFill>
                  <a:prstClr val="black"/>
                </a:solidFill>
                <a:latin typeface="Arial" panose="020B0604020202020204" pitchFamily="34" charset="0"/>
                <a:cs typeface="Arial" panose="020B0604020202020204" pitchFamily="34" charset="0"/>
              </a:rPr>
              <a:t>Rom. 8:38-39</a:t>
            </a:r>
            <a:r>
              <a:rPr lang="en-US" sz="3733" dirty="0">
                <a:solidFill>
                  <a:prstClr val="black"/>
                </a:solidFill>
                <a:latin typeface="Arial" panose="020B0604020202020204" pitchFamily="34" charset="0"/>
                <a:cs typeface="Arial" panose="020B0604020202020204" pitchFamily="34" charset="0"/>
              </a:rPr>
              <a:t>.</a:t>
            </a:r>
          </a:p>
          <a:p>
            <a:pPr indent="720725" defTabSz="609585"/>
            <a:r>
              <a:rPr lang="en-GB" sz="3733" b="1" dirty="0">
                <a:solidFill>
                  <a:prstClr val="black"/>
                </a:solidFill>
                <a:latin typeface="Arial" panose="020B0604020202020204" pitchFamily="34" charset="0"/>
                <a:cs typeface="Arial" panose="020B0604020202020204" pitchFamily="34" charset="0"/>
              </a:rPr>
              <a:t>“We … wrestle against … the </a:t>
            </a:r>
            <a:r>
              <a:rPr lang="en-GB" sz="3733" b="1" dirty="0">
                <a:solidFill>
                  <a:srgbClr val="C00000"/>
                </a:solidFill>
                <a:latin typeface="Arial" panose="020B0604020202020204" pitchFamily="34" charset="0"/>
                <a:cs typeface="Arial" panose="020B0604020202020204" pitchFamily="34" charset="0"/>
              </a:rPr>
              <a:t>rulers</a:t>
            </a:r>
            <a:r>
              <a:rPr lang="en-GB" sz="3733" b="1" dirty="0">
                <a:solidFill>
                  <a:prstClr val="black"/>
                </a:solidFill>
                <a:latin typeface="Arial" panose="020B0604020202020204" pitchFamily="34" charset="0"/>
                <a:cs typeface="Arial" panose="020B0604020202020204" pitchFamily="34" charset="0"/>
              </a:rPr>
              <a:t> </a:t>
            </a:r>
            <a:r>
              <a:rPr lang="en-US" sz="3733" b="1" dirty="0">
                <a:solidFill>
                  <a:prstClr val="black"/>
                </a:solidFill>
                <a:latin typeface="Arial" panose="020B0604020202020204" pitchFamily="34" charset="0"/>
                <a:cs typeface="Arial" panose="020B0604020202020204" pitchFamily="34" charset="0"/>
              </a:rPr>
              <a:t>[</a:t>
            </a:r>
            <a:r>
              <a:rPr lang="en-US" sz="3733" b="1" i="1" dirty="0">
                <a:solidFill>
                  <a:prstClr val="black"/>
                </a:solidFill>
                <a:latin typeface="Arial" panose="020B0604020202020204" pitchFamily="34" charset="0"/>
                <a:cs typeface="Arial" panose="020B0604020202020204" pitchFamily="34" charset="0"/>
              </a:rPr>
              <a:t>archai</a:t>
            </a:r>
            <a:r>
              <a:rPr lang="en-US" sz="3733" b="1" dirty="0">
                <a:solidFill>
                  <a:prstClr val="black"/>
                </a:solidFill>
                <a:latin typeface="Arial" panose="020B0604020202020204" pitchFamily="34" charset="0"/>
                <a:cs typeface="Arial" panose="020B0604020202020204" pitchFamily="34" charset="0"/>
              </a:rPr>
              <a:t>]</a:t>
            </a:r>
            <a:r>
              <a:rPr lang="en-GB" sz="3733" b="1" dirty="0">
                <a:solidFill>
                  <a:prstClr val="black"/>
                </a:solidFill>
                <a:latin typeface="Arial" panose="020B0604020202020204" pitchFamily="34" charset="0"/>
                <a:cs typeface="Arial" panose="020B0604020202020204" pitchFamily="34" charset="0"/>
              </a:rPr>
              <a:t> , against the authorities, against the cosmic powers over this present darkness.” </a:t>
            </a:r>
            <a:r>
              <a:rPr lang="en-GB" sz="3733" dirty="0" err="1">
                <a:solidFill>
                  <a:prstClr val="black"/>
                </a:solidFill>
                <a:latin typeface="Arial" panose="020B0604020202020204" pitchFamily="34" charset="0"/>
                <a:cs typeface="Arial" panose="020B0604020202020204" pitchFamily="34" charset="0"/>
              </a:rPr>
              <a:t>Eph</a:t>
            </a:r>
            <a:r>
              <a:rPr lang="en-GB" sz="3733" dirty="0">
                <a:solidFill>
                  <a:prstClr val="black"/>
                </a:solidFill>
                <a:latin typeface="Arial" panose="020B0604020202020204" pitchFamily="34" charset="0"/>
                <a:cs typeface="Arial" panose="020B0604020202020204" pitchFamily="34" charset="0"/>
              </a:rPr>
              <a:t> 6:12</a:t>
            </a:r>
          </a:p>
          <a:p>
            <a:pPr indent="720725" defTabSz="609585">
              <a:spcAft>
                <a:spcPts val="1200"/>
              </a:spcAft>
            </a:pPr>
            <a:r>
              <a:rPr lang="en-GB" sz="3733" b="1" dirty="0">
                <a:solidFill>
                  <a:prstClr val="black"/>
                </a:solidFill>
                <a:latin typeface="Arial" panose="020B0604020202020204" pitchFamily="34" charset="0"/>
                <a:cs typeface="Arial" panose="020B0604020202020204" pitchFamily="34" charset="0"/>
              </a:rPr>
              <a:t>“He delivers the kingdom to God the Father after destroying every </a:t>
            </a:r>
            <a:r>
              <a:rPr lang="en-GB" sz="3733" b="1" dirty="0">
                <a:solidFill>
                  <a:srgbClr val="C00000"/>
                </a:solidFill>
                <a:latin typeface="Arial" panose="020B0604020202020204" pitchFamily="34" charset="0"/>
                <a:cs typeface="Arial" panose="020B0604020202020204" pitchFamily="34" charset="0"/>
              </a:rPr>
              <a:t>ruler</a:t>
            </a:r>
            <a:r>
              <a:rPr lang="en-GB" sz="3733" b="1" dirty="0">
                <a:solidFill>
                  <a:prstClr val="black"/>
                </a:solidFill>
                <a:latin typeface="Arial" panose="020B0604020202020204" pitchFamily="34" charset="0"/>
                <a:cs typeface="Arial" panose="020B0604020202020204" pitchFamily="34" charset="0"/>
              </a:rPr>
              <a:t> and every authority and power. For he must reign until he has put all his enemies under his feet. </a:t>
            </a:r>
            <a:r>
              <a:rPr lang="en-GB" sz="3733" dirty="0">
                <a:solidFill>
                  <a:prstClr val="black"/>
                </a:solidFill>
                <a:latin typeface="Arial" panose="020B0604020202020204" pitchFamily="34" charset="0"/>
                <a:cs typeface="Arial" panose="020B0604020202020204" pitchFamily="34" charset="0"/>
              </a:rPr>
              <a:t>1 Cor. 15:24-25</a:t>
            </a:r>
            <a:endParaRPr lang="en-US" sz="3733" dirty="0">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E2326CC-52DF-1F49-5AA4-8D49D9CB1760}"/>
              </a:ext>
            </a:extLst>
          </p:cNvPr>
          <p:cNvPicPr>
            <a:picLocks noChangeAspect="1"/>
          </p:cNvPicPr>
          <p:nvPr/>
        </p:nvPicPr>
        <p:blipFill>
          <a:blip r:embed="rId3"/>
          <a:stretch>
            <a:fillRect/>
          </a:stretch>
        </p:blipFill>
        <p:spPr>
          <a:xfrm>
            <a:off x="1375962" y="1430087"/>
            <a:ext cx="9739078" cy="5427913"/>
          </a:xfrm>
          <a:prstGeom prst="rect">
            <a:avLst/>
          </a:prstGeom>
        </p:spPr>
      </p:pic>
    </p:spTree>
    <p:extLst>
      <p:ext uri="{BB962C8B-B14F-4D97-AF65-F5344CB8AC3E}">
        <p14:creationId xmlns:p14="http://schemas.microsoft.com/office/powerpoint/2010/main" val="196385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61E9EA-0721-C5F6-4522-10F5B12263FB}"/>
              </a:ext>
            </a:extLst>
          </p:cNvPr>
          <p:cNvSpPr txBox="1">
            <a:spLocks/>
          </p:cNvSpPr>
          <p:nvPr/>
        </p:nvSpPr>
        <p:spPr>
          <a:xfrm>
            <a:off x="0" y="1"/>
            <a:ext cx="10803467" cy="698132"/>
          </a:xfrm>
          <a:prstGeom prst="rect">
            <a:avLst/>
          </a:prstGeom>
        </p:spPr>
        <p:txBody>
          <a:bodyPr vert="horz" lIns="91440" tIns="45720" rIns="91440" bIns="45720" rtlCol="0" anchor="b">
            <a:noAutofit/>
          </a:bodyPr>
          <a:lstStyle>
            <a:lvl1pPr algn="ctr" defTabSz="914377"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267" b="1">
                <a:solidFill>
                  <a:srgbClr val="0070C0"/>
                </a:solidFill>
                <a:latin typeface="Verdana" panose="020B0604030504040204" pitchFamily="34" charset="0"/>
                <a:ea typeface="Verdana" panose="020B0604030504040204" pitchFamily="34" charset="0"/>
              </a:rPr>
              <a:t>Assignment</a:t>
            </a:r>
            <a:endParaRPr lang="en-US" sz="3200" b="1" dirty="0">
              <a:solidFill>
                <a:srgbClr val="0070C0"/>
              </a:solidFill>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8EA847B9-D1E2-0180-1411-95A6B633E076}"/>
              </a:ext>
            </a:extLst>
          </p:cNvPr>
          <p:cNvSpPr txBox="1"/>
          <p:nvPr/>
        </p:nvSpPr>
        <p:spPr>
          <a:xfrm>
            <a:off x="277359" y="1047046"/>
            <a:ext cx="11914641" cy="4032258"/>
          </a:xfrm>
          <a:prstGeom prst="rect">
            <a:avLst/>
          </a:prstGeom>
          <a:noFill/>
        </p:spPr>
        <p:txBody>
          <a:bodyPr wrap="square" rtlCol="0">
            <a:spAutoFit/>
          </a:bodyPr>
          <a:lstStyle/>
          <a:p>
            <a:pPr marL="482588" indent="-482588"/>
            <a:r>
              <a:rPr lang="en-US" sz="4267" b="1" dirty="0">
                <a:solidFill>
                  <a:srgbClr val="C00000"/>
                </a:solidFill>
                <a:latin typeface="Arial" panose="020B0604020202020204" pitchFamily="34" charset="0"/>
                <a:cs typeface="Arial" panose="020B0604020202020204" pitchFamily="34" charset="0"/>
              </a:rPr>
              <a:t>●</a:t>
            </a:r>
            <a:r>
              <a:rPr lang="en-US" sz="4267" b="1" dirty="0">
                <a:latin typeface="Arial" panose="020B0604020202020204" pitchFamily="34" charset="0"/>
                <a:cs typeface="Arial" panose="020B0604020202020204" pitchFamily="34" charset="0"/>
              </a:rPr>
              <a:t> Read </a:t>
            </a:r>
            <a:r>
              <a:rPr lang="en-US" sz="4267" b="1" i="1" dirty="0">
                <a:latin typeface="Arial" panose="020B0604020202020204" pitchFamily="34" charset="0"/>
                <a:cs typeface="Arial" panose="020B0604020202020204" pitchFamily="34" charset="0"/>
              </a:rPr>
              <a:t>Reversing Hermon</a:t>
            </a:r>
            <a:r>
              <a:rPr lang="en-US" sz="4267" b="1" dirty="0">
                <a:latin typeface="Arial" panose="020B0604020202020204" pitchFamily="34" charset="0"/>
                <a:cs typeface="Arial" panose="020B0604020202020204" pitchFamily="34" charset="0"/>
              </a:rPr>
              <a:t>, </a:t>
            </a:r>
            <a:br>
              <a:rPr lang="en-US" sz="4267" b="1" dirty="0">
                <a:latin typeface="Arial" panose="020B0604020202020204" pitchFamily="34" charset="0"/>
                <a:cs typeface="Arial" panose="020B0604020202020204" pitchFamily="34" charset="0"/>
              </a:rPr>
            </a:br>
            <a:r>
              <a:rPr lang="en-US" sz="4267" b="1" dirty="0">
                <a:latin typeface="Arial" panose="020B0604020202020204" pitchFamily="34" charset="0"/>
                <a:cs typeface="Arial" panose="020B0604020202020204" pitchFamily="34" charset="0"/>
              </a:rPr>
              <a:t>chapter 3: “The Mesopotamian </a:t>
            </a:r>
            <a:br>
              <a:rPr lang="en-US" sz="4267" b="1" dirty="0">
                <a:latin typeface="Arial" panose="020B0604020202020204" pitchFamily="34" charset="0"/>
                <a:cs typeface="Arial" panose="020B0604020202020204" pitchFamily="34" charset="0"/>
              </a:rPr>
            </a:br>
            <a:r>
              <a:rPr lang="en-US" sz="4267" b="1" dirty="0" err="1">
                <a:latin typeface="Arial" panose="020B0604020202020204" pitchFamily="34" charset="0"/>
                <a:cs typeface="Arial" panose="020B0604020202020204" pitchFamily="34" charset="0"/>
              </a:rPr>
              <a:t>Apkallu</a:t>
            </a:r>
            <a:r>
              <a:rPr lang="en-US" sz="4267" b="1" dirty="0">
                <a:latin typeface="Arial" panose="020B0604020202020204" pitchFamily="34" charset="0"/>
                <a:cs typeface="Arial" panose="020B0604020202020204" pitchFamily="34" charset="0"/>
              </a:rPr>
              <a:t>, the Watchers and </a:t>
            </a:r>
            <a:br>
              <a:rPr lang="en-US" sz="4267" b="1" dirty="0">
                <a:latin typeface="Arial" panose="020B0604020202020204" pitchFamily="34" charset="0"/>
                <a:cs typeface="Arial" panose="020B0604020202020204" pitchFamily="34" charset="0"/>
              </a:rPr>
            </a:br>
            <a:r>
              <a:rPr lang="en-US" sz="4267" b="1" dirty="0">
                <a:latin typeface="Arial" panose="020B0604020202020204" pitchFamily="34" charset="0"/>
                <a:cs typeface="Arial" panose="020B0604020202020204" pitchFamily="34" charset="0"/>
              </a:rPr>
              <a:t>the Nephilim,” pages 37-52.</a:t>
            </a:r>
            <a:br>
              <a:rPr lang="en-US" sz="4267" b="1" dirty="0">
                <a:latin typeface="Arial" panose="020B0604020202020204" pitchFamily="34" charset="0"/>
                <a:cs typeface="Arial" panose="020B0604020202020204" pitchFamily="34" charset="0"/>
              </a:rPr>
            </a:br>
            <a:endParaRPr lang="en-US" sz="4267" b="1" dirty="0">
              <a:latin typeface="Arial" panose="020B0604020202020204" pitchFamily="34" charset="0"/>
              <a:cs typeface="Arial" panose="020B0604020202020204" pitchFamily="34" charset="0"/>
            </a:endParaRPr>
          </a:p>
          <a:p>
            <a:pPr marL="482588" indent="-482588"/>
            <a:r>
              <a:rPr lang="en-US" sz="4267" b="1" dirty="0">
                <a:solidFill>
                  <a:srgbClr val="C00000"/>
                </a:solidFill>
                <a:latin typeface="Arial" panose="020B0604020202020204" pitchFamily="34" charset="0"/>
                <a:cs typeface="Arial" panose="020B0604020202020204" pitchFamily="34" charset="0"/>
              </a:rPr>
              <a:t>●</a:t>
            </a:r>
            <a:r>
              <a:rPr lang="en-US" sz="4267" b="1" dirty="0">
                <a:latin typeface="Arial" panose="020B0604020202020204" pitchFamily="34" charset="0"/>
                <a:cs typeface="Arial" panose="020B0604020202020204" pitchFamily="34" charset="0"/>
              </a:rPr>
              <a:t> Visit </a:t>
            </a:r>
            <a:r>
              <a:rPr lang="en-US" sz="4267" b="1">
                <a:solidFill>
                  <a:srgbClr val="C00000"/>
                </a:solidFill>
                <a:latin typeface="Arial" panose="020B0604020202020204" pitchFamily="34" charset="0"/>
                <a:cs typeface="Arial" panose="020B0604020202020204" pitchFamily="34" charset="0"/>
              </a:rPr>
              <a:t>ReversingHermon</a:t>
            </a:r>
            <a:r>
              <a:rPr lang="en-US" sz="4267" b="1" dirty="0" err="1">
                <a:solidFill>
                  <a:srgbClr val="C00000"/>
                </a:solidFill>
                <a:latin typeface="Arial" panose="020B0604020202020204" pitchFamily="34" charset="0"/>
                <a:cs typeface="Arial" panose="020B0604020202020204" pitchFamily="34" charset="0"/>
              </a:rPr>
              <a:t>.site</a:t>
            </a:r>
            <a:r>
              <a:rPr lang="en-US" sz="4267" b="1" dirty="0">
                <a:solidFill>
                  <a:srgbClr val="C00000"/>
                </a:solidFill>
                <a:latin typeface="Arial" panose="020B0604020202020204" pitchFamily="34" charset="0"/>
                <a:cs typeface="Arial" panose="020B0604020202020204" pitchFamily="34" charset="0"/>
              </a:rPr>
              <a:t> </a:t>
            </a:r>
            <a:endParaRPr lang="en-US" sz="4267"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9DB77A4-17B1-132C-68EC-65B8DE7F0472}"/>
              </a:ext>
            </a:extLst>
          </p:cNvPr>
          <p:cNvPicPr>
            <a:picLocks noChangeAspect="1"/>
          </p:cNvPicPr>
          <p:nvPr/>
        </p:nvPicPr>
        <p:blipFill>
          <a:blip r:embed="rId3"/>
          <a:stretch>
            <a:fillRect/>
          </a:stretch>
        </p:blipFill>
        <p:spPr>
          <a:xfrm>
            <a:off x="8838269" y="903571"/>
            <a:ext cx="3353731" cy="4975862"/>
          </a:xfrm>
          <a:prstGeom prst="rect">
            <a:avLst/>
          </a:prstGeom>
        </p:spPr>
      </p:pic>
    </p:spTree>
    <p:extLst>
      <p:ext uri="{BB962C8B-B14F-4D97-AF65-F5344CB8AC3E}">
        <p14:creationId xmlns:p14="http://schemas.microsoft.com/office/powerpoint/2010/main" val="375789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88842" y="1"/>
            <a:ext cx="4679398" cy="680719"/>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Our hypothesis</a:t>
            </a:r>
          </a:p>
        </p:txBody>
      </p:sp>
      <p:sp>
        <p:nvSpPr>
          <p:cNvPr id="4" name="TextBox 3">
            <a:extLst>
              <a:ext uri="{FF2B5EF4-FFF2-40B4-BE49-F238E27FC236}">
                <a16:creationId xmlns:a16="http://schemas.microsoft.com/office/drawing/2014/main" id="{E2E871D7-AB3D-78CA-809F-BBF4425A556D}"/>
              </a:ext>
            </a:extLst>
          </p:cNvPr>
          <p:cNvSpPr txBox="1"/>
          <p:nvPr/>
        </p:nvSpPr>
        <p:spPr>
          <a:xfrm>
            <a:off x="288842" y="758781"/>
            <a:ext cx="11903158" cy="5836854"/>
          </a:xfrm>
          <a:prstGeom prst="rect">
            <a:avLst/>
          </a:prstGeom>
          <a:noFill/>
        </p:spPr>
        <p:txBody>
          <a:bodyPr wrap="square" rtlCol="0">
            <a:spAutoFit/>
          </a:bodyPr>
          <a:lstStyle/>
          <a:p>
            <a:pPr marL="447675" indent="-447675" defTabSz="609585"/>
            <a:r>
              <a:rPr lang="en-US" sz="3733" b="1" dirty="0">
                <a:solidFill>
                  <a:srgbClr val="C00000"/>
                </a:solidFill>
                <a:latin typeface="Arial" panose="020B0604020202020204" pitchFamily="34" charset="0"/>
                <a:cs typeface="Arial" panose="020B0604020202020204" pitchFamily="34" charset="0"/>
              </a:rPr>
              <a:t>● </a:t>
            </a:r>
            <a:r>
              <a:rPr lang="en-GB" sz="3733" b="1" dirty="0">
                <a:solidFill>
                  <a:prstClr val="black"/>
                </a:solidFill>
                <a:latin typeface="Arial" panose="020B0604020202020204" pitchFamily="34" charset="0"/>
                <a:cs typeface="Arial" panose="020B0604020202020204" pitchFamily="34" charset="0"/>
              </a:rPr>
              <a:t>“Second temple Jewish writers understood and preserved the original supernaturalist backstory from Mesopotamia.” </a:t>
            </a:r>
            <a:r>
              <a:rPr lang="en-GB" sz="3733" dirty="0">
                <a:solidFill>
                  <a:prstClr val="black"/>
                </a:solidFill>
                <a:latin typeface="Arial" panose="020B0604020202020204" pitchFamily="34" charset="0"/>
                <a:cs typeface="Arial" panose="020B0604020202020204" pitchFamily="34" charset="0"/>
              </a:rPr>
              <a:t>R</a:t>
            </a:r>
            <a:r>
              <a:rPr lang="en-GB" sz="3200" dirty="0">
                <a:solidFill>
                  <a:prstClr val="black"/>
                </a:solidFill>
                <a:latin typeface="Arial" panose="020B0604020202020204" pitchFamily="34" charset="0"/>
                <a:cs typeface="Arial" panose="020B0604020202020204" pitchFamily="34" charset="0"/>
              </a:rPr>
              <a:t>EVE</a:t>
            </a:r>
            <a:r>
              <a:rPr lang="ru-RU" sz="3200" dirty="0">
                <a:solidFill>
                  <a:prstClr val="black"/>
                </a:solidFill>
                <a:latin typeface="Arial" panose="020B0604020202020204" pitchFamily="34" charset="0"/>
                <a:cs typeface="Arial" panose="020B0604020202020204" pitchFamily="34" charset="0"/>
              </a:rPr>
              <a:t>Я</a:t>
            </a:r>
            <a:r>
              <a:rPr lang="en-GB" sz="3200" dirty="0">
                <a:solidFill>
                  <a:prstClr val="black"/>
                </a:solidFill>
                <a:latin typeface="Arial" panose="020B0604020202020204" pitchFamily="34" charset="0"/>
                <a:cs typeface="Arial" panose="020B0604020202020204" pitchFamily="34" charset="0"/>
              </a:rPr>
              <a:t>SING</a:t>
            </a:r>
            <a:r>
              <a:rPr lang="en-GB" sz="3733" dirty="0">
                <a:solidFill>
                  <a:prstClr val="black"/>
                </a:solidFill>
                <a:latin typeface="Arial" panose="020B0604020202020204" pitchFamily="34" charset="0"/>
                <a:cs typeface="Arial" panose="020B0604020202020204" pitchFamily="34" charset="0"/>
              </a:rPr>
              <a:t> H</a:t>
            </a:r>
            <a:r>
              <a:rPr lang="en-GB" sz="3200" dirty="0">
                <a:solidFill>
                  <a:prstClr val="black"/>
                </a:solidFill>
                <a:latin typeface="Arial" panose="020B0604020202020204" pitchFamily="34" charset="0"/>
                <a:cs typeface="Arial" panose="020B0604020202020204" pitchFamily="34" charset="0"/>
              </a:rPr>
              <a:t>ERMON, page 23.</a:t>
            </a:r>
          </a:p>
          <a:p>
            <a:pPr marL="447675" indent="-447675" defTabSz="609585"/>
            <a:r>
              <a:rPr lang="en-US" sz="3733" b="1" dirty="0">
                <a:solidFill>
                  <a:srgbClr val="C00000"/>
                </a:solidFill>
                <a:latin typeface="Arial" panose="020B0604020202020204" pitchFamily="34" charset="0"/>
                <a:cs typeface="Arial" panose="020B0604020202020204" pitchFamily="34" charset="0"/>
              </a:rPr>
              <a:t>● </a:t>
            </a:r>
            <a:r>
              <a:rPr lang="en-GB" sz="3733" b="1" dirty="0">
                <a:solidFill>
                  <a:prstClr val="black"/>
                </a:solidFill>
                <a:latin typeface="Arial" panose="020B0604020202020204" pitchFamily="34" charset="0"/>
                <a:cs typeface="Arial" panose="020B0604020202020204" pitchFamily="34" charset="0"/>
              </a:rPr>
              <a:t>This includes the parts of 1 Enoch which New Testament writers assume or include in their books.</a:t>
            </a:r>
          </a:p>
          <a:p>
            <a:pPr marL="447675" indent="-447675"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We accept onto our canon of Scripture only those books which meet the criteria of </a:t>
            </a:r>
            <a:r>
              <a:rPr lang="en-US" sz="3733" b="1" dirty="0">
                <a:solidFill>
                  <a:srgbClr val="C00000"/>
                </a:solidFill>
                <a:latin typeface="Arial" panose="020B0604020202020204" pitchFamily="34" charset="0"/>
                <a:cs typeface="Arial" panose="020B0604020202020204" pitchFamily="34" charset="0"/>
              </a:rPr>
              <a:t>(1) </a:t>
            </a:r>
            <a:r>
              <a:rPr lang="en-US" sz="3733" b="1" dirty="0">
                <a:solidFill>
                  <a:prstClr val="black"/>
                </a:solidFill>
                <a:latin typeface="Arial" panose="020B0604020202020204" pitchFamily="34" charset="0"/>
                <a:cs typeface="Arial" panose="020B0604020202020204" pitchFamily="34" charset="0"/>
              </a:rPr>
              <a:t>apostolic authorship or </a:t>
            </a:r>
            <a:r>
              <a:rPr lang="en-US" sz="3733" b="1" dirty="0">
                <a:solidFill>
                  <a:srgbClr val="C00000"/>
                </a:solidFill>
                <a:latin typeface="Arial" panose="020B0604020202020204" pitchFamily="34" charset="0"/>
                <a:cs typeface="Arial" panose="020B0604020202020204" pitchFamily="34" charset="0"/>
              </a:rPr>
              <a:t>(2) </a:t>
            </a:r>
            <a:r>
              <a:rPr lang="en-US" sz="3733" b="1" dirty="0">
                <a:solidFill>
                  <a:prstClr val="black"/>
                </a:solidFill>
                <a:latin typeface="Arial" panose="020B0604020202020204" pitchFamily="34" charset="0"/>
                <a:cs typeface="Arial" panose="020B0604020202020204" pitchFamily="34" charset="0"/>
              </a:rPr>
              <a:t>approval, and </a:t>
            </a:r>
            <a:r>
              <a:rPr lang="en-US" sz="3733" b="1" dirty="0">
                <a:solidFill>
                  <a:srgbClr val="C00000"/>
                </a:solidFill>
                <a:latin typeface="Arial" panose="020B0604020202020204" pitchFamily="34" charset="0"/>
                <a:cs typeface="Arial" panose="020B0604020202020204" pitchFamily="34" charset="0"/>
              </a:rPr>
              <a:t>(3) </a:t>
            </a:r>
            <a:r>
              <a:rPr lang="en-US" sz="3733" b="1" dirty="0">
                <a:solidFill>
                  <a:prstClr val="black"/>
                </a:solidFill>
                <a:latin typeface="Arial" panose="020B0604020202020204" pitchFamily="34" charset="0"/>
                <a:cs typeface="Arial" panose="020B0604020202020204" pitchFamily="34" charset="0"/>
              </a:rPr>
              <a:t>approval by all Christian churches’ agreement.</a:t>
            </a:r>
          </a:p>
        </p:txBody>
      </p:sp>
      <p:pic>
        <p:nvPicPr>
          <p:cNvPr id="5" name="Picture 4">
            <a:extLst>
              <a:ext uri="{FF2B5EF4-FFF2-40B4-BE49-F238E27FC236}">
                <a16:creationId xmlns:a16="http://schemas.microsoft.com/office/drawing/2014/main" id="{CF7248A3-F813-CD94-A426-48909C570497}"/>
              </a:ext>
            </a:extLst>
          </p:cNvPr>
          <p:cNvPicPr>
            <a:picLocks noChangeAspect="1"/>
          </p:cNvPicPr>
          <p:nvPr/>
        </p:nvPicPr>
        <p:blipFill>
          <a:blip r:embed="rId3"/>
          <a:stretch>
            <a:fillRect/>
          </a:stretch>
        </p:blipFill>
        <p:spPr>
          <a:xfrm>
            <a:off x="2387600" y="663787"/>
            <a:ext cx="7967133" cy="6213645"/>
          </a:xfrm>
          <a:prstGeom prst="rect">
            <a:avLst/>
          </a:prstGeom>
        </p:spPr>
      </p:pic>
    </p:spTree>
    <p:extLst>
      <p:ext uri="{BB962C8B-B14F-4D97-AF65-F5344CB8AC3E}">
        <p14:creationId xmlns:p14="http://schemas.microsoft.com/office/powerpoint/2010/main" val="144702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23520" y="162561"/>
            <a:ext cx="11389360" cy="582705"/>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Biblical temples</a:t>
            </a:r>
          </a:p>
        </p:txBody>
      </p:sp>
      <p:sp>
        <p:nvSpPr>
          <p:cNvPr id="4" name="TextBox 3">
            <a:extLst>
              <a:ext uri="{FF2B5EF4-FFF2-40B4-BE49-F238E27FC236}">
                <a16:creationId xmlns:a16="http://schemas.microsoft.com/office/drawing/2014/main" id="{E2E871D7-AB3D-78CA-809F-BBF4425A556D}"/>
              </a:ext>
            </a:extLst>
          </p:cNvPr>
          <p:cNvSpPr txBox="1"/>
          <p:nvPr/>
        </p:nvSpPr>
        <p:spPr>
          <a:xfrm>
            <a:off x="299002" y="745266"/>
            <a:ext cx="11892998" cy="5765168"/>
          </a:xfrm>
          <a:prstGeom prst="rect">
            <a:avLst/>
          </a:prstGeom>
          <a:noFill/>
        </p:spPr>
        <p:txBody>
          <a:bodyPr wrap="square" rtlCol="0">
            <a:spAutoFit/>
          </a:bodyPr>
          <a:lstStyle/>
          <a:p>
            <a:pPr defTabSz="609585">
              <a:spcAft>
                <a:spcPts val="1200"/>
              </a:spcAft>
            </a:pPr>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Eden:</a:t>
            </a:r>
            <a:r>
              <a:rPr lang="en-US" sz="3733" b="1" dirty="0">
                <a:solidFill>
                  <a:prstClr val="black"/>
                </a:solidFill>
                <a:latin typeface="Arial" panose="020B0604020202020204" pitchFamily="34" charset="0"/>
                <a:cs typeface="Arial" panose="020B0604020202020204" pitchFamily="34" charset="0"/>
              </a:rPr>
              <a:t> from creation until the great flood.</a:t>
            </a:r>
          </a:p>
          <a:p>
            <a:pPr defTabSz="609585">
              <a:spcAft>
                <a:spcPts val="1200"/>
              </a:spcAft>
            </a:pPr>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Altars:</a:t>
            </a:r>
            <a:r>
              <a:rPr lang="en-US" sz="3733" b="1" dirty="0">
                <a:solidFill>
                  <a:prstClr val="black"/>
                </a:solidFill>
                <a:latin typeface="Arial" panose="020B0604020202020204" pitchFamily="34" charset="0"/>
                <a:cs typeface="Arial" panose="020B0604020202020204" pitchFamily="34" charset="0"/>
              </a:rPr>
              <a:t> from the flood till the exodus from Egypt.</a:t>
            </a:r>
          </a:p>
          <a:p>
            <a:pPr defTabSz="609585">
              <a:spcAft>
                <a:spcPts val="1200"/>
              </a:spcAft>
            </a:pPr>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Tabernacle:</a:t>
            </a:r>
            <a:r>
              <a:rPr lang="en-US" sz="3733" b="1" dirty="0">
                <a:solidFill>
                  <a:prstClr val="black"/>
                </a:solidFill>
                <a:latin typeface="Arial" panose="020B0604020202020204" pitchFamily="34" charset="0"/>
                <a:cs typeface="Arial" panose="020B0604020202020204" pitchFamily="34" charset="0"/>
              </a:rPr>
              <a:t> from Egypt till Solomon (10</a:t>
            </a:r>
            <a:r>
              <a:rPr lang="en-US" sz="3733" b="1" baseline="30000" dirty="0">
                <a:solidFill>
                  <a:prstClr val="black"/>
                </a:solidFill>
                <a:latin typeface="Arial" panose="020B0604020202020204" pitchFamily="34" charset="0"/>
                <a:cs typeface="Arial" panose="020B0604020202020204" pitchFamily="34" charset="0"/>
              </a:rPr>
              <a:t>th</a:t>
            </a:r>
            <a:r>
              <a:rPr lang="en-US" sz="3733" b="1" dirty="0">
                <a:solidFill>
                  <a:prstClr val="black"/>
                </a:solidFill>
                <a:latin typeface="Arial" panose="020B0604020202020204" pitchFamily="34" charset="0"/>
                <a:cs typeface="Arial" panose="020B0604020202020204" pitchFamily="34" charset="0"/>
              </a:rPr>
              <a:t> cent.).</a:t>
            </a:r>
          </a:p>
          <a:p>
            <a:pPr defTabSz="609585">
              <a:spcAft>
                <a:spcPts val="1200"/>
              </a:spcAft>
            </a:pPr>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First:</a:t>
            </a:r>
            <a:r>
              <a:rPr lang="en-US" sz="3733" b="1" dirty="0">
                <a:solidFill>
                  <a:prstClr val="black"/>
                </a:solidFill>
                <a:latin typeface="Arial" panose="020B0604020202020204" pitchFamily="34" charset="0"/>
                <a:cs typeface="Arial" panose="020B0604020202020204" pitchFamily="34" charset="0"/>
              </a:rPr>
              <a:t> from Solomon till the 6</a:t>
            </a:r>
            <a:r>
              <a:rPr lang="en-US" sz="3733" b="1" baseline="30000" dirty="0">
                <a:solidFill>
                  <a:prstClr val="black"/>
                </a:solidFill>
                <a:latin typeface="Arial" panose="020B0604020202020204" pitchFamily="34" charset="0"/>
                <a:cs typeface="Arial" panose="020B0604020202020204" pitchFamily="34" charset="0"/>
              </a:rPr>
              <a:t>th</a:t>
            </a:r>
            <a:r>
              <a:rPr lang="en-US" sz="3733" b="1" dirty="0">
                <a:solidFill>
                  <a:prstClr val="black"/>
                </a:solidFill>
                <a:latin typeface="Arial" panose="020B0604020202020204" pitchFamily="34" charset="0"/>
                <a:cs typeface="Arial" panose="020B0604020202020204" pitchFamily="34" charset="0"/>
              </a:rPr>
              <a:t> century BCE.</a:t>
            </a:r>
          </a:p>
          <a:p>
            <a:pPr defTabSz="609585">
              <a:spcAft>
                <a:spcPts val="1200"/>
              </a:spcAft>
            </a:pPr>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Second:</a:t>
            </a:r>
            <a:r>
              <a:rPr lang="en-US" sz="3733" b="1" dirty="0">
                <a:solidFill>
                  <a:prstClr val="black"/>
                </a:solidFill>
                <a:latin typeface="Arial" panose="020B0604020202020204" pitchFamily="34" charset="0"/>
                <a:cs typeface="Arial" panose="020B0604020202020204" pitchFamily="34" charset="0"/>
              </a:rPr>
              <a:t> from Ezra until 70 CE (2</a:t>
            </a:r>
            <a:r>
              <a:rPr lang="en-US" sz="3733" b="1" baseline="30000" dirty="0">
                <a:solidFill>
                  <a:prstClr val="black"/>
                </a:solidFill>
                <a:latin typeface="Arial" panose="020B0604020202020204" pitchFamily="34" charset="0"/>
                <a:cs typeface="Arial" panose="020B0604020202020204" pitchFamily="34" charset="0"/>
              </a:rPr>
              <a:t>nd</a:t>
            </a:r>
            <a:r>
              <a:rPr lang="en-US" sz="3733" b="1" dirty="0">
                <a:solidFill>
                  <a:prstClr val="black"/>
                </a:solidFill>
                <a:latin typeface="Arial" panose="020B0604020202020204" pitchFamily="34" charset="0"/>
                <a:cs typeface="Arial" panose="020B0604020202020204" pitchFamily="34" charset="0"/>
              </a:rPr>
              <a:t> temple times).</a:t>
            </a:r>
          </a:p>
          <a:p>
            <a:pPr defTabSz="609585">
              <a:spcAft>
                <a:spcPts val="1200"/>
              </a:spcAft>
            </a:pPr>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Spiritual:</a:t>
            </a:r>
            <a:r>
              <a:rPr lang="en-US" sz="3733" b="1" dirty="0">
                <a:solidFill>
                  <a:prstClr val="black"/>
                </a:solidFill>
                <a:latin typeface="Arial" panose="020B0604020202020204" pitchFamily="34" charset="0"/>
                <a:cs typeface="Arial" panose="020B0604020202020204" pitchFamily="34" charset="0"/>
              </a:rPr>
              <a:t> from Jesus until the present.</a:t>
            </a:r>
          </a:p>
          <a:p>
            <a:pPr defTabSz="609585">
              <a:spcAft>
                <a:spcPts val="1200"/>
              </a:spcAft>
            </a:pPr>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Third:</a:t>
            </a:r>
            <a:r>
              <a:rPr lang="en-US" sz="3733" b="1" dirty="0">
                <a:solidFill>
                  <a:prstClr val="black"/>
                </a:solidFill>
                <a:latin typeface="Arial" panose="020B0604020202020204" pitchFamily="34" charset="0"/>
                <a:cs typeface="Arial" panose="020B0604020202020204" pitchFamily="34" charset="0"/>
              </a:rPr>
              <a:t> from Jesus’ return through the millennium.</a:t>
            </a:r>
          </a:p>
          <a:p>
            <a:pPr defTabSz="609585">
              <a:spcAft>
                <a:spcPts val="1200"/>
              </a:spcAft>
            </a:pPr>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Everlasting:</a:t>
            </a:r>
            <a:r>
              <a:rPr lang="en-US" sz="3733" b="1" dirty="0">
                <a:solidFill>
                  <a:prstClr val="black"/>
                </a:solidFill>
                <a:latin typeface="Arial" panose="020B0604020202020204" pitchFamily="34" charset="0"/>
                <a:cs typeface="Arial" panose="020B0604020202020204" pitchFamily="34" charset="0"/>
              </a:rPr>
              <a:t> from the New Jerusalem forever.</a:t>
            </a:r>
          </a:p>
        </p:txBody>
      </p:sp>
      <p:pic>
        <p:nvPicPr>
          <p:cNvPr id="5" name="Picture 4">
            <a:extLst>
              <a:ext uri="{FF2B5EF4-FFF2-40B4-BE49-F238E27FC236}">
                <a16:creationId xmlns:a16="http://schemas.microsoft.com/office/drawing/2014/main" id="{8C1E4737-F2A5-1075-37B9-C96B3E18F876}"/>
              </a:ext>
            </a:extLst>
          </p:cNvPr>
          <p:cNvPicPr>
            <a:picLocks noChangeAspect="1"/>
          </p:cNvPicPr>
          <p:nvPr/>
        </p:nvPicPr>
        <p:blipFill>
          <a:blip r:embed="rId3"/>
          <a:stretch>
            <a:fillRect/>
          </a:stretch>
        </p:blipFill>
        <p:spPr>
          <a:xfrm>
            <a:off x="1574643" y="745266"/>
            <a:ext cx="9169100" cy="6112734"/>
          </a:xfrm>
          <a:prstGeom prst="rect">
            <a:avLst/>
          </a:prstGeom>
        </p:spPr>
      </p:pic>
    </p:spTree>
    <p:extLst>
      <p:ext uri="{BB962C8B-B14F-4D97-AF65-F5344CB8AC3E}">
        <p14:creationId xmlns:p14="http://schemas.microsoft.com/office/powerpoint/2010/main" val="26039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pic>
        <p:nvPicPr>
          <p:cNvPr id="7" name="Picture 6" descr="A logo of a pink and grey eye">
            <a:extLst>
              <a:ext uri="{FF2B5EF4-FFF2-40B4-BE49-F238E27FC236}">
                <a16:creationId xmlns:a16="http://schemas.microsoft.com/office/drawing/2014/main" id="{294EAB19-D924-08AD-BC9C-EC9A61460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7" y="0"/>
            <a:ext cx="12192000" cy="6858000"/>
          </a:xfrm>
          <a:prstGeom prst="rect">
            <a:avLst/>
          </a:prstGeom>
        </p:spPr>
      </p:pic>
      <p:pic>
        <p:nvPicPr>
          <p:cNvPr id="9" name="Picture 8" descr="A logo of a pink and grey eye&#10;&#10;Description automatically generated">
            <a:extLst>
              <a:ext uri="{FF2B5EF4-FFF2-40B4-BE49-F238E27FC236}">
                <a16:creationId xmlns:a16="http://schemas.microsoft.com/office/drawing/2014/main" id="{FC16A0D0-F3EF-780F-3443-8D2B5829D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6" y="0"/>
            <a:ext cx="12198096" cy="6861429"/>
          </a:xfrm>
          <a:prstGeom prst="rect">
            <a:avLst/>
          </a:prstGeom>
        </p:spPr>
      </p:pic>
      <p:pic>
        <p:nvPicPr>
          <p:cNvPr id="11" name="Picture 10" descr="A diagram of a person's eye&#10;&#10;Description automatically generated">
            <a:extLst>
              <a:ext uri="{FF2B5EF4-FFF2-40B4-BE49-F238E27FC236}">
                <a16:creationId xmlns:a16="http://schemas.microsoft.com/office/drawing/2014/main" id="{57E2D343-B615-0901-FE0A-4C3F6FA4C9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82" y="1362"/>
            <a:ext cx="12191999" cy="6857999"/>
          </a:xfrm>
          <a:prstGeom prst="rect">
            <a:avLst/>
          </a:prstGeom>
        </p:spPr>
      </p:pic>
      <p:pic>
        <p:nvPicPr>
          <p:cNvPr id="13" name="Picture 12" descr="A diagram of a human eye&#10;&#10;Description automatically generated">
            <a:extLst>
              <a:ext uri="{FF2B5EF4-FFF2-40B4-BE49-F238E27FC236}">
                <a16:creationId xmlns:a16="http://schemas.microsoft.com/office/drawing/2014/main" id="{08CF9904-3CD9-FDED-79C5-C3BB3CE11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82" y="2724"/>
            <a:ext cx="12187158" cy="6855276"/>
          </a:xfrm>
          <a:prstGeom prst="rect">
            <a:avLst/>
          </a:prstGeom>
        </p:spPr>
      </p:pic>
      <p:pic>
        <p:nvPicPr>
          <p:cNvPr id="3" name="Picture 2">
            <a:extLst>
              <a:ext uri="{FF2B5EF4-FFF2-40B4-BE49-F238E27FC236}">
                <a16:creationId xmlns:a16="http://schemas.microsoft.com/office/drawing/2014/main" id="{EE8D190E-98DA-B131-9A35-B89FA71529CB}"/>
              </a:ext>
            </a:extLst>
          </p:cNvPr>
          <p:cNvPicPr>
            <a:picLocks noChangeAspect="1"/>
          </p:cNvPicPr>
          <p:nvPr/>
        </p:nvPicPr>
        <p:blipFill>
          <a:blip r:embed="rId7"/>
          <a:stretch>
            <a:fillRect/>
          </a:stretch>
        </p:blipFill>
        <p:spPr>
          <a:xfrm>
            <a:off x="7294" y="7515"/>
            <a:ext cx="12187158" cy="6855276"/>
          </a:xfrm>
          <a:prstGeom prst="rect">
            <a:avLst/>
          </a:prstGeom>
        </p:spPr>
      </p:pic>
      <p:pic>
        <p:nvPicPr>
          <p:cNvPr id="16" name="Picture 15">
            <a:extLst>
              <a:ext uri="{FF2B5EF4-FFF2-40B4-BE49-F238E27FC236}">
                <a16:creationId xmlns:a16="http://schemas.microsoft.com/office/drawing/2014/main" id="{1B6122B1-C9A9-790C-6E15-6B84A869E104}"/>
              </a:ext>
            </a:extLst>
          </p:cNvPr>
          <p:cNvPicPr>
            <a:picLocks noChangeAspect="1"/>
          </p:cNvPicPr>
          <p:nvPr/>
        </p:nvPicPr>
        <p:blipFill>
          <a:blip r:embed="rId8"/>
          <a:stretch>
            <a:fillRect/>
          </a:stretch>
        </p:blipFill>
        <p:spPr>
          <a:xfrm>
            <a:off x="19481" y="5119"/>
            <a:ext cx="12169539" cy="6845366"/>
          </a:xfrm>
          <a:prstGeom prst="rect">
            <a:avLst/>
          </a:prstGeom>
        </p:spPr>
      </p:pic>
    </p:spTree>
    <p:extLst>
      <p:ext uri="{BB962C8B-B14F-4D97-AF65-F5344CB8AC3E}">
        <p14:creationId xmlns:p14="http://schemas.microsoft.com/office/powerpoint/2010/main" val="248866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99002" y="1"/>
            <a:ext cx="12192000" cy="582705"/>
          </a:xfrm>
        </p:spPr>
        <p:txBody>
          <a:bodyPr>
            <a:noAutofit/>
          </a:bodyPr>
          <a:lstStyle/>
          <a:p>
            <a:pPr algn="l">
              <a:lnSpc>
                <a:spcPct val="100000"/>
              </a:lnSpc>
            </a:pPr>
            <a:r>
              <a:rPr lang="en-US" sz="3733" b="1" i="1" dirty="0">
                <a:solidFill>
                  <a:srgbClr val="0070C0"/>
                </a:solidFill>
                <a:latin typeface="Verdana" panose="020B0604030504040204" pitchFamily="34" charset="0"/>
                <a:ea typeface="Verdana" panose="020B0604030504040204" pitchFamily="34" charset="0"/>
              </a:rPr>
              <a:t>Archai</a:t>
            </a:r>
            <a:r>
              <a:rPr lang="en-US" sz="3733" b="1" dirty="0">
                <a:solidFill>
                  <a:srgbClr val="0070C0"/>
                </a:solidFill>
                <a:latin typeface="Verdana" panose="020B0604030504040204" pitchFamily="34" charset="0"/>
                <a:ea typeface="Verdana" panose="020B0604030504040204" pitchFamily="34" charset="0"/>
              </a:rPr>
              <a:t> rulers in 1 Enoch 6:7-8</a:t>
            </a:r>
          </a:p>
        </p:txBody>
      </p:sp>
      <p:sp>
        <p:nvSpPr>
          <p:cNvPr id="4" name="TextBox 3">
            <a:extLst>
              <a:ext uri="{FF2B5EF4-FFF2-40B4-BE49-F238E27FC236}">
                <a16:creationId xmlns:a16="http://schemas.microsoft.com/office/drawing/2014/main" id="{E2E871D7-AB3D-78CA-809F-BBF4425A556D}"/>
              </a:ext>
            </a:extLst>
          </p:cNvPr>
          <p:cNvSpPr txBox="1"/>
          <p:nvPr/>
        </p:nvSpPr>
        <p:spPr>
          <a:xfrm>
            <a:off x="299002" y="596221"/>
            <a:ext cx="11892998" cy="5836854"/>
          </a:xfrm>
          <a:prstGeom prst="rect">
            <a:avLst/>
          </a:prstGeom>
          <a:noFill/>
        </p:spPr>
        <p:txBody>
          <a:bodyPr wrap="square" rtlCol="0">
            <a:spAutoFit/>
          </a:bodyPr>
          <a:lstStyle/>
          <a:p>
            <a:pPr defTabSz="609585"/>
            <a:r>
              <a:rPr lang="el-GR" sz="3733" b="1" baseline="30000" dirty="0">
                <a:solidFill>
                  <a:srgbClr val="C00000"/>
                </a:solidFill>
                <a:latin typeface="Arial" panose="020B0604020202020204" pitchFamily="34" charset="0"/>
                <a:cs typeface="Arial" panose="020B0604020202020204" pitchFamily="34" charset="0"/>
              </a:rPr>
              <a:t>7 </a:t>
            </a:r>
            <a:r>
              <a:rPr lang="el-GR" sz="3733" b="1" dirty="0">
                <a:solidFill>
                  <a:prstClr val="black"/>
                </a:solidFill>
                <a:latin typeface="Arial" panose="020B0604020202020204" pitchFamily="34" charset="0"/>
                <a:cs typeface="Arial" panose="020B0604020202020204" pitchFamily="34" charset="0"/>
              </a:rPr>
              <a:t>Καὶ ταῦτα τὰ ὀνόματα τῶν ἀρχόντων αὐτῶν· Σεμιαζά, οὗτος ἦν ἄρχων αὐτῶν. </a:t>
            </a:r>
            <a:r>
              <a:rPr lang="el-GR" sz="3733" b="1" baseline="30000" dirty="0">
                <a:solidFill>
                  <a:srgbClr val="C00000"/>
                </a:solidFill>
                <a:latin typeface="Arial" panose="020B0604020202020204" pitchFamily="34" charset="0"/>
                <a:cs typeface="Arial" panose="020B0604020202020204" pitchFamily="34" charset="0"/>
              </a:rPr>
              <a:t>8</a:t>
            </a:r>
            <a:r>
              <a:rPr lang="el-GR" sz="3733" b="1" dirty="0">
                <a:solidFill>
                  <a:prstClr val="black"/>
                </a:solidFill>
                <a:latin typeface="Arial" panose="020B0604020202020204" pitchFamily="34" charset="0"/>
                <a:cs typeface="Arial" panose="020B0604020202020204" pitchFamily="34" charset="0"/>
              </a:rPr>
              <a:t> οὗτοί εἰσιν </a:t>
            </a:r>
            <a:r>
              <a:rPr lang="el-GR" sz="3733" b="1" dirty="0">
                <a:solidFill>
                  <a:srgbClr val="C00000"/>
                </a:solidFill>
                <a:latin typeface="Arial" panose="020B0604020202020204" pitchFamily="34" charset="0"/>
                <a:cs typeface="Arial" panose="020B0604020202020204" pitchFamily="34" charset="0"/>
              </a:rPr>
              <a:t>ἀρχαὶ</a:t>
            </a:r>
            <a:r>
              <a:rPr lang="el-GR" sz="3733" b="1" dirty="0">
                <a:solidFill>
                  <a:prstClr val="black"/>
                </a:solidFill>
                <a:latin typeface="Arial" panose="020B0604020202020204" pitchFamily="34" charset="0"/>
                <a:cs typeface="Arial" panose="020B0604020202020204" pitchFamily="34" charset="0"/>
              </a:rPr>
              <a:t> αὐτῶν οἱ ἐπὶ δέκα.</a:t>
            </a:r>
            <a:endParaRPr lang="en-GB" sz="3733" b="1" dirty="0">
              <a:solidFill>
                <a:prstClr val="black"/>
              </a:solidFill>
              <a:latin typeface="Arial" panose="020B0604020202020204" pitchFamily="34" charset="0"/>
              <a:cs typeface="Arial" panose="020B0604020202020204" pitchFamily="34" charset="0"/>
            </a:endParaRPr>
          </a:p>
          <a:p>
            <a:pPr defTabSz="609585"/>
            <a:r>
              <a:rPr lang="en-GB" sz="3733" b="1" baseline="30000" dirty="0">
                <a:solidFill>
                  <a:srgbClr val="C00000"/>
                </a:solidFill>
                <a:latin typeface="Arial" panose="020B0604020202020204" pitchFamily="34" charset="0"/>
                <a:cs typeface="Arial" panose="020B0604020202020204" pitchFamily="34" charset="0"/>
              </a:rPr>
              <a:t>7</a:t>
            </a:r>
            <a:r>
              <a:rPr lang="en-GB" sz="3733" b="1" dirty="0">
                <a:solidFill>
                  <a:prstClr val="black"/>
                </a:solidFill>
                <a:latin typeface="Arial" panose="020B0604020202020204" pitchFamily="34" charset="0"/>
                <a:cs typeface="Arial" panose="020B0604020202020204" pitchFamily="34" charset="0"/>
              </a:rPr>
              <a:t> And these are the names of their ruling ones: </a:t>
            </a:r>
            <a:r>
              <a:rPr lang="en-GB" sz="3733" b="1" dirty="0" err="1">
                <a:solidFill>
                  <a:prstClr val="black"/>
                </a:solidFill>
                <a:latin typeface="Arial" panose="020B0604020202020204" pitchFamily="34" charset="0"/>
                <a:cs typeface="Arial" panose="020B0604020202020204" pitchFamily="34" charset="0"/>
              </a:rPr>
              <a:t>Semiaza</a:t>
            </a:r>
            <a:r>
              <a:rPr lang="en-GB" sz="3733" b="1" dirty="0">
                <a:solidFill>
                  <a:prstClr val="black"/>
                </a:solidFill>
                <a:latin typeface="Arial" panose="020B0604020202020204" pitchFamily="34" charset="0"/>
                <a:cs typeface="Arial" panose="020B0604020202020204" pitchFamily="34" charset="0"/>
              </a:rPr>
              <a:t>, he was their ruling one. </a:t>
            </a:r>
            <a:r>
              <a:rPr lang="en-GB" sz="3733" b="1" baseline="30000" dirty="0">
                <a:solidFill>
                  <a:srgbClr val="C00000"/>
                </a:solidFill>
                <a:latin typeface="Arial" panose="020B0604020202020204" pitchFamily="34" charset="0"/>
                <a:cs typeface="Arial" panose="020B0604020202020204" pitchFamily="34" charset="0"/>
              </a:rPr>
              <a:t>8</a:t>
            </a:r>
            <a:r>
              <a:rPr lang="en-GB" sz="3733" b="1" dirty="0">
                <a:solidFill>
                  <a:prstClr val="black"/>
                </a:solidFill>
                <a:latin typeface="Arial" panose="020B0604020202020204" pitchFamily="34" charset="0"/>
                <a:cs typeface="Arial" panose="020B0604020202020204" pitchFamily="34" charset="0"/>
              </a:rPr>
              <a:t> These are their </a:t>
            </a:r>
            <a:r>
              <a:rPr lang="en-GB" sz="3733" b="1" dirty="0">
                <a:solidFill>
                  <a:srgbClr val="C00000"/>
                </a:solidFill>
                <a:latin typeface="Arial" panose="020B0604020202020204" pitchFamily="34" charset="0"/>
                <a:cs typeface="Arial" panose="020B0604020202020204" pitchFamily="34" charset="0"/>
              </a:rPr>
              <a:t>rulers</a:t>
            </a:r>
            <a:r>
              <a:rPr lang="en-GB" sz="3733" b="1" dirty="0">
                <a:solidFill>
                  <a:prstClr val="black"/>
                </a:solidFill>
                <a:latin typeface="Arial" panose="020B0604020202020204" pitchFamily="34" charset="0"/>
                <a:cs typeface="Arial" panose="020B0604020202020204" pitchFamily="34" charset="0"/>
              </a:rPr>
              <a:t> [archai] over tens.</a:t>
            </a:r>
          </a:p>
          <a:p>
            <a:pPr defTabSz="609585"/>
            <a:r>
              <a:rPr lang="en-US" sz="3733" b="1" dirty="0">
                <a:solidFill>
                  <a:srgbClr val="C00000"/>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Ruling one(s): </a:t>
            </a:r>
            <a:r>
              <a:rPr lang="en-US" sz="3733" b="1" dirty="0">
                <a:solidFill>
                  <a:prstClr val="black"/>
                </a:solidFill>
                <a:latin typeface="Arial" panose="020B0604020202020204" pitchFamily="34" charset="0"/>
                <a:cs typeface="Arial" panose="020B0604020202020204" pitchFamily="34" charset="0"/>
              </a:rPr>
              <a:t>Participle of the verb (</a:t>
            </a:r>
            <a:r>
              <a:rPr lang="el-GR" sz="3733" b="1" dirty="0">
                <a:solidFill>
                  <a:prstClr val="black"/>
                </a:solidFill>
                <a:latin typeface="Arial" panose="020B0604020202020204" pitchFamily="34" charset="0"/>
                <a:cs typeface="Arial" panose="020B0604020202020204" pitchFamily="34" charset="0"/>
              </a:rPr>
              <a:t>ἄρχω</a:t>
            </a:r>
            <a:r>
              <a:rPr lang="en-US" sz="3733" b="1" dirty="0">
                <a:solidFill>
                  <a:prstClr val="black"/>
                </a:solidFill>
                <a:latin typeface="Arial" panose="020B0604020202020204" pitchFamily="34" charset="0"/>
                <a:cs typeface="Arial" panose="020B0604020202020204" pitchFamily="34" charset="0"/>
              </a:rPr>
              <a:t> </a:t>
            </a:r>
            <a:r>
              <a:rPr lang="en-US" sz="3733" b="1" i="1" dirty="0">
                <a:solidFill>
                  <a:prstClr val="black"/>
                </a:solidFill>
                <a:latin typeface="Arial" panose="020B0604020202020204" pitchFamily="34" charset="0"/>
                <a:cs typeface="Arial" panose="020B0604020202020204" pitchFamily="34" charset="0"/>
              </a:rPr>
              <a:t>arch</a:t>
            </a:r>
            <a:r>
              <a:rPr lang="fr-CA" sz="3733" b="1" i="1" dirty="0">
                <a:solidFill>
                  <a:prstClr val="black"/>
                </a:solidFill>
                <a:latin typeface="Arial" panose="020B0604020202020204" pitchFamily="34" charset="0"/>
                <a:cs typeface="Arial" panose="020B0604020202020204" pitchFamily="34" charset="0"/>
              </a:rPr>
              <a:t>ô</a:t>
            </a:r>
            <a:r>
              <a:rPr lang="fr-CA" sz="3733" b="1" dirty="0">
                <a:solidFill>
                  <a:prstClr val="black"/>
                </a:solidFill>
                <a:latin typeface="Arial" panose="020B0604020202020204" pitchFamily="34" charset="0"/>
                <a:cs typeface="Arial" panose="020B0604020202020204" pitchFamily="34" charset="0"/>
              </a:rPr>
              <a:t>).</a:t>
            </a:r>
            <a:endParaRPr lang="en-US" sz="3733" b="1" dirty="0">
              <a:solidFill>
                <a:prstClr val="black"/>
              </a:solidFill>
              <a:latin typeface="Arial" panose="020B0604020202020204" pitchFamily="34" charset="0"/>
              <a:cs typeface="Arial" panose="020B0604020202020204" pitchFamily="34" charset="0"/>
            </a:endParaRPr>
          </a:p>
          <a:p>
            <a:pPr defTabSz="609585"/>
            <a:r>
              <a:rPr lang="en-US" sz="3733" b="1" dirty="0">
                <a:solidFill>
                  <a:srgbClr val="C00000"/>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Rulers: </a:t>
            </a:r>
            <a:r>
              <a:rPr lang="en-US" sz="3733" b="1" dirty="0">
                <a:solidFill>
                  <a:prstClr val="black"/>
                </a:solidFill>
                <a:latin typeface="Arial" panose="020B0604020202020204" pitchFamily="34" charset="0"/>
                <a:cs typeface="Arial" panose="020B0604020202020204" pitchFamily="34" charset="0"/>
              </a:rPr>
              <a:t>Noun (pl. </a:t>
            </a:r>
            <a:r>
              <a:rPr lang="el-GR" sz="3733" b="1" dirty="0">
                <a:solidFill>
                  <a:prstClr val="black"/>
                </a:solidFill>
                <a:latin typeface="Arial" panose="020B0604020202020204" pitchFamily="34" charset="0"/>
                <a:cs typeface="Arial" panose="020B0604020202020204" pitchFamily="34" charset="0"/>
              </a:rPr>
              <a:t>ἀρχαὶ</a:t>
            </a:r>
            <a:r>
              <a:rPr lang="fr-CA" sz="3733" b="1" dirty="0">
                <a:solidFill>
                  <a:prstClr val="black"/>
                </a:solidFill>
                <a:latin typeface="Arial" panose="020B0604020202020204" pitchFamily="34" charset="0"/>
                <a:cs typeface="Arial" panose="020B0604020202020204" pitchFamily="34" charset="0"/>
              </a:rPr>
              <a:t> </a:t>
            </a:r>
            <a:r>
              <a:rPr lang="fr-CA" sz="3733" b="1" i="1" dirty="0" err="1">
                <a:solidFill>
                  <a:prstClr val="black"/>
                </a:solidFill>
                <a:latin typeface="Arial" panose="020B0604020202020204" pitchFamily="34" charset="0"/>
                <a:cs typeface="Arial" panose="020B0604020202020204" pitchFamily="34" charset="0"/>
              </a:rPr>
              <a:t>archai</a:t>
            </a:r>
            <a:r>
              <a:rPr lang="fr-CA" sz="3733" b="1" i="1" dirty="0">
                <a:solidFill>
                  <a:prstClr val="black"/>
                </a:solidFill>
                <a:latin typeface="Arial" panose="020B0604020202020204" pitchFamily="34" charset="0"/>
                <a:cs typeface="Arial" panose="020B0604020202020204" pitchFamily="34" charset="0"/>
              </a:rPr>
              <a:t>, </a:t>
            </a:r>
            <a:r>
              <a:rPr lang="fr-CA" sz="3733" b="1" i="1" dirty="0" err="1">
                <a:solidFill>
                  <a:prstClr val="black"/>
                </a:solidFill>
                <a:latin typeface="Arial" panose="020B0604020202020204" pitchFamily="34" charset="0"/>
                <a:cs typeface="Arial" panose="020B0604020202020204" pitchFamily="34" charset="0"/>
              </a:rPr>
              <a:t>sg</a:t>
            </a:r>
            <a:r>
              <a:rPr lang="fr-CA" sz="3733" b="1" i="1" dirty="0">
                <a:solidFill>
                  <a:prstClr val="black"/>
                </a:solidFill>
                <a:latin typeface="Arial" panose="020B0604020202020204" pitchFamily="34" charset="0"/>
                <a:cs typeface="Arial" panose="020B0604020202020204" pitchFamily="34" charset="0"/>
              </a:rPr>
              <a:t>. </a:t>
            </a:r>
            <a:r>
              <a:rPr lang="el-GR" sz="3733" b="1" i="1" dirty="0">
                <a:solidFill>
                  <a:prstClr val="black"/>
                </a:solidFill>
                <a:latin typeface="Arial" panose="020B0604020202020204" pitchFamily="34" charset="0"/>
                <a:cs typeface="Arial" panose="020B0604020202020204" pitchFamily="34" charset="0"/>
              </a:rPr>
              <a:t>ἀρχή </a:t>
            </a:r>
            <a:r>
              <a:rPr lang="fr-CA" sz="3733" b="1" i="1" dirty="0" err="1">
                <a:solidFill>
                  <a:prstClr val="black"/>
                </a:solidFill>
                <a:latin typeface="Arial" panose="020B0604020202020204" pitchFamily="34" charset="0"/>
                <a:cs typeface="Arial" panose="020B0604020202020204" pitchFamily="34" charset="0"/>
              </a:rPr>
              <a:t>arché</a:t>
            </a:r>
            <a:r>
              <a:rPr lang="fr-CA" sz="3733" b="1" i="1" dirty="0">
                <a:solidFill>
                  <a:prstClr val="black"/>
                </a:solidFill>
                <a:latin typeface="Arial" panose="020B0604020202020204" pitchFamily="34" charset="0"/>
                <a:cs typeface="Arial" panose="020B0604020202020204" pitchFamily="34" charset="0"/>
              </a:rPr>
              <a:t> </a:t>
            </a:r>
            <a:r>
              <a:rPr lang="fr-CA" sz="3733" b="1" dirty="0">
                <a:solidFill>
                  <a:prstClr val="black"/>
                </a:solidFill>
                <a:latin typeface="Arial" panose="020B0604020202020204" pitchFamily="34" charset="0"/>
                <a:cs typeface="Arial" panose="020B0604020202020204" pitchFamily="34" charset="0"/>
              </a:rPr>
              <a:t>).</a:t>
            </a:r>
          </a:p>
          <a:p>
            <a:pPr marL="449263" indent="-449263" defTabSz="609585"/>
            <a:r>
              <a:rPr lang="en-US" sz="3733" b="1" dirty="0">
                <a:solidFill>
                  <a:srgbClr val="C00000"/>
                </a:solidFill>
                <a:latin typeface="Arial" panose="020B0604020202020204" pitchFamily="34" charset="0"/>
                <a:cs typeface="Arial" panose="020B0604020202020204" pitchFamily="34" charset="0"/>
              </a:rPr>
              <a:t>● </a:t>
            </a:r>
            <a:r>
              <a:rPr lang="en-US" sz="3733" b="1" dirty="0">
                <a:solidFill>
                  <a:srgbClr val="0070C0"/>
                </a:solidFill>
                <a:latin typeface="Arial" panose="020B0604020202020204" pitchFamily="34" charset="0"/>
                <a:cs typeface="Arial" panose="020B0604020202020204" pitchFamily="34" charset="0"/>
              </a:rPr>
              <a:t>Hebrew ‘sons of God’</a:t>
            </a:r>
            <a:r>
              <a:rPr lang="en-US" sz="3733" b="1" dirty="0">
                <a:solidFill>
                  <a:prstClr val="black"/>
                </a:solidFill>
                <a:latin typeface="Arial" panose="020B0604020202020204" pitchFamily="34" charset="0"/>
                <a:cs typeface="Arial" panose="020B0604020202020204" pitchFamily="34" charset="0"/>
              </a:rPr>
              <a:t> = Aramaic ‘watchers’ </a:t>
            </a:r>
            <a:br>
              <a:rPr lang="en-US" sz="3733" b="1" dirty="0">
                <a:solidFill>
                  <a:prstClr val="black"/>
                </a:solidFill>
                <a:latin typeface="Arial" panose="020B0604020202020204" pitchFamily="34" charset="0"/>
                <a:cs typeface="Arial" panose="020B0604020202020204" pitchFamily="34" charset="0"/>
              </a:rPr>
            </a:br>
            <a:r>
              <a:rPr lang="en-US" sz="3733" b="1" dirty="0">
                <a:solidFill>
                  <a:prstClr val="black"/>
                </a:solidFill>
                <a:latin typeface="Arial" panose="020B0604020202020204" pitchFamily="34" charset="0"/>
                <a:cs typeface="Arial" panose="020B0604020202020204" pitchFamily="34" charset="0"/>
              </a:rPr>
              <a:t>= LXX Greek ‘ruler’ = NT ‘angels/rulers’.</a:t>
            </a:r>
          </a:p>
        </p:txBody>
      </p:sp>
      <p:pic>
        <p:nvPicPr>
          <p:cNvPr id="5" name="Picture 4">
            <a:extLst>
              <a:ext uri="{FF2B5EF4-FFF2-40B4-BE49-F238E27FC236}">
                <a16:creationId xmlns:a16="http://schemas.microsoft.com/office/drawing/2014/main" id="{73850B62-ECBB-7053-E59B-E453E939E2E8}"/>
              </a:ext>
            </a:extLst>
          </p:cNvPr>
          <p:cNvPicPr>
            <a:picLocks noChangeAspect="1"/>
          </p:cNvPicPr>
          <p:nvPr/>
        </p:nvPicPr>
        <p:blipFill>
          <a:blip r:embed="rId3"/>
          <a:stretch>
            <a:fillRect/>
          </a:stretch>
        </p:blipFill>
        <p:spPr>
          <a:xfrm>
            <a:off x="1719481" y="582707"/>
            <a:ext cx="8753038" cy="6275293"/>
          </a:xfrm>
          <a:prstGeom prst="rect">
            <a:avLst/>
          </a:prstGeom>
        </p:spPr>
      </p:pic>
    </p:spTree>
    <p:extLst>
      <p:ext uri="{BB962C8B-B14F-4D97-AF65-F5344CB8AC3E}">
        <p14:creationId xmlns:p14="http://schemas.microsoft.com/office/powerpoint/2010/main" val="44424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99002" y="-10160"/>
            <a:ext cx="10190480" cy="582705"/>
          </a:xfrm>
        </p:spPr>
        <p:txBody>
          <a:bodyPr>
            <a:noAutofit/>
          </a:bodyPr>
          <a:lstStyle/>
          <a:p>
            <a:pPr algn="l">
              <a:lnSpc>
                <a:spcPct val="100000"/>
              </a:lnSpc>
            </a:pPr>
            <a:r>
              <a:rPr lang="en-US" sz="3733" b="1" i="1" dirty="0">
                <a:solidFill>
                  <a:srgbClr val="0070C0"/>
                </a:solidFill>
                <a:latin typeface="Verdana" panose="020B0604030504040204" pitchFamily="34" charset="0"/>
                <a:ea typeface="Verdana" panose="020B0604030504040204" pitchFamily="34" charset="0"/>
              </a:rPr>
              <a:t>Archai </a:t>
            </a:r>
            <a:r>
              <a:rPr lang="en-US" sz="3733" b="1" dirty="0">
                <a:solidFill>
                  <a:srgbClr val="0070C0"/>
                </a:solidFill>
                <a:latin typeface="Verdana" panose="020B0604030504040204" pitchFamily="34" charset="0"/>
                <a:ea typeface="Verdana" panose="020B0604030504040204" pitchFamily="34" charset="0"/>
              </a:rPr>
              <a:t>rulers in the New Testament</a:t>
            </a:r>
          </a:p>
        </p:txBody>
      </p:sp>
      <p:sp>
        <p:nvSpPr>
          <p:cNvPr id="4" name="TextBox 3">
            <a:extLst>
              <a:ext uri="{FF2B5EF4-FFF2-40B4-BE49-F238E27FC236}">
                <a16:creationId xmlns:a16="http://schemas.microsoft.com/office/drawing/2014/main" id="{E2E871D7-AB3D-78CA-809F-BBF4425A556D}"/>
              </a:ext>
            </a:extLst>
          </p:cNvPr>
          <p:cNvSpPr txBox="1"/>
          <p:nvPr/>
        </p:nvSpPr>
        <p:spPr>
          <a:xfrm>
            <a:off x="299002" y="596221"/>
            <a:ext cx="11892998" cy="5836854"/>
          </a:xfrm>
          <a:prstGeom prst="rect">
            <a:avLst/>
          </a:prstGeom>
          <a:noFill/>
        </p:spPr>
        <p:txBody>
          <a:bodyPr wrap="square" rtlCol="0">
            <a:spAutoFit/>
          </a:bodyPr>
          <a:lstStyle/>
          <a:p>
            <a:pPr defTabSz="609585"/>
            <a:r>
              <a:rPr lang="en-GB" sz="3733" b="1" dirty="0">
                <a:solidFill>
                  <a:prstClr val="black"/>
                </a:solidFill>
                <a:latin typeface="Arial" panose="020B0604020202020204" pitchFamily="34" charset="0"/>
                <a:cs typeface="Arial" panose="020B0604020202020204" pitchFamily="34" charset="0"/>
              </a:rPr>
              <a:t>“Neither … angels nor </a:t>
            </a:r>
            <a:r>
              <a:rPr lang="en-GB" sz="3733" b="1" dirty="0">
                <a:solidFill>
                  <a:srgbClr val="C00000"/>
                </a:solidFill>
                <a:latin typeface="Arial" panose="020B0604020202020204" pitchFamily="34" charset="0"/>
                <a:cs typeface="Arial" panose="020B0604020202020204" pitchFamily="34" charset="0"/>
              </a:rPr>
              <a:t>rulers</a:t>
            </a:r>
            <a:r>
              <a:rPr lang="en-GB" sz="3733" b="1" dirty="0">
                <a:solidFill>
                  <a:prstClr val="black"/>
                </a:solidFill>
                <a:latin typeface="Arial" panose="020B0604020202020204" pitchFamily="34" charset="0"/>
                <a:cs typeface="Arial" panose="020B0604020202020204" pitchFamily="34" charset="0"/>
              </a:rPr>
              <a:t>…” Rom. 8:38</a:t>
            </a:r>
          </a:p>
          <a:p>
            <a:pPr defTabSz="609585"/>
            <a:r>
              <a:rPr lang="en-GB" sz="3733" b="1" dirty="0">
                <a:solidFill>
                  <a:prstClr val="black"/>
                </a:solidFill>
                <a:latin typeface="Arial" panose="020B0604020202020204" pitchFamily="34" charset="0"/>
                <a:cs typeface="Arial" panose="020B0604020202020204" pitchFamily="34" charset="0"/>
              </a:rPr>
              <a:t>“He disarmed the </a:t>
            </a:r>
            <a:r>
              <a:rPr lang="en-GB" sz="3733" b="1" dirty="0">
                <a:solidFill>
                  <a:srgbClr val="C00000"/>
                </a:solidFill>
                <a:latin typeface="Arial" panose="020B0604020202020204" pitchFamily="34" charset="0"/>
                <a:cs typeface="Arial" panose="020B0604020202020204" pitchFamily="34" charset="0"/>
              </a:rPr>
              <a:t>rulers</a:t>
            </a:r>
            <a:r>
              <a:rPr lang="en-GB" sz="3733" b="1" dirty="0">
                <a:solidFill>
                  <a:prstClr val="black"/>
                </a:solidFill>
                <a:latin typeface="Arial" panose="020B0604020202020204" pitchFamily="34" charset="0"/>
                <a:cs typeface="Arial" panose="020B0604020202020204" pitchFamily="34" charset="0"/>
              </a:rPr>
              <a:t> and authorities” Col. 2:15</a:t>
            </a:r>
          </a:p>
          <a:p>
            <a:pPr defTabSz="609585"/>
            <a:r>
              <a:rPr lang="en-GB" sz="3733" b="1" dirty="0">
                <a:solidFill>
                  <a:prstClr val="black"/>
                </a:solidFill>
                <a:latin typeface="Arial" panose="020B0604020202020204" pitchFamily="34" charset="0"/>
                <a:cs typeface="Arial" panose="020B0604020202020204" pitchFamily="34" charset="0"/>
              </a:rPr>
              <a:t>“In the heavenly places, far above every </a:t>
            </a:r>
            <a:r>
              <a:rPr lang="en-GB" sz="3733" b="1" dirty="0">
                <a:solidFill>
                  <a:srgbClr val="C00000"/>
                </a:solidFill>
                <a:latin typeface="Arial" panose="020B0604020202020204" pitchFamily="34" charset="0"/>
                <a:cs typeface="Arial" panose="020B0604020202020204" pitchFamily="34" charset="0"/>
              </a:rPr>
              <a:t>ruler</a:t>
            </a:r>
            <a:r>
              <a:rPr lang="en-GB" sz="3733" b="1" dirty="0">
                <a:solidFill>
                  <a:prstClr val="black"/>
                </a:solidFill>
                <a:latin typeface="Arial" panose="020B0604020202020204" pitchFamily="34" charset="0"/>
                <a:cs typeface="Arial" panose="020B0604020202020204" pitchFamily="34" charset="0"/>
              </a:rPr>
              <a:t> and authority and power and dominion” Eph. 1:20-21</a:t>
            </a:r>
          </a:p>
          <a:p>
            <a:pPr defTabSz="609585"/>
            <a:r>
              <a:rPr lang="en-GB" sz="3733" b="1" dirty="0">
                <a:solidFill>
                  <a:prstClr val="black"/>
                </a:solidFill>
                <a:latin typeface="Arial" panose="020B0604020202020204" pitchFamily="34" charset="0"/>
                <a:cs typeface="Arial" panose="020B0604020202020204" pitchFamily="34" charset="0"/>
              </a:rPr>
              <a:t>“The </a:t>
            </a:r>
            <a:r>
              <a:rPr lang="en-GB" sz="3733" b="1" dirty="0">
                <a:solidFill>
                  <a:srgbClr val="C00000"/>
                </a:solidFill>
                <a:latin typeface="Arial" panose="020B0604020202020204" pitchFamily="34" charset="0"/>
                <a:cs typeface="Arial" panose="020B0604020202020204" pitchFamily="34" charset="0"/>
              </a:rPr>
              <a:t>rulers</a:t>
            </a:r>
            <a:r>
              <a:rPr lang="en-GB" sz="3733" b="1" dirty="0">
                <a:solidFill>
                  <a:prstClr val="black"/>
                </a:solidFill>
                <a:latin typeface="Arial" panose="020B0604020202020204" pitchFamily="34" charset="0"/>
                <a:cs typeface="Arial" panose="020B0604020202020204" pitchFamily="34" charset="0"/>
              </a:rPr>
              <a:t> and authorities in the heavenly places” 3:10</a:t>
            </a:r>
          </a:p>
          <a:p>
            <a:pPr defTabSz="609585"/>
            <a:r>
              <a:rPr lang="en-GB" sz="3733" b="1" dirty="0">
                <a:solidFill>
                  <a:prstClr val="black"/>
                </a:solidFill>
                <a:latin typeface="Arial" panose="020B0604020202020204" pitchFamily="34" charset="0"/>
                <a:cs typeface="Arial" panose="020B0604020202020204" pitchFamily="34" charset="0"/>
              </a:rPr>
              <a:t>“Against the </a:t>
            </a:r>
            <a:r>
              <a:rPr lang="en-GB" sz="3733" b="1" dirty="0">
                <a:solidFill>
                  <a:srgbClr val="C00000"/>
                </a:solidFill>
                <a:latin typeface="Arial" panose="020B0604020202020204" pitchFamily="34" charset="0"/>
                <a:cs typeface="Arial" panose="020B0604020202020204" pitchFamily="34" charset="0"/>
              </a:rPr>
              <a:t>rulers</a:t>
            </a:r>
            <a:r>
              <a:rPr lang="en-GB" sz="3733" b="1" dirty="0">
                <a:solidFill>
                  <a:prstClr val="black"/>
                </a:solidFill>
                <a:latin typeface="Arial" panose="020B0604020202020204" pitchFamily="34" charset="0"/>
                <a:cs typeface="Arial" panose="020B0604020202020204" pitchFamily="34" charset="0"/>
              </a:rPr>
              <a:t>, … the cosmic powers over this present darkness, … the spiritual forces of evil” 6:8</a:t>
            </a:r>
          </a:p>
          <a:p>
            <a:pPr defTabSz="609585"/>
            <a:r>
              <a:rPr lang="en-GB" sz="3733" b="1" dirty="0">
                <a:solidFill>
                  <a:prstClr val="black"/>
                </a:solidFill>
                <a:latin typeface="Arial" panose="020B0604020202020204" pitchFamily="34" charset="0"/>
                <a:cs typeface="Arial" panose="020B0604020202020204" pitchFamily="34" charset="0"/>
              </a:rPr>
              <a:t>“Destroying every </a:t>
            </a:r>
            <a:r>
              <a:rPr lang="en-GB" sz="3733" b="1" dirty="0">
                <a:solidFill>
                  <a:srgbClr val="C00000"/>
                </a:solidFill>
                <a:latin typeface="Arial" panose="020B0604020202020204" pitchFamily="34" charset="0"/>
                <a:cs typeface="Arial" panose="020B0604020202020204" pitchFamily="34" charset="0"/>
              </a:rPr>
              <a:t>ruler</a:t>
            </a:r>
            <a:r>
              <a:rPr lang="en-GB" sz="3733" b="1" dirty="0">
                <a:solidFill>
                  <a:prstClr val="black"/>
                </a:solidFill>
                <a:latin typeface="Arial" panose="020B0604020202020204" pitchFamily="34" charset="0"/>
                <a:cs typeface="Arial" panose="020B0604020202020204" pitchFamily="34" charset="0"/>
              </a:rPr>
              <a:t> and every authority and power … all his enemies” 1 Cor. 15:24-25</a:t>
            </a:r>
          </a:p>
        </p:txBody>
      </p:sp>
      <p:pic>
        <p:nvPicPr>
          <p:cNvPr id="5" name="Picture 4">
            <a:extLst>
              <a:ext uri="{FF2B5EF4-FFF2-40B4-BE49-F238E27FC236}">
                <a16:creationId xmlns:a16="http://schemas.microsoft.com/office/drawing/2014/main" id="{10509F3D-620E-055C-F14A-D74305146234}"/>
              </a:ext>
            </a:extLst>
          </p:cNvPr>
          <p:cNvPicPr>
            <a:picLocks noChangeAspect="1"/>
          </p:cNvPicPr>
          <p:nvPr/>
        </p:nvPicPr>
        <p:blipFill>
          <a:blip r:embed="rId3"/>
          <a:stretch>
            <a:fillRect/>
          </a:stretch>
        </p:blipFill>
        <p:spPr>
          <a:xfrm>
            <a:off x="767296" y="558479"/>
            <a:ext cx="10657407" cy="6299520"/>
          </a:xfrm>
          <a:prstGeom prst="rect">
            <a:avLst/>
          </a:prstGeom>
        </p:spPr>
      </p:pic>
    </p:spTree>
    <p:extLst>
      <p:ext uri="{BB962C8B-B14F-4D97-AF65-F5344CB8AC3E}">
        <p14:creationId xmlns:p14="http://schemas.microsoft.com/office/powerpoint/2010/main" val="293053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223520" y="162561"/>
            <a:ext cx="11389360" cy="582705"/>
          </a:xfrm>
        </p:spPr>
        <p:txBody>
          <a:bodyPr>
            <a:noAutofit/>
          </a:bodyPr>
          <a:lstStyle/>
          <a:p>
            <a:pPr algn="l">
              <a:lnSpc>
                <a:spcPct val="100000"/>
              </a:lnSpc>
            </a:pPr>
            <a:r>
              <a:rPr lang="en-US" sz="3733" b="1" dirty="0">
                <a:solidFill>
                  <a:srgbClr val="0070C0"/>
                </a:solidFill>
                <a:latin typeface="Verdana" panose="020B0604030504040204" pitchFamily="34" charset="0"/>
                <a:ea typeface="Verdana" panose="020B0604030504040204" pitchFamily="34" charset="0"/>
              </a:rPr>
              <a:t>1 Enoch</a:t>
            </a:r>
          </a:p>
        </p:txBody>
      </p:sp>
      <p:sp>
        <p:nvSpPr>
          <p:cNvPr id="4" name="TextBox 3">
            <a:extLst>
              <a:ext uri="{FF2B5EF4-FFF2-40B4-BE49-F238E27FC236}">
                <a16:creationId xmlns:a16="http://schemas.microsoft.com/office/drawing/2014/main" id="{E2E871D7-AB3D-78CA-809F-BBF4425A556D}"/>
              </a:ext>
            </a:extLst>
          </p:cNvPr>
          <p:cNvSpPr txBox="1"/>
          <p:nvPr/>
        </p:nvSpPr>
        <p:spPr>
          <a:xfrm>
            <a:off x="299002" y="745266"/>
            <a:ext cx="11892998" cy="5836854"/>
          </a:xfrm>
          <a:prstGeom prst="rect">
            <a:avLst/>
          </a:prstGeom>
          <a:noFill/>
        </p:spPr>
        <p:txBody>
          <a:bodyPr wrap="square" rtlCol="0">
            <a:spAutoFit/>
          </a:bodyPr>
          <a:lstStyle/>
          <a:p>
            <a:pPr marL="447675" indent="-447675"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GB" sz="3733" b="1" dirty="0">
                <a:solidFill>
                  <a:prstClr val="black"/>
                </a:solidFill>
                <a:latin typeface="Arial" panose="020B0604020202020204" pitchFamily="34" charset="0"/>
                <a:cs typeface="Arial" panose="020B0604020202020204" pitchFamily="34" charset="0"/>
              </a:rPr>
              <a:t>Consists of several sections written during the third century BCE through the first century CE.</a:t>
            </a:r>
          </a:p>
          <a:p>
            <a:pPr marL="447675" indent="-447675"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GB" sz="3733" b="1" dirty="0">
                <a:solidFill>
                  <a:prstClr val="black"/>
                </a:solidFill>
                <a:latin typeface="Arial" panose="020B0604020202020204" pitchFamily="34" charset="0"/>
                <a:cs typeface="Arial" panose="020B0604020202020204" pitchFamily="34" charset="0"/>
              </a:rPr>
              <a:t>Written in Aramaic or both Aramac and Hebrew.</a:t>
            </a:r>
          </a:p>
          <a:p>
            <a:pPr marL="447675" indent="-447675"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GB" sz="3733" b="1" dirty="0">
                <a:solidFill>
                  <a:prstClr val="black"/>
                </a:solidFill>
                <a:latin typeface="Arial" panose="020B0604020202020204" pitchFamily="34" charset="0"/>
                <a:cs typeface="Arial" panose="020B0604020202020204" pitchFamily="34" charset="0"/>
              </a:rPr>
              <a:t>Translated into Greek and Ethiopic (Ge‘ez). (Ethiopians believe it was written in Ethiopic.)</a:t>
            </a:r>
          </a:p>
          <a:p>
            <a:pPr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GB" sz="3733" b="1" dirty="0">
                <a:solidFill>
                  <a:prstClr val="black"/>
                </a:solidFill>
                <a:latin typeface="Arial" panose="020B0604020202020204" pitchFamily="34" charset="0"/>
                <a:cs typeface="Arial" panose="020B0604020202020204" pitchFamily="34" charset="0"/>
              </a:rPr>
              <a:t>Widely copied and read in Jewish communities.</a:t>
            </a:r>
          </a:p>
          <a:p>
            <a:pPr marL="447675" indent="-447675"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In the 20</a:t>
            </a:r>
            <a:r>
              <a:rPr lang="en-US" sz="3733" b="1" baseline="30000" dirty="0">
                <a:solidFill>
                  <a:prstClr val="black"/>
                </a:solidFill>
                <a:latin typeface="Arial" panose="020B0604020202020204" pitchFamily="34" charset="0"/>
                <a:cs typeface="Arial" panose="020B0604020202020204" pitchFamily="34" charset="0"/>
              </a:rPr>
              <a:t>th</a:t>
            </a:r>
            <a:r>
              <a:rPr lang="en-US" sz="3733" b="1" dirty="0">
                <a:solidFill>
                  <a:prstClr val="black"/>
                </a:solidFill>
                <a:latin typeface="Arial" panose="020B0604020202020204" pitchFamily="34" charset="0"/>
                <a:cs typeface="Arial" panose="020B0604020202020204" pitchFamily="34" charset="0"/>
              </a:rPr>
              <a:t> century, large portions of 1 Enoch were found in Aramaic amongst the Dead Sea Scrolls.</a:t>
            </a:r>
          </a:p>
          <a:p>
            <a:pPr marL="447675" indent="-447675" defTabSz="609585"/>
            <a:r>
              <a:rPr lang="en-US" sz="3733" b="1" dirty="0">
                <a:solidFill>
                  <a:srgbClr val="C00000"/>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Many NT passages use words, phrases, ideas and legends from 1 Enoch and similar writings.</a:t>
            </a:r>
          </a:p>
        </p:txBody>
      </p:sp>
      <p:pic>
        <p:nvPicPr>
          <p:cNvPr id="1026" name="Picture 2" descr="1,447 Bible Ethiopia Royalty-Free Images, Stock Photos &amp; Pictures |  Shutterstock">
            <a:extLst>
              <a:ext uri="{FF2B5EF4-FFF2-40B4-BE49-F238E27FC236}">
                <a16:creationId xmlns:a16="http://schemas.microsoft.com/office/drawing/2014/main" id="{C9859482-011F-B2E5-0368-9EE41C0978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033" y="0"/>
            <a:ext cx="9123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39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FEB"/>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E1C328-A50E-77D6-F24C-78699736EB91}"/>
              </a:ext>
            </a:extLst>
          </p:cNvPr>
          <p:cNvSpPr txBox="1"/>
          <p:nvPr/>
        </p:nvSpPr>
        <p:spPr>
          <a:xfrm>
            <a:off x="233124" y="0"/>
            <a:ext cx="11958876" cy="810543"/>
          </a:xfrm>
          <a:prstGeom prst="rect">
            <a:avLst/>
          </a:prstGeom>
          <a:noFill/>
        </p:spPr>
        <p:txBody>
          <a:bodyPr wrap="square" rtlCol="0">
            <a:spAutoFit/>
          </a:bodyPr>
          <a:lstStyle/>
          <a:p>
            <a:r>
              <a:rPr lang="en-US" sz="4667" b="1" dirty="0">
                <a:solidFill>
                  <a:srgbClr val="0070C0"/>
                </a:solidFill>
                <a:latin typeface="Verdana" panose="020B0604030504040204" pitchFamily="34" charset="0"/>
                <a:ea typeface="Verdana" panose="020B0604030504040204" pitchFamily="34" charset="0"/>
                <a:cs typeface="Arial" panose="020B0604020202020204" pitchFamily="34" charset="0"/>
              </a:rPr>
              <a:t>Jude 14-16 (AD) Enoch 1:9 (BC)</a:t>
            </a:r>
          </a:p>
        </p:txBody>
      </p:sp>
      <p:sp>
        <p:nvSpPr>
          <p:cNvPr id="7" name="TextBox 6">
            <a:extLst>
              <a:ext uri="{FF2B5EF4-FFF2-40B4-BE49-F238E27FC236}">
                <a16:creationId xmlns:a16="http://schemas.microsoft.com/office/drawing/2014/main" id="{245AA9DE-7D99-5A9A-06B8-DEDFF2128EA0}"/>
              </a:ext>
            </a:extLst>
          </p:cNvPr>
          <p:cNvSpPr txBox="1"/>
          <p:nvPr/>
        </p:nvSpPr>
        <p:spPr>
          <a:xfrm>
            <a:off x="87923" y="810543"/>
            <a:ext cx="6008077" cy="5734198"/>
          </a:xfrm>
          <a:prstGeom prst="rect">
            <a:avLst/>
          </a:prstGeom>
          <a:noFill/>
        </p:spPr>
        <p:txBody>
          <a:bodyPr wrap="square" rtlCol="0">
            <a:spAutoFit/>
          </a:bodyPr>
          <a:lstStyle/>
          <a:p>
            <a:r>
              <a:rPr lang="en-GB" sz="3333" b="1" dirty="0">
                <a:latin typeface="Arial" panose="020B0604020202020204" pitchFamily="34" charset="0"/>
                <a:cs typeface="Arial" panose="020B0604020202020204" pitchFamily="34" charset="0"/>
              </a:rPr>
              <a:t>“See, the Lord is coming with ten thousands of his holy ones, to execute judgment on all and to convict all the ungodly of all the deeds of ungodliness that they have committed in such an ungodly way and of all the harsh things that ungodly sinners have spoken against him.” </a:t>
            </a:r>
            <a:r>
              <a:rPr lang="en-GB" sz="3333" b="1" i="1" dirty="0">
                <a:latin typeface="Arial" panose="020B0604020202020204" pitchFamily="34" charset="0"/>
                <a:cs typeface="Arial" panose="020B0604020202020204" pitchFamily="34" charset="0"/>
              </a:rPr>
              <a:t>NIV</a:t>
            </a:r>
            <a:endParaRPr lang="en-US" sz="4000" b="1" i="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5D15D4A-0C4D-0096-98E5-3FD780C35A8A}"/>
              </a:ext>
            </a:extLst>
          </p:cNvPr>
          <p:cNvSpPr txBox="1"/>
          <p:nvPr/>
        </p:nvSpPr>
        <p:spPr>
          <a:xfrm>
            <a:off x="6183923" y="872034"/>
            <a:ext cx="6008077" cy="5631735"/>
          </a:xfrm>
          <a:prstGeom prst="rect">
            <a:avLst/>
          </a:prstGeom>
          <a:noFill/>
        </p:spPr>
        <p:txBody>
          <a:bodyPr wrap="square" rtlCol="0">
            <a:spAutoFit/>
          </a:bodyPr>
          <a:lstStyle/>
          <a:p>
            <a:r>
              <a:rPr lang="en-GB" sz="3333" b="1" dirty="0">
                <a:latin typeface="Arial" panose="020B0604020202020204" pitchFamily="34" charset="0"/>
                <a:cs typeface="Arial" panose="020B0604020202020204" pitchFamily="34" charset="0"/>
              </a:rPr>
              <a:t>“Look, he comes with the myriads of his holy ones,</a:t>
            </a:r>
          </a:p>
          <a:p>
            <a:r>
              <a:rPr lang="en-GB" sz="3333" b="1" dirty="0">
                <a:latin typeface="Arial" panose="020B0604020202020204" pitchFamily="34" charset="0"/>
                <a:cs typeface="Arial" panose="020B0604020202020204" pitchFamily="34" charset="0"/>
              </a:rPr>
              <a:t>to execute judgment on all, and to destroy all the wicked, and to convict all humanity for all the wicked deeds that they have done, and the proud and hard words that wicked sinners</a:t>
            </a:r>
          </a:p>
          <a:p>
            <a:r>
              <a:rPr lang="en-GB" sz="3333" b="1" dirty="0">
                <a:latin typeface="Arial" panose="020B0604020202020204" pitchFamily="34" charset="0"/>
                <a:cs typeface="Arial" panose="020B0604020202020204" pitchFamily="34" charset="0"/>
              </a:rPr>
              <a:t>spoke against him.”</a:t>
            </a:r>
          </a:p>
          <a:p>
            <a:r>
              <a:rPr lang="en-GB" sz="2667" b="1" dirty="0" err="1">
                <a:latin typeface="Arial" panose="020B0604020202020204" pitchFamily="34" charset="0"/>
                <a:cs typeface="Arial" panose="020B0604020202020204" pitchFamily="34" charset="0"/>
              </a:rPr>
              <a:t>Nikelsburg</a:t>
            </a:r>
            <a:r>
              <a:rPr lang="en-GB" sz="2667" b="1" dirty="0">
                <a:latin typeface="Arial" panose="020B0604020202020204" pitchFamily="34" charset="0"/>
                <a:cs typeface="Arial" panose="020B0604020202020204" pitchFamily="34" charset="0"/>
              </a:rPr>
              <a:t> &amp; </a:t>
            </a:r>
            <a:r>
              <a:rPr lang="en-GB" sz="2667" b="1" dirty="0" err="1">
                <a:latin typeface="Arial" panose="020B0604020202020204" pitchFamily="34" charset="0"/>
                <a:cs typeface="Arial" panose="020B0604020202020204" pitchFamily="34" charset="0"/>
              </a:rPr>
              <a:t>Vanderkamp</a:t>
            </a:r>
            <a:r>
              <a:rPr lang="en-GB" sz="2667" b="1" dirty="0">
                <a:latin typeface="Arial" panose="020B0604020202020204" pitchFamily="34" charset="0"/>
                <a:cs typeface="Arial" panose="020B0604020202020204" pitchFamily="34" charset="0"/>
              </a:rPr>
              <a:t>, 1984.</a:t>
            </a:r>
            <a:endParaRPr lang="en-US" sz="4000" b="1" dirty="0">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C096D587-8CB8-C666-131D-86F45EDFC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0543"/>
            <a:ext cx="1219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35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979</TotalTime>
  <Words>2201</Words>
  <Application>Microsoft Office PowerPoint</Application>
  <PresentationFormat>Widescreen</PresentationFormat>
  <Paragraphs>156</Paragraphs>
  <Slides>24</Slides>
  <Notes>24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Aptos</vt:lpstr>
      <vt:lpstr>Aptos Display</vt:lpstr>
      <vt:lpstr>Arial</vt:lpstr>
      <vt:lpstr>Verdana</vt:lpstr>
      <vt:lpstr>Office Theme</vt:lpstr>
      <vt:lpstr>1_Office Theme</vt:lpstr>
      <vt:lpstr>PowerPoint Presentation</vt:lpstr>
      <vt:lpstr>Must we believe the Book of Enoch?</vt:lpstr>
      <vt:lpstr>Our hypothesis</vt:lpstr>
      <vt:lpstr>Biblical temples</vt:lpstr>
      <vt:lpstr>PowerPoint Presentation</vt:lpstr>
      <vt:lpstr>Archai rulers in 1 Enoch 6:7-8</vt:lpstr>
      <vt:lpstr>Archai rulers in the New Testament</vt:lpstr>
      <vt:lpstr>1 Enoch</vt:lpstr>
      <vt:lpstr>PowerPoint Presentation</vt:lpstr>
      <vt:lpstr>Coming Judgement Day</vt:lpstr>
      <vt:lpstr>“Son of Man”</vt:lpstr>
      <vt:lpstr>What are Watchers?</vt:lpstr>
      <vt:lpstr>Enoch 6 commentary on Genesis 6</vt:lpstr>
      <vt:lpstr>Mount Hermon</vt:lpstr>
      <vt:lpstr>The Watchers other sins (Enoch 7 &amp; 8)</vt:lpstr>
      <vt:lpstr>Implications for humanity</vt:lpstr>
      <vt:lpstr>Four archangels instruct Noah, bind Azazel</vt:lpstr>
      <vt:lpstr>Giant’s souls become the demons</vt:lpstr>
      <vt:lpstr>Are Watchers (archai) still in the world?</vt:lpstr>
      <vt:lpstr>Are Watchers (archai) still in the world?</vt:lpstr>
      <vt:lpstr>Are Watchers (archai) still in the world?</vt:lpstr>
      <vt:lpstr>Are Watchers (archai) still in the world?</vt:lpstr>
      <vt:lpstr>Are Watchers (archai) still in the world?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Galen Currah</dc:creator>
  <cp:lastModifiedBy>Galen Currah</cp:lastModifiedBy>
  <cp:revision>40</cp:revision>
  <dcterms:created xsi:type="dcterms:W3CDTF">2024-09-24T16:48:09Z</dcterms:created>
  <dcterms:modified xsi:type="dcterms:W3CDTF">2024-10-06T02:07:17Z</dcterms:modified>
</cp:coreProperties>
</file>