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90" r:id="rId2"/>
    <p:sldId id="304" r:id="rId3"/>
    <p:sldId id="310" r:id="rId4"/>
    <p:sldId id="295" r:id="rId5"/>
    <p:sldId id="291" r:id="rId6"/>
    <p:sldId id="256" r:id="rId7"/>
    <p:sldId id="294" r:id="rId8"/>
    <p:sldId id="296" r:id="rId9"/>
    <p:sldId id="297" r:id="rId10"/>
    <p:sldId id="298" r:id="rId11"/>
    <p:sldId id="299" r:id="rId12"/>
    <p:sldId id="303" r:id="rId13"/>
    <p:sldId id="300" r:id="rId14"/>
    <p:sldId id="301" r:id="rId15"/>
    <p:sldId id="302" r:id="rId16"/>
    <p:sldId id="305" r:id="rId17"/>
    <p:sldId id="306" r:id="rId18"/>
    <p:sldId id="293" r:id="rId19"/>
    <p:sldId id="307" r:id="rId20"/>
    <p:sldId id="308" r:id="rId21"/>
    <p:sldId id="309" r:id="rId22"/>
    <p:sldId id="267" r:id="rId23"/>
  </p:sldIdLst>
  <p:sldSz cx="7315200" cy="4114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4195FF-8F86-54BB-EB87-7D403376B1B0}" name="Galen Currah" initials="GC" userId="b9acc8d0659c365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DE7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1" autoAdjust="0"/>
    <p:restoredTop sz="94660"/>
  </p:normalViewPr>
  <p:slideViewPr>
    <p:cSldViewPr snapToGrid="0">
      <p:cViewPr varScale="1">
        <p:scale>
          <a:sx n="132" d="100"/>
          <a:sy n="132" d="100"/>
        </p:scale>
        <p:origin x="112" y="1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C6DAF6-89DF-4B40-BB13-C4A7BC64E12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2D0A28-8312-43BF-BE21-636AA0227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891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C0723-AF3F-4FD8-B6E4-50AB21643B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61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C0723-AF3F-4FD8-B6E4-50AB21643B5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995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73418"/>
            <a:ext cx="5486400" cy="1432560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161223"/>
            <a:ext cx="5486400" cy="993457"/>
          </a:xfrm>
        </p:spPr>
        <p:txBody>
          <a:bodyPr/>
          <a:lstStyle>
            <a:lvl1pPr marL="0" indent="0" algn="ctr">
              <a:buNone/>
              <a:defRPr sz="1440"/>
            </a:lvl1pPr>
            <a:lvl2pPr marL="274320" indent="0" algn="ctr">
              <a:buNone/>
              <a:defRPr sz="1200"/>
            </a:lvl2pPr>
            <a:lvl3pPr marL="548640" indent="0" algn="ctr">
              <a:buNone/>
              <a:defRPr sz="1080"/>
            </a:lvl3pPr>
            <a:lvl4pPr marL="822960" indent="0" algn="ctr">
              <a:buNone/>
              <a:defRPr sz="960"/>
            </a:lvl4pPr>
            <a:lvl5pPr marL="1097280" indent="0" algn="ctr">
              <a:buNone/>
              <a:defRPr sz="960"/>
            </a:lvl5pPr>
            <a:lvl6pPr marL="1371600" indent="0" algn="ctr">
              <a:buNone/>
              <a:defRPr sz="960"/>
            </a:lvl6pPr>
            <a:lvl7pPr marL="1645920" indent="0" algn="ctr">
              <a:buNone/>
              <a:defRPr sz="960"/>
            </a:lvl7pPr>
            <a:lvl8pPr marL="1920240" indent="0" algn="ctr">
              <a:buNone/>
              <a:defRPr sz="960"/>
            </a:lvl8pPr>
            <a:lvl9pPr marL="2194560" indent="0" algn="ctr">
              <a:buNone/>
              <a:defRPr sz="9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1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78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34940" y="219075"/>
            <a:ext cx="1577340" cy="34871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219075"/>
            <a:ext cx="4640580" cy="34871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3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96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10" y="1025843"/>
            <a:ext cx="6309360" cy="1711642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110" y="2753678"/>
            <a:ext cx="6309360" cy="900112"/>
          </a:xfrm>
        </p:spPr>
        <p:txBody>
          <a:bodyPr/>
          <a:lstStyle>
            <a:lvl1pPr marL="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78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33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34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19075"/>
            <a:ext cx="6309360" cy="7953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3" y="1008698"/>
            <a:ext cx="3094672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873" y="1503045"/>
            <a:ext cx="3094672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03320" y="1008698"/>
            <a:ext cx="3109913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03320" y="1503045"/>
            <a:ext cx="3109913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4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5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22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9913" y="592455"/>
            <a:ext cx="3703320" cy="29241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87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9913" y="592455"/>
            <a:ext cx="3703320" cy="2924175"/>
          </a:xfrm>
        </p:spPr>
        <p:txBody>
          <a:bodyPr anchor="t"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3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219075"/>
            <a:ext cx="6309360" cy="79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095375"/>
            <a:ext cx="6309360" cy="2610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CF0BF-C3A9-4D6C-BDB3-FC19FEA1CBB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3160" y="3813810"/>
            <a:ext cx="246888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6636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3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48640" rtl="0" eaLnBrk="1" latinLnBrk="0" hangingPunct="1">
        <a:lnSpc>
          <a:spcPct val="90000"/>
        </a:lnSpc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54864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16CAE0-FBA9-66C6-B905-EDF726AD7B18}"/>
              </a:ext>
            </a:extLst>
          </p:cNvPr>
          <p:cNvSpPr txBox="1"/>
          <p:nvPr/>
        </p:nvSpPr>
        <p:spPr>
          <a:xfrm>
            <a:off x="0" y="0"/>
            <a:ext cx="73151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5751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REVE</a:t>
            </a:r>
            <a:r>
              <a:rPr lang="ru-RU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Я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SING HERMON</a:t>
            </a:r>
            <a:endParaRPr lang="en-US" sz="28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 defTabSz="365751"/>
            <a:r>
              <a:rPr lang="en-US" sz="22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Chapter 3: The </a:t>
            </a:r>
            <a:r>
              <a:rPr lang="en-US" sz="2200" b="1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Apkallu</a:t>
            </a:r>
            <a:r>
              <a:rPr lang="en-US" sz="22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algn="ctr" defTabSz="365751"/>
            <a:r>
              <a:rPr lang="en-US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10 and 13 October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C5E477-9E77-9D0D-3FAD-C07706636B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56" y="1157241"/>
            <a:ext cx="5260490" cy="295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28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0E314D-C194-52AD-CD8B-270071BBA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922B0F-1EE5-B402-E11D-68859B5E1EED}"/>
              </a:ext>
            </a:extLst>
          </p:cNvPr>
          <p:cNvSpPr txBox="1"/>
          <p:nvPr/>
        </p:nvSpPr>
        <p:spPr>
          <a:xfrm>
            <a:off x="139875" y="0"/>
            <a:ext cx="7092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biblical Enoch in Jude 1:14-15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DA6239-DE83-6A0D-C886-108EC93260C2}"/>
              </a:ext>
            </a:extLst>
          </p:cNvPr>
          <p:cNvSpPr txBox="1"/>
          <p:nvPr/>
        </p:nvSpPr>
        <p:spPr>
          <a:xfrm>
            <a:off x="252077" y="535219"/>
            <a:ext cx="69799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14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It was also about these that Enoch, </a:t>
            </a:r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seventh from Adam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, prophesied, saying, “Behold, the Lord comes with ten thousands of his holy ones, 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to execute judgment on all and to convict all the ungodly of all their deeds of ungodliness that they have committed.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BD704E-A7FE-1439-C018-FF5C0FC57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595" y="471038"/>
            <a:ext cx="5920010" cy="364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841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88931E-CBBE-3433-72E7-9132BC469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708C42A-A7EC-A3A5-36D0-292BF088E35B}"/>
              </a:ext>
            </a:extLst>
          </p:cNvPr>
          <p:cNvSpPr txBox="1"/>
          <p:nvPr/>
        </p:nvSpPr>
        <p:spPr>
          <a:xfrm>
            <a:off x="139875" y="0"/>
            <a:ext cx="6532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Bible					  Mesopotamia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476745-30D5-1662-C8C6-E0FE6B262EFD}"/>
              </a:ext>
            </a:extLst>
          </p:cNvPr>
          <p:cNvSpPr txBox="1"/>
          <p:nvPr/>
        </p:nvSpPr>
        <p:spPr>
          <a:xfrm>
            <a:off x="73947" y="567897"/>
            <a:ext cx="371359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Yahweh.</a:t>
            </a:r>
          </a:p>
          <a:p>
            <a:pPr marL="355600" indent="-3556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Enoch, 7th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gener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ation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from Adam.</a:t>
            </a:r>
          </a:p>
          <a:p>
            <a:pPr marL="355600" indent="-3556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Walked with God.</a:t>
            </a:r>
          </a:p>
          <a:p>
            <a:pPr marL="355600" indent="-3556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God took him up into heaven.</a:t>
            </a:r>
          </a:p>
          <a:p>
            <a:pPr marL="355600" indent="-3556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Divine watchers sinned.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119CCA-269A-97F1-EC66-4A938F84F1BC}"/>
              </a:ext>
            </a:extLst>
          </p:cNvPr>
          <p:cNvSpPr txBox="1"/>
          <p:nvPr/>
        </p:nvSpPr>
        <p:spPr>
          <a:xfrm>
            <a:off x="3657600" y="523220"/>
            <a:ext cx="376621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Marduk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and gods.</a:t>
            </a:r>
          </a:p>
          <a:p>
            <a:pPr marL="355600" indent="-3556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Enmeduranki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7th antediluvian king.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Learned from gods</a:t>
            </a:r>
          </a:p>
          <a:p>
            <a:pPr marL="355600" indent="-3556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Ascended into heaven.</a:t>
            </a:r>
          </a:p>
          <a:p>
            <a:pPr marL="355600" indent="-3556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Divine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apkallu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have wisdom.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056AC3-2945-CBA6-1703-869BF129E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955" y="509350"/>
            <a:ext cx="4859290" cy="359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04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C75778-147B-A8D3-0AF4-439223124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38F81D-1683-BDAC-BE19-38CDC79D127F}"/>
              </a:ext>
            </a:extLst>
          </p:cNvPr>
          <p:cNvSpPr txBox="1"/>
          <p:nvPr/>
        </p:nvSpPr>
        <p:spPr>
          <a:xfrm>
            <a:off x="284254" y="0"/>
            <a:ext cx="6532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Bible					   Mesopotamia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3C4B5B-F86F-5B8B-67F2-A4F047E086F1}"/>
              </a:ext>
            </a:extLst>
          </p:cNvPr>
          <p:cNvSpPr txBox="1"/>
          <p:nvPr/>
        </p:nvSpPr>
        <p:spPr>
          <a:xfrm>
            <a:off x="73948" y="567897"/>
            <a:ext cx="366504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Watchers mated with women.</a:t>
            </a:r>
          </a:p>
          <a:p>
            <a:pPr marL="355600" indent="-3556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Watchers father Nephilim giants.</a:t>
            </a:r>
          </a:p>
          <a:p>
            <a:pPr marL="355600" indent="-3556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Nephilim violent.</a:t>
            </a:r>
          </a:p>
          <a:p>
            <a:pPr marL="355600" indent="-3556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Nephilim perish.</a:t>
            </a:r>
          </a:p>
          <a:p>
            <a:pPr marL="355600" indent="-3556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Watchers in hell.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194457-E5F8-14EE-1293-746116543A6B}"/>
              </a:ext>
            </a:extLst>
          </p:cNvPr>
          <p:cNvSpPr txBox="1"/>
          <p:nvPr/>
        </p:nvSpPr>
        <p:spPr>
          <a:xfrm>
            <a:off x="3550415" y="523220"/>
            <a:ext cx="376621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Apkallu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mated with human women.</a:t>
            </a:r>
          </a:p>
          <a:p>
            <a:pPr marL="355600" indent="-3556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Apkallu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fathered part-human kings.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Apkallu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are wise.</a:t>
            </a:r>
          </a:p>
          <a:p>
            <a:pPr marL="355600" indent="-3556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Teach survivors.</a:t>
            </a:r>
          </a:p>
          <a:p>
            <a:pPr marL="355600" indent="-3556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Scribes transmit divine wisdom.</a:t>
            </a:r>
          </a:p>
        </p:txBody>
      </p:sp>
    </p:spTree>
    <p:extLst>
      <p:ext uri="{BB962C8B-B14F-4D97-AF65-F5344CB8AC3E}">
        <p14:creationId xmlns:p14="http://schemas.microsoft.com/office/powerpoint/2010/main" val="42250824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FC75CE-F273-EB79-4097-8E3F05646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D282E8-1A2A-DC71-22D6-3F3D9148C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6375" y="2535314"/>
            <a:ext cx="1904516" cy="16598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AC574E-7CA8-EBA6-6059-302700AEF6E9}"/>
              </a:ext>
            </a:extLst>
          </p:cNvPr>
          <p:cNvSpPr txBox="1"/>
          <p:nvPr/>
        </p:nvSpPr>
        <p:spPr>
          <a:xfrm>
            <a:off x="139875" y="0"/>
            <a:ext cx="4960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Secret knowledge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1C20FC-0E5B-D271-7F9F-07C366A04A46}"/>
              </a:ext>
            </a:extLst>
          </p:cNvPr>
          <p:cNvSpPr txBox="1"/>
          <p:nvPr/>
        </p:nvSpPr>
        <p:spPr>
          <a:xfrm>
            <a:off x="139874" y="415186"/>
            <a:ext cx="71753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Mesopotamian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apkallu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(cuneiform texts)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Make and keep the nation great.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Through divination and horoscopy.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Applied to technology &amp; handicraft.</a:t>
            </a:r>
          </a:p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Biblical watchers (1 Enoch 8 and 10)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Instruments of war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Seductive cosmetology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Sorcery and spells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198636-5EC5-6C27-BC71-CD27E0239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943" y="415883"/>
            <a:ext cx="5504931" cy="369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4338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CF0F4C-5461-4F8D-1F2A-49DD4BD18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B81CCE-37E5-658B-5F02-295BC2CB1361}"/>
              </a:ext>
            </a:extLst>
          </p:cNvPr>
          <p:cNvSpPr txBox="1"/>
          <p:nvPr/>
        </p:nvSpPr>
        <p:spPr>
          <a:xfrm>
            <a:off x="181439" y="0"/>
            <a:ext cx="2092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Ezekiel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9FC985-2CCA-1CA9-74B2-706B5D43953F}"/>
              </a:ext>
            </a:extLst>
          </p:cNvPr>
          <p:cNvSpPr txBox="1"/>
          <p:nvPr/>
        </p:nvSpPr>
        <p:spPr>
          <a:xfrm>
            <a:off x="181439" y="540450"/>
            <a:ext cx="72531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I was among the exiles by the 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Chebar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canal [Babylonia], the heavens were opened, and I saw visions of God…</a:t>
            </a:r>
          </a:p>
          <a:p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You were in Eden, the garden of God… 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an anointed guardian cherub …</a:t>
            </a:r>
          </a:p>
          <a:p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I cast you as a profane thing from the mountain of God… 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all the trees of Eden.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401DF4-AF43-8085-EB82-E78B2BD79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439" y="0"/>
            <a:ext cx="577887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034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6CD7DA-8B9F-E26E-0A5C-8B30DD793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DC71B7-52A0-D467-9BB4-21FAE9D97A6F}"/>
              </a:ext>
            </a:extLst>
          </p:cNvPr>
          <p:cNvSpPr txBox="1"/>
          <p:nvPr/>
        </p:nvSpPr>
        <p:spPr>
          <a:xfrm>
            <a:off x="139875" y="0"/>
            <a:ext cx="372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Watchers’ duties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46D20A-8A0D-5707-590A-A79A819058BC}"/>
              </a:ext>
            </a:extLst>
          </p:cNvPr>
          <p:cNvSpPr txBox="1"/>
          <p:nvPr/>
        </p:nvSpPr>
        <p:spPr>
          <a:xfrm>
            <a:off x="139874" y="523220"/>
            <a:ext cx="733564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Before they sinned, the watchers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ascended onto earth (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Jub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4:18) and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instructed humans to judge righteously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worked as (tree) gardeners (DSS 4Q530)</a:t>
            </a:r>
          </a:p>
          <a:p>
            <a:pPr indent="355600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According to Mesopotamian texts, 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their only sin was to cohabit with human women. Their knowledge lived on among humans through their hybrid offspring.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5BB1BF-4191-0906-0B07-9552AD497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371" y="400733"/>
            <a:ext cx="3768457" cy="371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427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15FDBB-98E6-0064-16C7-58C488ECA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9A3CAA5-7CEF-E04F-207A-50249E2FD58E}"/>
              </a:ext>
            </a:extLst>
          </p:cNvPr>
          <p:cNvSpPr txBox="1"/>
          <p:nvPr/>
        </p:nvSpPr>
        <p:spPr>
          <a:xfrm>
            <a:off x="139875" y="0"/>
            <a:ext cx="6848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Apkallu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giants, men of renown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264D4F-A5E7-99E5-FA6B-E29C789A5FC4}"/>
              </a:ext>
            </a:extLst>
          </p:cNvPr>
          <p:cNvSpPr txBox="1"/>
          <p:nvPr/>
        </p:nvSpPr>
        <p:spPr>
          <a:xfrm>
            <a:off x="252077" y="535219"/>
            <a:ext cx="69562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The Nephilim were on the earth in those days,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and also afterward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… the mighty men who were of old, the men of renown (Gen 6).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897A3D-0DF3-91D8-0A22-B7B061C52FC3}"/>
              </a:ext>
            </a:extLst>
          </p:cNvPr>
          <p:cNvSpPr txBox="1"/>
          <p:nvPr/>
        </p:nvSpPr>
        <p:spPr>
          <a:xfrm>
            <a:off x="252077" y="2351101"/>
            <a:ext cx="70631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The fourth post-flood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apkallu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is described as being “two-thirds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apkallu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” (Cuneiform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bīt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mēsri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texts).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90A86B-E715-57AB-ED08-5CA9478C4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654" y="485404"/>
            <a:ext cx="4839195" cy="362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4759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558513-E7DE-DAFA-A48D-DDC55528C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FCFD79E-A355-150A-87EC-21F6999CEF19}"/>
              </a:ext>
            </a:extLst>
          </p:cNvPr>
          <p:cNvSpPr txBox="1"/>
          <p:nvPr/>
        </p:nvSpPr>
        <p:spPr>
          <a:xfrm>
            <a:off x="139875" y="0"/>
            <a:ext cx="6710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Was Noah Gilgamesh?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DE0338-F8A0-1853-0642-76E346C47CCE}"/>
              </a:ext>
            </a:extLst>
          </p:cNvPr>
          <p:cNvSpPr txBox="1"/>
          <p:nvPr/>
        </p:nvSpPr>
        <p:spPr>
          <a:xfrm>
            <a:off x="195975" y="523220"/>
            <a:ext cx="71192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Noah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a righteous pre-flood human man.</a:t>
            </a:r>
          </a:p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Gilgamesh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was said to be: </a:t>
            </a:r>
          </a:p>
          <a:p>
            <a:pPr marL="355600" indent="-3556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a post-flood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apkallu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55600" indent="-3556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“two thirds divine, one-third human.”</a:t>
            </a:r>
          </a:p>
          <a:p>
            <a:pPr marL="355600" indent="-3556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of gigantic stature (11 cubits ≈ 17 feet).</a:t>
            </a:r>
          </a:p>
          <a:p>
            <a:pPr marL="355600" indent="-3556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a bearer of a pre-flood message.</a:t>
            </a:r>
          </a:p>
          <a:p>
            <a:pPr marL="355600" indent="-3556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a giant who is weaker than heavenly beings (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Book of Giants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4Q531).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E8CE99-DFC5-1F9F-0C9B-455CFCEB7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790" y="558612"/>
            <a:ext cx="5798624" cy="355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400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16CAE0-FBA9-66C6-B905-EDF726AD7B18}"/>
              </a:ext>
            </a:extLst>
          </p:cNvPr>
          <p:cNvSpPr txBox="1"/>
          <p:nvPr/>
        </p:nvSpPr>
        <p:spPr>
          <a:xfrm>
            <a:off x="139875" y="0"/>
            <a:ext cx="6404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Apkallu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= Watchers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063A28-9CAA-B692-40CB-2306E587832C}"/>
              </a:ext>
            </a:extLst>
          </p:cNvPr>
          <p:cNvSpPr txBox="1"/>
          <p:nvPr/>
        </p:nvSpPr>
        <p:spPr>
          <a:xfrm>
            <a:off x="86436" y="466571"/>
            <a:ext cx="732376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Apkallu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could be good or evil.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Watchers could be good or evil.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Text KAR 298 from Assur prescribes the making of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applalu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figurines, quoting,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attunu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ṣalmē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apkallē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maṣṣarē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“You are the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apkallu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-figures, the watchers.”</a:t>
            </a:r>
          </a:p>
          <a:p>
            <a:pPr marL="269875" indent="-269875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Akkadian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êru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‘be awake’ ≈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Aramaic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800" b="1" i="1" baseline="30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ʕ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īr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‘to guard’ ≈ Hebrew </a:t>
            </a:r>
            <a:r>
              <a:rPr lang="en-US" sz="2800" b="1" i="1" baseline="30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ʕ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wr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‘be awake’.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315AA6-51AE-1856-F2E3-643DD5CB9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716" y="261610"/>
            <a:ext cx="4203013" cy="385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325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4F1D13-F4E5-A64E-7598-204C957FF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6CE0F7-91A6-117D-541F-A46AE2259657}"/>
              </a:ext>
            </a:extLst>
          </p:cNvPr>
          <p:cNvSpPr txBox="1"/>
          <p:nvPr/>
        </p:nvSpPr>
        <p:spPr>
          <a:xfrm>
            <a:off x="139874" y="0"/>
            <a:ext cx="7038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Mesopotamian myths prove that… 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E84365-FD9C-CCED-3A97-33782F4CF1DF}"/>
              </a:ext>
            </a:extLst>
          </p:cNvPr>
          <p:cNvSpPr txBox="1"/>
          <p:nvPr/>
        </p:nvSpPr>
        <p:spPr>
          <a:xfrm>
            <a:off x="204576" y="523220"/>
            <a:ext cx="71106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All elements of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 6:1-4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corres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-pond to ancient myths about the flood.</a:t>
            </a:r>
          </a:p>
          <a:p>
            <a:pPr marL="266700" indent="-2667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These parallels are preserved in the second-temple book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Enoch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66700" indent="-2667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Non-biblical details in 1 Enoch are consistent with Genesis 6:1-4.</a:t>
            </a:r>
          </a:p>
          <a:p>
            <a:pPr marL="266700" indent="-2667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rightly incorporated 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 Enoch in their theological thinking.</a:t>
            </a:r>
          </a:p>
        </p:txBody>
      </p:sp>
      <p:pic>
        <p:nvPicPr>
          <p:cNvPr id="1026" name="Picture 2" descr="Why Was the Book of Enoch Removed from the Bible: Uncovering ...">
            <a:extLst>
              <a:ext uri="{FF2B5EF4-FFF2-40B4-BE49-F238E27FC236}">
                <a16:creationId xmlns:a16="http://schemas.microsoft.com/office/drawing/2014/main" id="{B2E3ABCF-9C04-05B9-988F-CF1F8A680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99" y="523220"/>
            <a:ext cx="6861525" cy="359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8707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252889-92E4-246F-2F18-8EEA65A4C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B69666-8145-87B3-A192-5C74DCA66983}"/>
              </a:ext>
            </a:extLst>
          </p:cNvPr>
          <p:cNvSpPr txBox="1"/>
          <p:nvPr/>
        </p:nvSpPr>
        <p:spPr>
          <a:xfrm>
            <a:off x="139875" y="0"/>
            <a:ext cx="6201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Learning objectives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B7DF04-7901-1F6F-3B92-E44244A03C4E}"/>
              </a:ext>
            </a:extLst>
          </p:cNvPr>
          <p:cNvSpPr txBox="1"/>
          <p:nvPr/>
        </p:nvSpPr>
        <p:spPr>
          <a:xfrm>
            <a:off x="139875" y="523220"/>
            <a:ext cx="724452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At the end of this session we shall:</a:t>
            </a:r>
          </a:p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Know why Genesis includes verses 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1-4 about angels, giants and a flood.</a:t>
            </a:r>
          </a:p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Identify the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apkallu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with the watchers.</a:t>
            </a:r>
          </a:p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Contrast Genesis 6 with Mesopotamian mythology.</a:t>
            </a:r>
          </a:p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Explain why Jesus had to ‘reverse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hermon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’.</a:t>
            </a:r>
          </a:p>
        </p:txBody>
      </p:sp>
      <p:pic>
        <p:nvPicPr>
          <p:cNvPr id="1026" name="Picture 2" descr="NO NEW IDEAS! THIS MEANS YOU! - Gordon Ramsay Hell's Kitchen Meme Generator">
            <a:extLst>
              <a:ext uri="{FF2B5EF4-FFF2-40B4-BE49-F238E27FC236}">
                <a16:creationId xmlns:a16="http://schemas.microsoft.com/office/drawing/2014/main" id="{DA29848B-CAB3-EC8D-EAC3-628C7E0DA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571500"/>
            <a:ext cx="59055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005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778BF3-1A4E-1756-188F-C997D1550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A29AA5-0276-9916-BDE8-B23587595C2B}"/>
              </a:ext>
            </a:extLst>
          </p:cNvPr>
          <p:cNvSpPr txBox="1"/>
          <p:nvPr/>
        </p:nvSpPr>
        <p:spPr>
          <a:xfrm>
            <a:off x="139875" y="0"/>
            <a:ext cx="6532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Conclusion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773A89-7674-7C9D-565D-6F4E42F65A91}"/>
              </a:ext>
            </a:extLst>
          </p:cNvPr>
          <p:cNvSpPr txBox="1"/>
          <p:nvPr/>
        </p:nvSpPr>
        <p:spPr>
          <a:xfrm>
            <a:off x="139875" y="475718"/>
            <a:ext cx="713376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/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did Genesis include 6:1-</a:t>
            </a:r>
            <a:r>
              <a:rPr lang="en-US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4?</a:t>
            </a:r>
          </a:p>
          <a:p>
            <a:pPr marL="355600" indent="-3556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To challenge Babylonian superiority over other nations.</a:t>
            </a:r>
          </a:p>
          <a:p>
            <a:pPr marL="355600" indent="-3556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Showing that Mesopotamian ‘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apkallu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’ were really evil ‘watchers’ and giants who corrupted human beings.</a:t>
            </a:r>
          </a:p>
          <a:p>
            <a:pPr marL="355600" indent="-3556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As a ‘polemic’ argument for the superiority of Yahweh over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Marduk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50" name="Picture 2" descr="Why is the Book of Enoch Not in the Bible: Uncovering the Reasons and  Debates - Jesus Christ Savior">
            <a:extLst>
              <a:ext uri="{FF2B5EF4-FFF2-40B4-BE49-F238E27FC236}">
                <a16:creationId xmlns:a16="http://schemas.microsoft.com/office/drawing/2014/main" id="{BF2E92F3-E720-8FC2-F561-B6D3E88FF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62" y="475718"/>
            <a:ext cx="6952275" cy="363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3999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23A2A0-778F-ECE1-87AC-A32853A88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EFE582-9D1D-9CB4-9F09-F516488DC775}"/>
              </a:ext>
            </a:extLst>
          </p:cNvPr>
          <p:cNvSpPr txBox="1"/>
          <p:nvPr/>
        </p:nvSpPr>
        <p:spPr>
          <a:xfrm>
            <a:off x="139875" y="0"/>
            <a:ext cx="5014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How will Messiah Jesus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210ED4-7979-750F-E630-129D2B52BE6A}"/>
              </a:ext>
            </a:extLst>
          </p:cNvPr>
          <p:cNvSpPr txBox="1"/>
          <p:nvPr/>
        </p:nvSpPr>
        <p:spPr>
          <a:xfrm>
            <a:off x="139875" y="475718"/>
            <a:ext cx="713376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Undo the effects of Satan’s deceit?</a:t>
            </a:r>
          </a:p>
          <a:p>
            <a:pPr marL="355600" indent="-3556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Secure forgiveness for human sins?</a:t>
            </a:r>
          </a:p>
          <a:p>
            <a:pPr marL="355600" indent="-3556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Solve the problem of human death?</a:t>
            </a:r>
          </a:p>
          <a:p>
            <a:pPr marL="355600" indent="-3556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Keep humans from total depravity?</a:t>
            </a:r>
          </a:p>
          <a:p>
            <a:pPr marL="355600" indent="-3556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Help Christians to live righteously?</a:t>
            </a:r>
          </a:p>
          <a:p>
            <a:pPr marL="355600" indent="-3556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Get rid of the evil spirits who deceive governments and nations?</a:t>
            </a:r>
          </a:p>
          <a:p>
            <a:pPr marL="355600" indent="-3556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Reverse ‘Hermon’ worldwide?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4BA58B-7C90-B295-C6D4-00D823D22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288" y="475718"/>
            <a:ext cx="5458623" cy="363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461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B61E9EA-0721-C5F6-4522-10F5B12263FB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6482080" cy="418879"/>
          </a:xfrm>
          <a:prstGeom prst="rect">
            <a:avLst/>
          </a:prstGeom>
        </p:spPr>
        <p:txBody>
          <a:bodyPr vert="horz" lIns="54864" tIns="27432" rIns="54864" bIns="27432" rtlCol="0"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56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Assignment</a:t>
            </a:r>
            <a:endParaRPr lang="en-US" sz="192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A847B9-D1E2-0180-1411-95A6B633E076}"/>
              </a:ext>
            </a:extLst>
          </p:cNvPr>
          <p:cNvSpPr txBox="1"/>
          <p:nvPr/>
        </p:nvSpPr>
        <p:spPr>
          <a:xfrm>
            <a:off x="166416" y="628228"/>
            <a:ext cx="7148785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9553" indent="-289553"/>
            <a:r>
              <a:rPr lang="en-US" sz="256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560" b="1" dirty="0">
                <a:latin typeface="Arial" panose="020B0604020202020204" pitchFamily="34" charset="0"/>
                <a:cs typeface="Arial" panose="020B0604020202020204" pitchFamily="34" charset="0"/>
              </a:rPr>
              <a:t> Read </a:t>
            </a:r>
            <a:r>
              <a:rPr lang="en-US" sz="2560" b="1" i="1" dirty="0">
                <a:latin typeface="Arial" panose="020B0604020202020204" pitchFamily="34" charset="0"/>
                <a:cs typeface="Arial" panose="020B0604020202020204" pitchFamily="34" charset="0"/>
              </a:rPr>
              <a:t>Reversing Hermon</a:t>
            </a:r>
            <a:r>
              <a:rPr lang="en-US" sz="256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sz="256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60" b="1" dirty="0">
                <a:latin typeface="Arial" panose="020B0604020202020204" pitchFamily="34" charset="0"/>
                <a:cs typeface="Arial" panose="020B0604020202020204" pitchFamily="34" charset="0"/>
              </a:rPr>
              <a:t>chapter </a:t>
            </a:r>
            <a:r>
              <a:rPr lang="en-US" sz="256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560" b="1" dirty="0">
                <a:latin typeface="Arial" panose="020B0604020202020204" pitchFamily="34" charset="0"/>
                <a:cs typeface="Arial" panose="020B0604020202020204" pitchFamily="34" charset="0"/>
              </a:rPr>
              <a:t>: “The Watchers </a:t>
            </a:r>
            <a:br>
              <a:rPr lang="en-US" sz="256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60" b="1" dirty="0">
                <a:latin typeface="Arial" panose="020B0604020202020204" pitchFamily="34" charset="0"/>
                <a:cs typeface="Arial" panose="020B0604020202020204" pitchFamily="34" charset="0"/>
              </a:rPr>
              <a:t>sin and Jesus’ Birth,” </a:t>
            </a:r>
            <a:br>
              <a:rPr lang="en-US" sz="256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60" b="1" dirty="0">
                <a:latin typeface="Arial" panose="020B0604020202020204" pitchFamily="34" charset="0"/>
                <a:cs typeface="Arial" panose="020B0604020202020204" pitchFamily="34" charset="0"/>
              </a:rPr>
              <a:t>pages 53-70.</a:t>
            </a:r>
            <a:br>
              <a:rPr lang="en-US" sz="256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56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9553" indent="-289553"/>
            <a:r>
              <a:rPr lang="en-US" sz="256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560" b="1" dirty="0">
                <a:latin typeface="Arial" panose="020B0604020202020204" pitchFamily="34" charset="0"/>
                <a:cs typeface="Arial" panose="020B0604020202020204" pitchFamily="34" charset="0"/>
              </a:rPr>
              <a:t> Visit </a:t>
            </a:r>
            <a:r>
              <a:rPr lang="en-US" sz="256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ReversingHermon.site</a:t>
            </a:r>
            <a:r>
              <a:rPr lang="en-US" sz="256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56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DB77A4-17B1-132C-68EC-65B8DE7F0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799" y="248497"/>
            <a:ext cx="2438401" cy="361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89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738E3E-0E22-8447-AF8D-279EE2F39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34EA01-7338-42E1-26B2-7F29320CFC35}"/>
              </a:ext>
            </a:extLst>
          </p:cNvPr>
          <p:cNvSpPr txBox="1"/>
          <p:nvPr/>
        </p:nvSpPr>
        <p:spPr>
          <a:xfrm>
            <a:off x="139875" y="0"/>
            <a:ext cx="6201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Mesopotamian </a:t>
            </a:r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apkallu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myths 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6E7869-8F9B-76CD-77F6-D6D82D7641D2}"/>
              </a:ext>
            </a:extLst>
          </p:cNvPr>
          <p:cNvSpPr txBox="1"/>
          <p:nvPr/>
        </p:nvSpPr>
        <p:spPr>
          <a:xfrm>
            <a:off x="139875" y="523220"/>
            <a:ext cx="724452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Israelites listened to pagan myths all the time. So, did the Hebrew Bible writers:</a:t>
            </a:r>
          </a:p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borrow from those creation, angel, and flood myths?</a:t>
            </a:r>
          </a:p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make up their own similar myths?</a:t>
            </a:r>
          </a:p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or have some other reason for including Genesis 6:1-4 in their Scriptures?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Dr Adam Rutherford, a geneticist at University College London, said a famous diagram of human evolution portrays 'wronger things about evolution than anything else'. And he argues it should be removed from biology books">
            <a:extLst>
              <a:ext uri="{FF2B5EF4-FFF2-40B4-BE49-F238E27FC236}">
                <a16:creationId xmlns:a16="http://schemas.microsoft.com/office/drawing/2014/main" id="{8D17AC70-6674-A1AE-58D5-78D645FBE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94" y="482485"/>
            <a:ext cx="7328094" cy="362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AFB2F3-45C5-95BC-DAA1-8A7330EDA2F1}"/>
              </a:ext>
            </a:extLst>
          </p:cNvPr>
          <p:cNvSpPr txBox="1"/>
          <p:nvPr/>
        </p:nvSpPr>
        <p:spPr>
          <a:xfrm>
            <a:off x="84026" y="1131879"/>
            <a:ext cx="2520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 modern myth</a:t>
            </a:r>
          </a:p>
        </p:txBody>
      </p:sp>
    </p:spTree>
    <p:extLst>
      <p:ext uri="{BB962C8B-B14F-4D97-AF65-F5344CB8AC3E}">
        <p14:creationId xmlns:p14="http://schemas.microsoft.com/office/powerpoint/2010/main" val="18026270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1A8068-5A46-4AD5-A1A2-83B6A5937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B0A0D5-57EE-FBF2-B64D-687987DF6E01}"/>
              </a:ext>
            </a:extLst>
          </p:cNvPr>
          <p:cNvSpPr txBox="1"/>
          <p:nvPr/>
        </p:nvSpPr>
        <p:spPr>
          <a:xfrm>
            <a:off x="139875" y="0"/>
            <a:ext cx="6532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Apkallu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origins &amp; depictions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085685-11A3-4189-A869-E6481A4A1E51}"/>
              </a:ext>
            </a:extLst>
          </p:cNvPr>
          <p:cNvSpPr txBox="1"/>
          <p:nvPr/>
        </p:nvSpPr>
        <p:spPr>
          <a:xfrm>
            <a:off x="139875" y="483223"/>
            <a:ext cx="71753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Created in the “river”, the primeval deep, 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Apsu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(abyss), in the underworld. Depicted 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as fishmen.</a:t>
            </a:r>
          </a:p>
          <a:p>
            <a:pPr marL="266700" indent="-266700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Responsible for right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functioning of the 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heaven and earth.</a:t>
            </a:r>
          </a:p>
          <a:p>
            <a:pPr marL="266700" indent="-266700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Had access to the 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gods in heaven. 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Depicted as birdmen.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59BED4-D6F9-6B58-9D51-0BA893D30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537" y="1368631"/>
            <a:ext cx="3592614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6C55AE-C834-B1E9-F702-1625BCCF3425}"/>
              </a:ext>
            </a:extLst>
          </p:cNvPr>
          <p:cNvSpPr txBox="1"/>
          <p:nvPr/>
        </p:nvSpPr>
        <p:spPr>
          <a:xfrm>
            <a:off x="3727537" y="3446911"/>
            <a:ext cx="3587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Apkallu</a:t>
            </a:r>
            <a:r>
              <a:rPr lang="en-US" dirty="0"/>
              <a:t> carrying ‘</a:t>
            </a:r>
            <a:r>
              <a:rPr lang="en-US" dirty="0" err="1"/>
              <a:t>banduddu</a:t>
            </a:r>
            <a:r>
              <a:rPr lang="en-US" dirty="0"/>
              <a:t>’ bag containing a purification pine cone.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75107F-3326-D460-FCF2-3CCEB1EC3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07" y="467603"/>
            <a:ext cx="6331060" cy="36256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09831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16CAE0-FBA9-66C6-B905-EDF726AD7B18}"/>
              </a:ext>
            </a:extLst>
          </p:cNvPr>
          <p:cNvSpPr txBox="1"/>
          <p:nvPr/>
        </p:nvSpPr>
        <p:spPr>
          <a:xfrm>
            <a:off x="139875" y="0"/>
            <a:ext cx="6845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Prediluvian Mesopotamian kings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1C21E7-2C7B-6F5E-5192-B92FEF0551A1}"/>
              </a:ext>
            </a:extLst>
          </p:cNvPr>
          <p:cNvSpPr txBox="1"/>
          <p:nvPr/>
        </p:nvSpPr>
        <p:spPr>
          <a:xfrm>
            <a:off x="188577" y="518689"/>
            <a:ext cx="706312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GB" sz="28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Rei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GB" sz="28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	</a:t>
            </a:r>
            <a:r>
              <a:rPr lang="en-GB" sz="28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28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kallu</a:t>
            </a:r>
            <a:r>
              <a:rPr lang="en-US" sz="1800" u="sng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</a:t>
            </a:r>
            <a:r>
              <a:rPr lang="en-US" sz="2800" u="sng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</a:t>
            </a:r>
            <a:r>
              <a:rPr lang="en-GB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Alulim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			28,800	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Uanna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Alalgar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			36,000	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Uannedugga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Enmenluanna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43,200	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Enmedugga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Enmengalana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28,800	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Enmegalamma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Dumuzi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			36,000	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Enmebulugga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Ensipadzidana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13,800	An-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Enlilda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Ubara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-Tutu		18,600	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Utuabzu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2778E4-8B8A-75CC-EBB6-01C29C955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402" y="518689"/>
            <a:ext cx="5922072" cy="359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232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16CAE0-FBA9-66C6-B905-EDF726AD7B18}"/>
              </a:ext>
            </a:extLst>
          </p:cNvPr>
          <p:cNvSpPr txBox="1"/>
          <p:nvPr/>
        </p:nvSpPr>
        <p:spPr>
          <a:xfrm>
            <a:off x="139874" y="0"/>
            <a:ext cx="7175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Ancient </a:t>
            </a:r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apkallu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descriptors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063A28-9CAA-B692-40CB-2306E587832C}"/>
              </a:ext>
            </a:extLst>
          </p:cNvPr>
          <p:cNvSpPr txBox="1"/>
          <p:nvPr/>
        </p:nvSpPr>
        <p:spPr>
          <a:xfrm>
            <a:off x="139873" y="472350"/>
            <a:ext cx="71753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Uanna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: “who finished the plans for heaven and earth”</a:t>
            </a:r>
          </a:p>
          <a:p>
            <a:pPr marL="266700" indent="-266700"/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GB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Uannedugga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: “who was endowed with comprehensive intelligence”</a:t>
            </a:r>
          </a:p>
          <a:p>
            <a:pPr marL="266700" indent="-266700"/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GB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Enmedugga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: “who was allotted a good fate”</a:t>
            </a:r>
          </a:p>
          <a:p>
            <a:pPr marL="266700" indent="-266700"/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GB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Enmegalamma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: “who was born in a house”</a:t>
            </a:r>
          </a:p>
          <a:p>
            <a:pPr marL="266700" indent="-266700"/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GB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Enmebulugga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: “who grew up on pasture land”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66700"/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An-</a:t>
            </a:r>
            <a:r>
              <a:rPr lang="en-GB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Enlilda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: “the conjurer of the city of </a:t>
            </a:r>
            <a:r>
              <a:rPr lang="en-GB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Eridu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266700" indent="-266700"/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GB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Utuabzu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: “who ascended to heaven”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FE9253-514A-E824-3B2F-634F7BC05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59" y="523220"/>
            <a:ext cx="6595306" cy="361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19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9201A9-2164-3F8C-F8C7-F575D09E1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43D43F-02D8-291E-BCBE-F234932C1868}"/>
              </a:ext>
            </a:extLst>
          </p:cNvPr>
          <p:cNvSpPr txBox="1"/>
          <p:nvPr/>
        </p:nvSpPr>
        <p:spPr>
          <a:xfrm>
            <a:off x="139875" y="0"/>
            <a:ext cx="5750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Pre- and post-flood </a:t>
            </a:r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apkallu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D3B1C9-04CF-067A-CD59-5732612C381D}"/>
              </a:ext>
            </a:extLst>
          </p:cNvPr>
          <p:cNvSpPr txBox="1"/>
          <p:nvPr/>
        </p:nvSpPr>
        <p:spPr>
          <a:xfrm>
            <a:off x="139875" y="434155"/>
            <a:ext cx="71753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Pre-flood (≈ Watchers)</a:t>
            </a:r>
            <a:b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Divine beings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Access to the gods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Receive knowledge for human society</a:t>
            </a:r>
          </a:p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Post-flood (≈ Nephilim)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Four are named in tablets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Part divine, part human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Human sages (wise men)</a:t>
            </a:r>
          </a:p>
        </p:txBody>
      </p:sp>
      <p:pic>
        <p:nvPicPr>
          <p:cNvPr id="1026" name="Picture 2" descr="Apkallu: Unlocking the Mystery of Ancient Mesopotamia's Seven Sages">
            <a:extLst>
              <a:ext uri="{FF2B5EF4-FFF2-40B4-BE49-F238E27FC236}">
                <a16:creationId xmlns:a16="http://schemas.microsoft.com/office/drawing/2014/main" id="{5295EF9E-C368-3231-38AA-791E065B9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29" y="486706"/>
            <a:ext cx="5444940" cy="362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53418A-33DA-7A40-B9F4-AA345600C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728" y="2521819"/>
            <a:ext cx="2389472" cy="159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544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31B998-685A-5A5A-2651-F9456E893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639ED6-4F55-5E53-4148-29EF1FC4B615}"/>
              </a:ext>
            </a:extLst>
          </p:cNvPr>
          <p:cNvSpPr txBox="1"/>
          <p:nvPr/>
        </p:nvSpPr>
        <p:spPr>
          <a:xfrm>
            <a:off x="139875" y="0"/>
            <a:ext cx="6532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biblical Enoch in Genesis 5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4D609E-3ECF-E83F-4FFB-2D592F194A89}"/>
              </a:ext>
            </a:extLst>
          </p:cNvPr>
          <p:cNvSpPr txBox="1"/>
          <p:nvPr/>
        </p:nvSpPr>
        <p:spPr>
          <a:xfrm>
            <a:off x="252077" y="535219"/>
            <a:ext cx="69799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21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When Enoch had lived 65 years, he fathered Methuselah. 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Enoch walked with God after he fathered Methuselah 300 years and had other sons and daughters. 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Thus all the days of Enoch were 365 years. 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Enoch walked with God, and he was not, for </a:t>
            </a:r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 took him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ADC559-5D2A-A2C9-0319-6E24379F6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003" y="340408"/>
            <a:ext cx="6030041" cy="377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581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A9D912-95B0-57A7-6B62-69E91345F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733127-E98D-3143-35BE-FCC2BB9A72EB}"/>
              </a:ext>
            </a:extLst>
          </p:cNvPr>
          <p:cNvSpPr txBox="1"/>
          <p:nvPr/>
        </p:nvSpPr>
        <p:spPr>
          <a:xfrm>
            <a:off x="139875" y="0"/>
            <a:ext cx="6872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biblical Enoch in Hebrews 11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243F14-1294-F9C9-741F-DE01CE6BE34A}"/>
              </a:ext>
            </a:extLst>
          </p:cNvPr>
          <p:cNvSpPr txBox="1"/>
          <p:nvPr/>
        </p:nvSpPr>
        <p:spPr>
          <a:xfrm>
            <a:off x="252077" y="535219"/>
            <a:ext cx="69799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5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By faith Enoch </a:t>
            </a:r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taken up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so that he should not see death, and he was not found, because God had taken him. Now before he was taken he was commended as having pleased God.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And without faith it is impossible to please him.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019AE2-22A3-885C-D257-EA4181007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139" y="418646"/>
            <a:ext cx="2402500" cy="369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456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2017</TotalTime>
  <Words>1263</Words>
  <Application>Microsoft Office PowerPoint</Application>
  <PresentationFormat>Custom</PresentationFormat>
  <Paragraphs>131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Aptos</vt:lpstr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Galen Currah</dc:creator>
  <cp:lastModifiedBy>Galen Currah</cp:lastModifiedBy>
  <cp:revision>98</cp:revision>
  <dcterms:created xsi:type="dcterms:W3CDTF">2023-02-25T21:04:15Z</dcterms:created>
  <dcterms:modified xsi:type="dcterms:W3CDTF">2024-10-10T18:30:51Z</dcterms:modified>
</cp:coreProperties>
</file>