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90" r:id="rId2"/>
    <p:sldId id="304" r:id="rId3"/>
    <p:sldId id="313" r:id="rId4"/>
    <p:sldId id="333" r:id="rId5"/>
    <p:sldId id="337" r:id="rId6"/>
    <p:sldId id="334" r:id="rId7"/>
    <p:sldId id="335" r:id="rId8"/>
    <p:sldId id="338" r:id="rId9"/>
    <p:sldId id="361" r:id="rId10"/>
    <p:sldId id="354" r:id="rId11"/>
    <p:sldId id="358" r:id="rId12"/>
    <p:sldId id="360" r:id="rId13"/>
    <p:sldId id="339" r:id="rId14"/>
    <p:sldId id="336" r:id="rId15"/>
    <p:sldId id="340" r:id="rId16"/>
    <p:sldId id="342" r:id="rId17"/>
    <p:sldId id="341" r:id="rId18"/>
    <p:sldId id="346" r:id="rId19"/>
    <p:sldId id="347" r:id="rId20"/>
    <p:sldId id="343" r:id="rId21"/>
    <p:sldId id="350" r:id="rId22"/>
    <p:sldId id="351" r:id="rId23"/>
    <p:sldId id="344" r:id="rId24"/>
    <p:sldId id="349" r:id="rId25"/>
    <p:sldId id="348" r:id="rId26"/>
    <p:sldId id="345" r:id="rId27"/>
    <p:sldId id="355" r:id="rId28"/>
    <p:sldId id="356" r:id="rId29"/>
    <p:sldId id="352" r:id="rId30"/>
    <p:sldId id="353" r:id="rId31"/>
    <p:sldId id="357" r:id="rId32"/>
    <p:sldId id="267" r:id="rId33"/>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110" d="100"/>
          <a:sy n="110" d="100"/>
        </p:scale>
        <p:origin x="76" y="1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a:t>
            </a:fld>
            <a:endParaRPr lang="en-US"/>
          </a:p>
        </p:txBody>
      </p:sp>
    </p:spTree>
    <p:extLst>
      <p:ext uri="{BB962C8B-B14F-4D97-AF65-F5344CB8AC3E}">
        <p14:creationId xmlns:p14="http://schemas.microsoft.com/office/powerpoint/2010/main" val="422086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AEACB-8EBC-9332-BB48-371C4353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002EF-0C81-BB60-4279-BB9A7288A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3422B-C91D-7441-BF04-A1A3AAB92F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860D12-7F6D-5AF9-47D5-DCB216BBFE82}"/>
              </a:ext>
            </a:extLst>
          </p:cNvPr>
          <p:cNvSpPr>
            <a:spLocks noGrp="1"/>
          </p:cNvSpPr>
          <p:nvPr>
            <p:ph type="sldNum" sz="quarter" idx="5"/>
          </p:nvPr>
        </p:nvSpPr>
        <p:spPr/>
        <p:txBody>
          <a:bodyPr/>
          <a:lstStyle/>
          <a:p>
            <a:fld id="{C12D0A28-8312-43BF-BE21-636AA0227AE4}" type="slidenum">
              <a:rPr lang="en-US" smtClean="0"/>
              <a:t>10</a:t>
            </a:fld>
            <a:endParaRPr lang="en-US"/>
          </a:p>
        </p:txBody>
      </p:sp>
    </p:spTree>
    <p:extLst>
      <p:ext uri="{BB962C8B-B14F-4D97-AF65-F5344CB8AC3E}">
        <p14:creationId xmlns:p14="http://schemas.microsoft.com/office/powerpoint/2010/main" val="424027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D127-1315-3B5E-64AD-5BAA3C985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BE4D7-04C5-294A-9FB6-C92ED770E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C6FEF-2A13-CB1F-302B-8DA53C1F69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5D4FEB-30FF-10E3-6894-0294F7731246}"/>
              </a:ext>
            </a:extLst>
          </p:cNvPr>
          <p:cNvSpPr>
            <a:spLocks noGrp="1"/>
          </p:cNvSpPr>
          <p:nvPr>
            <p:ph type="sldNum" sz="quarter" idx="5"/>
          </p:nvPr>
        </p:nvSpPr>
        <p:spPr/>
        <p:txBody>
          <a:bodyPr/>
          <a:lstStyle/>
          <a:p>
            <a:fld id="{C12D0A28-8312-43BF-BE21-636AA0227AE4}" type="slidenum">
              <a:rPr lang="en-US" smtClean="0"/>
              <a:t>11</a:t>
            </a:fld>
            <a:endParaRPr lang="en-US"/>
          </a:p>
        </p:txBody>
      </p:sp>
    </p:spTree>
    <p:extLst>
      <p:ext uri="{BB962C8B-B14F-4D97-AF65-F5344CB8AC3E}">
        <p14:creationId xmlns:p14="http://schemas.microsoft.com/office/powerpoint/2010/main" val="9441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0B10-F64B-09C8-5EA6-2E3B47B3D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7CFFF-1BD5-7648-35FE-A4FEC43A9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DCCDC-E243-E9EB-3581-029DFC9414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0A63B3-3348-755D-CF68-7D1FB7F49729}"/>
              </a:ext>
            </a:extLst>
          </p:cNvPr>
          <p:cNvSpPr>
            <a:spLocks noGrp="1"/>
          </p:cNvSpPr>
          <p:nvPr>
            <p:ph type="sldNum" sz="quarter" idx="5"/>
          </p:nvPr>
        </p:nvSpPr>
        <p:spPr/>
        <p:txBody>
          <a:bodyPr/>
          <a:lstStyle/>
          <a:p>
            <a:fld id="{C12D0A28-8312-43BF-BE21-636AA0227AE4}" type="slidenum">
              <a:rPr lang="en-US" smtClean="0"/>
              <a:t>12</a:t>
            </a:fld>
            <a:endParaRPr lang="en-US"/>
          </a:p>
        </p:txBody>
      </p:sp>
    </p:spTree>
    <p:extLst>
      <p:ext uri="{BB962C8B-B14F-4D97-AF65-F5344CB8AC3E}">
        <p14:creationId xmlns:p14="http://schemas.microsoft.com/office/powerpoint/2010/main" val="2511655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21848-9C01-338B-4CF1-13FDFDA40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AC4C4-3F40-1E40-A440-5164CC53B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2A0DB-059B-7863-B396-2518CAD362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79D159-A97B-A387-FB2C-F6EF29D8A867}"/>
              </a:ext>
            </a:extLst>
          </p:cNvPr>
          <p:cNvSpPr>
            <a:spLocks noGrp="1"/>
          </p:cNvSpPr>
          <p:nvPr>
            <p:ph type="sldNum" sz="quarter" idx="5"/>
          </p:nvPr>
        </p:nvSpPr>
        <p:spPr/>
        <p:txBody>
          <a:bodyPr/>
          <a:lstStyle/>
          <a:p>
            <a:fld id="{C12D0A28-8312-43BF-BE21-636AA0227AE4}" type="slidenum">
              <a:rPr lang="en-US" smtClean="0"/>
              <a:t>13</a:t>
            </a:fld>
            <a:endParaRPr lang="en-US"/>
          </a:p>
        </p:txBody>
      </p:sp>
    </p:spTree>
    <p:extLst>
      <p:ext uri="{BB962C8B-B14F-4D97-AF65-F5344CB8AC3E}">
        <p14:creationId xmlns:p14="http://schemas.microsoft.com/office/powerpoint/2010/main" val="2496758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21194-8D50-7ED1-1DCD-F1A97C48E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8F762-4C91-17DC-6668-EBF9DAFE3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B314F-9CD8-5FAD-DA0C-BF3EA2C947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074D29-E42F-DAB8-58B0-7A3F51A4A80B}"/>
              </a:ext>
            </a:extLst>
          </p:cNvPr>
          <p:cNvSpPr>
            <a:spLocks noGrp="1"/>
          </p:cNvSpPr>
          <p:nvPr>
            <p:ph type="sldNum" sz="quarter" idx="5"/>
          </p:nvPr>
        </p:nvSpPr>
        <p:spPr/>
        <p:txBody>
          <a:bodyPr/>
          <a:lstStyle/>
          <a:p>
            <a:fld id="{C12D0A28-8312-43BF-BE21-636AA0227AE4}" type="slidenum">
              <a:rPr lang="en-US" smtClean="0"/>
              <a:t>14</a:t>
            </a:fld>
            <a:endParaRPr lang="en-US"/>
          </a:p>
        </p:txBody>
      </p:sp>
    </p:spTree>
    <p:extLst>
      <p:ext uri="{BB962C8B-B14F-4D97-AF65-F5344CB8AC3E}">
        <p14:creationId xmlns:p14="http://schemas.microsoft.com/office/powerpoint/2010/main" val="3377160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D50C1-5FB9-BCAE-0D80-CAA45D6AA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55ED9-71FB-6C8C-C940-2748170D6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B0181-93B1-EB51-5083-52F9EA2D0C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246304-C7C3-0833-133A-1EBC4EF7CCBC}"/>
              </a:ext>
            </a:extLst>
          </p:cNvPr>
          <p:cNvSpPr>
            <a:spLocks noGrp="1"/>
          </p:cNvSpPr>
          <p:nvPr>
            <p:ph type="sldNum" sz="quarter" idx="5"/>
          </p:nvPr>
        </p:nvSpPr>
        <p:spPr/>
        <p:txBody>
          <a:bodyPr/>
          <a:lstStyle/>
          <a:p>
            <a:fld id="{C12D0A28-8312-43BF-BE21-636AA0227AE4}" type="slidenum">
              <a:rPr lang="en-US" smtClean="0"/>
              <a:t>15</a:t>
            </a:fld>
            <a:endParaRPr lang="en-US"/>
          </a:p>
        </p:txBody>
      </p:sp>
    </p:spTree>
    <p:extLst>
      <p:ext uri="{BB962C8B-B14F-4D97-AF65-F5344CB8AC3E}">
        <p14:creationId xmlns:p14="http://schemas.microsoft.com/office/powerpoint/2010/main" val="462422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E2B99-C5CF-BCE6-702E-BAFAE74B1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C218A-1727-0116-BD06-25A3856F6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D858F-9FCC-C53D-014A-91D69F8B47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2EDDBD-F08E-CD3F-5DEB-E48CEAF6B692}"/>
              </a:ext>
            </a:extLst>
          </p:cNvPr>
          <p:cNvSpPr>
            <a:spLocks noGrp="1"/>
          </p:cNvSpPr>
          <p:nvPr>
            <p:ph type="sldNum" sz="quarter" idx="5"/>
          </p:nvPr>
        </p:nvSpPr>
        <p:spPr/>
        <p:txBody>
          <a:bodyPr/>
          <a:lstStyle/>
          <a:p>
            <a:fld id="{C12D0A28-8312-43BF-BE21-636AA0227AE4}" type="slidenum">
              <a:rPr lang="en-US" smtClean="0"/>
              <a:t>16</a:t>
            </a:fld>
            <a:endParaRPr lang="en-US"/>
          </a:p>
        </p:txBody>
      </p:sp>
    </p:spTree>
    <p:extLst>
      <p:ext uri="{BB962C8B-B14F-4D97-AF65-F5344CB8AC3E}">
        <p14:creationId xmlns:p14="http://schemas.microsoft.com/office/powerpoint/2010/main" val="82946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11EF-5627-3682-ED54-5654E5EF5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0EA16-A832-6460-17C7-D5C7EBF0C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9C2F2-94D6-023C-CAD5-2AF1BFC0C0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DC5FA0-110E-6FEE-09F0-0FA635834581}"/>
              </a:ext>
            </a:extLst>
          </p:cNvPr>
          <p:cNvSpPr>
            <a:spLocks noGrp="1"/>
          </p:cNvSpPr>
          <p:nvPr>
            <p:ph type="sldNum" sz="quarter" idx="5"/>
          </p:nvPr>
        </p:nvSpPr>
        <p:spPr/>
        <p:txBody>
          <a:bodyPr/>
          <a:lstStyle/>
          <a:p>
            <a:fld id="{C12D0A28-8312-43BF-BE21-636AA0227AE4}" type="slidenum">
              <a:rPr lang="en-US" smtClean="0"/>
              <a:t>17</a:t>
            </a:fld>
            <a:endParaRPr lang="en-US"/>
          </a:p>
        </p:txBody>
      </p:sp>
    </p:spTree>
    <p:extLst>
      <p:ext uri="{BB962C8B-B14F-4D97-AF65-F5344CB8AC3E}">
        <p14:creationId xmlns:p14="http://schemas.microsoft.com/office/powerpoint/2010/main" val="62936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A3F07-BC64-3B24-0F34-911471763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D18D8-8814-6865-4921-6E5240E6B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33B1C-9AB6-DC15-0C86-B4BFC7357C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DB1DD8-BD74-429D-65FE-CAA93CB2A320}"/>
              </a:ext>
            </a:extLst>
          </p:cNvPr>
          <p:cNvSpPr>
            <a:spLocks noGrp="1"/>
          </p:cNvSpPr>
          <p:nvPr>
            <p:ph type="sldNum" sz="quarter" idx="5"/>
          </p:nvPr>
        </p:nvSpPr>
        <p:spPr/>
        <p:txBody>
          <a:bodyPr/>
          <a:lstStyle/>
          <a:p>
            <a:fld id="{C12D0A28-8312-43BF-BE21-636AA0227AE4}" type="slidenum">
              <a:rPr lang="en-US" smtClean="0"/>
              <a:t>18</a:t>
            </a:fld>
            <a:endParaRPr lang="en-US"/>
          </a:p>
        </p:txBody>
      </p:sp>
    </p:spTree>
    <p:extLst>
      <p:ext uri="{BB962C8B-B14F-4D97-AF65-F5344CB8AC3E}">
        <p14:creationId xmlns:p14="http://schemas.microsoft.com/office/powerpoint/2010/main" val="3421657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83E5-39AA-60FA-B3EF-692E1B6B1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22519-5378-FDF2-019C-0E2504DA4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8ECF8-F34A-3915-088C-A45AD230A3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2BA55E-D98F-5CC7-6B08-AAB24D4B4431}"/>
              </a:ext>
            </a:extLst>
          </p:cNvPr>
          <p:cNvSpPr>
            <a:spLocks noGrp="1"/>
          </p:cNvSpPr>
          <p:nvPr>
            <p:ph type="sldNum" sz="quarter" idx="5"/>
          </p:nvPr>
        </p:nvSpPr>
        <p:spPr/>
        <p:txBody>
          <a:bodyPr/>
          <a:lstStyle/>
          <a:p>
            <a:fld id="{C12D0A28-8312-43BF-BE21-636AA0227AE4}" type="slidenum">
              <a:rPr lang="en-US" smtClean="0"/>
              <a:t>19</a:t>
            </a:fld>
            <a:endParaRPr lang="en-US"/>
          </a:p>
        </p:txBody>
      </p:sp>
    </p:spTree>
    <p:extLst>
      <p:ext uri="{BB962C8B-B14F-4D97-AF65-F5344CB8AC3E}">
        <p14:creationId xmlns:p14="http://schemas.microsoft.com/office/powerpoint/2010/main" val="1127693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D0A28-8312-43BF-BE21-636AA0227AE4}" type="slidenum">
              <a:rPr lang="en-US" smtClean="0"/>
              <a:t>2</a:t>
            </a:fld>
            <a:endParaRPr lang="en-US"/>
          </a:p>
        </p:txBody>
      </p:sp>
    </p:spTree>
    <p:extLst>
      <p:ext uri="{BB962C8B-B14F-4D97-AF65-F5344CB8AC3E}">
        <p14:creationId xmlns:p14="http://schemas.microsoft.com/office/powerpoint/2010/main" val="250092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1E20-F9E8-156F-819B-3DFD88A62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FA187-AFB5-7A8D-EF66-D32F234BB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059FA-D6E2-171E-8AF4-B6A0BF5611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77B5DB-9137-B3BA-A316-332017F25CC6}"/>
              </a:ext>
            </a:extLst>
          </p:cNvPr>
          <p:cNvSpPr>
            <a:spLocks noGrp="1"/>
          </p:cNvSpPr>
          <p:nvPr>
            <p:ph type="sldNum" sz="quarter" idx="5"/>
          </p:nvPr>
        </p:nvSpPr>
        <p:spPr/>
        <p:txBody>
          <a:bodyPr/>
          <a:lstStyle/>
          <a:p>
            <a:fld id="{C12D0A28-8312-43BF-BE21-636AA0227AE4}" type="slidenum">
              <a:rPr lang="en-US" smtClean="0"/>
              <a:t>20</a:t>
            </a:fld>
            <a:endParaRPr lang="en-US"/>
          </a:p>
        </p:txBody>
      </p:sp>
    </p:spTree>
    <p:extLst>
      <p:ext uri="{BB962C8B-B14F-4D97-AF65-F5344CB8AC3E}">
        <p14:creationId xmlns:p14="http://schemas.microsoft.com/office/powerpoint/2010/main" val="3578603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4BF7C-7D69-AFB3-36D0-525908072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58E14-9E64-5E11-1543-67E637CC2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04360-9B35-C6BD-8DB5-A4A17D1B55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BBA97A-5BAB-4C67-9F59-3F0A7832A2CC}"/>
              </a:ext>
            </a:extLst>
          </p:cNvPr>
          <p:cNvSpPr>
            <a:spLocks noGrp="1"/>
          </p:cNvSpPr>
          <p:nvPr>
            <p:ph type="sldNum" sz="quarter" idx="5"/>
          </p:nvPr>
        </p:nvSpPr>
        <p:spPr/>
        <p:txBody>
          <a:bodyPr/>
          <a:lstStyle/>
          <a:p>
            <a:fld id="{C12D0A28-8312-43BF-BE21-636AA0227AE4}" type="slidenum">
              <a:rPr lang="en-US" smtClean="0"/>
              <a:t>21</a:t>
            </a:fld>
            <a:endParaRPr lang="en-US"/>
          </a:p>
        </p:txBody>
      </p:sp>
    </p:spTree>
    <p:extLst>
      <p:ext uri="{BB962C8B-B14F-4D97-AF65-F5344CB8AC3E}">
        <p14:creationId xmlns:p14="http://schemas.microsoft.com/office/powerpoint/2010/main" val="2031090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538B1-2D93-076D-7DD5-388EC60CA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4545D-705F-D0F1-E097-8DA58196B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FE738-5C5A-C5F2-AE6F-12F2761704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943045-F9ED-1FAB-3540-17637DF87A35}"/>
              </a:ext>
            </a:extLst>
          </p:cNvPr>
          <p:cNvSpPr>
            <a:spLocks noGrp="1"/>
          </p:cNvSpPr>
          <p:nvPr>
            <p:ph type="sldNum" sz="quarter" idx="5"/>
          </p:nvPr>
        </p:nvSpPr>
        <p:spPr/>
        <p:txBody>
          <a:bodyPr/>
          <a:lstStyle/>
          <a:p>
            <a:fld id="{C12D0A28-8312-43BF-BE21-636AA0227AE4}" type="slidenum">
              <a:rPr lang="en-US" smtClean="0"/>
              <a:t>22</a:t>
            </a:fld>
            <a:endParaRPr lang="en-US"/>
          </a:p>
        </p:txBody>
      </p:sp>
    </p:spTree>
    <p:extLst>
      <p:ext uri="{BB962C8B-B14F-4D97-AF65-F5344CB8AC3E}">
        <p14:creationId xmlns:p14="http://schemas.microsoft.com/office/powerpoint/2010/main" val="2619005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BF31-EE99-859A-C51B-53C20B8A9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8F0B4-DF41-8062-25E8-3663021214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F6634-ACE7-AD90-80CA-0D2877F3E9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36D128-92F7-2BAE-9BB8-72C6065A1C6B}"/>
              </a:ext>
            </a:extLst>
          </p:cNvPr>
          <p:cNvSpPr>
            <a:spLocks noGrp="1"/>
          </p:cNvSpPr>
          <p:nvPr>
            <p:ph type="sldNum" sz="quarter" idx="5"/>
          </p:nvPr>
        </p:nvSpPr>
        <p:spPr/>
        <p:txBody>
          <a:bodyPr/>
          <a:lstStyle/>
          <a:p>
            <a:fld id="{C12D0A28-8312-43BF-BE21-636AA0227AE4}" type="slidenum">
              <a:rPr lang="en-US" smtClean="0"/>
              <a:t>23</a:t>
            </a:fld>
            <a:endParaRPr lang="en-US"/>
          </a:p>
        </p:txBody>
      </p:sp>
    </p:spTree>
    <p:extLst>
      <p:ext uri="{BB962C8B-B14F-4D97-AF65-F5344CB8AC3E}">
        <p14:creationId xmlns:p14="http://schemas.microsoft.com/office/powerpoint/2010/main" val="547147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7E2F8-AF70-0E67-CEFF-48505E4DB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43386-D634-11CB-51BC-FDCEA5EED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156F2-0E75-FF1A-1826-0AAB03FE67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5309BE-05F6-8588-11E9-9E0F43D56424}"/>
              </a:ext>
            </a:extLst>
          </p:cNvPr>
          <p:cNvSpPr>
            <a:spLocks noGrp="1"/>
          </p:cNvSpPr>
          <p:nvPr>
            <p:ph type="sldNum" sz="quarter" idx="5"/>
          </p:nvPr>
        </p:nvSpPr>
        <p:spPr/>
        <p:txBody>
          <a:bodyPr/>
          <a:lstStyle/>
          <a:p>
            <a:fld id="{C12D0A28-8312-43BF-BE21-636AA0227AE4}" type="slidenum">
              <a:rPr lang="en-US" smtClean="0"/>
              <a:t>24</a:t>
            </a:fld>
            <a:endParaRPr lang="en-US"/>
          </a:p>
        </p:txBody>
      </p:sp>
    </p:spTree>
    <p:extLst>
      <p:ext uri="{BB962C8B-B14F-4D97-AF65-F5344CB8AC3E}">
        <p14:creationId xmlns:p14="http://schemas.microsoft.com/office/powerpoint/2010/main" val="311319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A629-ADC1-F77A-C14C-17F0CAE25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8A86D-D3FF-8278-42FE-F20AA7231C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98DB2-A2C3-B769-CF95-42382C7582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2C4D82-FD77-0ADE-881C-305E87E68067}"/>
              </a:ext>
            </a:extLst>
          </p:cNvPr>
          <p:cNvSpPr>
            <a:spLocks noGrp="1"/>
          </p:cNvSpPr>
          <p:nvPr>
            <p:ph type="sldNum" sz="quarter" idx="5"/>
          </p:nvPr>
        </p:nvSpPr>
        <p:spPr/>
        <p:txBody>
          <a:bodyPr/>
          <a:lstStyle/>
          <a:p>
            <a:fld id="{C12D0A28-8312-43BF-BE21-636AA0227AE4}" type="slidenum">
              <a:rPr lang="en-US" smtClean="0"/>
              <a:t>25</a:t>
            </a:fld>
            <a:endParaRPr lang="en-US"/>
          </a:p>
        </p:txBody>
      </p:sp>
    </p:spTree>
    <p:extLst>
      <p:ext uri="{BB962C8B-B14F-4D97-AF65-F5344CB8AC3E}">
        <p14:creationId xmlns:p14="http://schemas.microsoft.com/office/powerpoint/2010/main" val="3288318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4967-1AC1-5FFF-ACB8-FD73FE3F6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67C2F-FAA9-710E-CB14-9BF5628F2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D9FFA-440A-C51C-EE84-44E2BAD3A8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D71420-7962-477E-F9EF-235FB016C20B}"/>
              </a:ext>
            </a:extLst>
          </p:cNvPr>
          <p:cNvSpPr>
            <a:spLocks noGrp="1"/>
          </p:cNvSpPr>
          <p:nvPr>
            <p:ph type="sldNum" sz="quarter" idx="5"/>
          </p:nvPr>
        </p:nvSpPr>
        <p:spPr/>
        <p:txBody>
          <a:bodyPr/>
          <a:lstStyle/>
          <a:p>
            <a:fld id="{C12D0A28-8312-43BF-BE21-636AA0227AE4}" type="slidenum">
              <a:rPr lang="en-US" smtClean="0"/>
              <a:t>26</a:t>
            </a:fld>
            <a:endParaRPr lang="en-US"/>
          </a:p>
        </p:txBody>
      </p:sp>
    </p:spTree>
    <p:extLst>
      <p:ext uri="{BB962C8B-B14F-4D97-AF65-F5344CB8AC3E}">
        <p14:creationId xmlns:p14="http://schemas.microsoft.com/office/powerpoint/2010/main" val="232106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7B51-9F0F-A085-646B-921489899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8F2D2-B589-BB33-7860-EA6B575B0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7BD76-E768-6798-40C3-4392A375D5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AD2BE4-C009-4E6D-C542-AC20FC4CB810}"/>
              </a:ext>
            </a:extLst>
          </p:cNvPr>
          <p:cNvSpPr>
            <a:spLocks noGrp="1"/>
          </p:cNvSpPr>
          <p:nvPr>
            <p:ph type="sldNum" sz="quarter" idx="5"/>
          </p:nvPr>
        </p:nvSpPr>
        <p:spPr/>
        <p:txBody>
          <a:bodyPr/>
          <a:lstStyle/>
          <a:p>
            <a:fld id="{C12D0A28-8312-43BF-BE21-636AA0227AE4}" type="slidenum">
              <a:rPr lang="en-US" smtClean="0"/>
              <a:t>27</a:t>
            </a:fld>
            <a:endParaRPr lang="en-US"/>
          </a:p>
        </p:txBody>
      </p:sp>
    </p:spTree>
    <p:extLst>
      <p:ext uri="{BB962C8B-B14F-4D97-AF65-F5344CB8AC3E}">
        <p14:creationId xmlns:p14="http://schemas.microsoft.com/office/powerpoint/2010/main" val="2112621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61E9C-F4AC-A42A-D30F-51168C130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7A704-6DC6-7802-8030-A36DAC09E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1E589-0C5E-B06F-913D-DD05EB2B2C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67E3D7-F9CD-8D73-C77D-46810B264863}"/>
              </a:ext>
            </a:extLst>
          </p:cNvPr>
          <p:cNvSpPr>
            <a:spLocks noGrp="1"/>
          </p:cNvSpPr>
          <p:nvPr>
            <p:ph type="sldNum" sz="quarter" idx="5"/>
          </p:nvPr>
        </p:nvSpPr>
        <p:spPr/>
        <p:txBody>
          <a:bodyPr/>
          <a:lstStyle/>
          <a:p>
            <a:fld id="{C12D0A28-8312-43BF-BE21-636AA0227AE4}" type="slidenum">
              <a:rPr lang="en-US" smtClean="0"/>
              <a:t>28</a:t>
            </a:fld>
            <a:endParaRPr lang="en-US"/>
          </a:p>
        </p:txBody>
      </p:sp>
    </p:spTree>
    <p:extLst>
      <p:ext uri="{BB962C8B-B14F-4D97-AF65-F5344CB8AC3E}">
        <p14:creationId xmlns:p14="http://schemas.microsoft.com/office/powerpoint/2010/main" val="2609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15851-142F-795E-C9CA-9D0146EE1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87FF-9259-0FEB-C5E1-4EF138195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A3522-19EE-615B-C285-54C987DBE0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22A3A8-44F6-2D26-E882-D537CF9DF09A}"/>
              </a:ext>
            </a:extLst>
          </p:cNvPr>
          <p:cNvSpPr>
            <a:spLocks noGrp="1"/>
          </p:cNvSpPr>
          <p:nvPr>
            <p:ph type="sldNum" sz="quarter" idx="5"/>
          </p:nvPr>
        </p:nvSpPr>
        <p:spPr/>
        <p:txBody>
          <a:bodyPr/>
          <a:lstStyle/>
          <a:p>
            <a:fld id="{C12D0A28-8312-43BF-BE21-636AA0227AE4}" type="slidenum">
              <a:rPr lang="en-US" smtClean="0"/>
              <a:t>29</a:t>
            </a:fld>
            <a:endParaRPr lang="en-US"/>
          </a:p>
        </p:txBody>
      </p:sp>
    </p:spTree>
    <p:extLst>
      <p:ext uri="{BB962C8B-B14F-4D97-AF65-F5344CB8AC3E}">
        <p14:creationId xmlns:p14="http://schemas.microsoft.com/office/powerpoint/2010/main" val="192000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BC17B-FDAE-4B43-1BC0-71E909189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A030B-A896-BDB5-4634-5BA321090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5A092-8B29-C627-6D28-2D536B20B7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7DA82D-67BE-8CFF-D1C0-3E1A752F8323}"/>
              </a:ext>
            </a:extLst>
          </p:cNvPr>
          <p:cNvSpPr>
            <a:spLocks noGrp="1"/>
          </p:cNvSpPr>
          <p:nvPr>
            <p:ph type="sldNum" sz="quarter" idx="5"/>
          </p:nvPr>
        </p:nvSpPr>
        <p:spPr/>
        <p:txBody>
          <a:bodyPr/>
          <a:lstStyle/>
          <a:p>
            <a:fld id="{C12D0A28-8312-43BF-BE21-636AA0227AE4}" type="slidenum">
              <a:rPr lang="en-US" smtClean="0"/>
              <a:t>3</a:t>
            </a:fld>
            <a:endParaRPr lang="en-US"/>
          </a:p>
        </p:txBody>
      </p:sp>
    </p:spTree>
    <p:extLst>
      <p:ext uri="{BB962C8B-B14F-4D97-AF65-F5344CB8AC3E}">
        <p14:creationId xmlns:p14="http://schemas.microsoft.com/office/powerpoint/2010/main" val="3187876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46032-409E-F3F4-9BE2-55E9A552D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B9132-6416-4551-0D6B-1DE66F79A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D787E-FFAA-4D84-EC8D-A499096174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42662-7D05-230C-63AA-E15AEC22BD3A}"/>
              </a:ext>
            </a:extLst>
          </p:cNvPr>
          <p:cNvSpPr>
            <a:spLocks noGrp="1"/>
          </p:cNvSpPr>
          <p:nvPr>
            <p:ph type="sldNum" sz="quarter" idx="5"/>
          </p:nvPr>
        </p:nvSpPr>
        <p:spPr/>
        <p:txBody>
          <a:bodyPr/>
          <a:lstStyle/>
          <a:p>
            <a:fld id="{C12D0A28-8312-43BF-BE21-636AA0227AE4}" type="slidenum">
              <a:rPr lang="en-US" smtClean="0"/>
              <a:t>30</a:t>
            </a:fld>
            <a:endParaRPr lang="en-US"/>
          </a:p>
        </p:txBody>
      </p:sp>
    </p:spTree>
    <p:extLst>
      <p:ext uri="{BB962C8B-B14F-4D97-AF65-F5344CB8AC3E}">
        <p14:creationId xmlns:p14="http://schemas.microsoft.com/office/powerpoint/2010/main" val="4120678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9D280-EDE0-63C4-47D0-362F440FE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3F376-292C-01B1-A981-417B143D3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2CD74-FD17-FB5C-3B84-47C7D8F5CD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D64A1-6A8A-F6E6-C753-012EA34B5F21}"/>
              </a:ext>
            </a:extLst>
          </p:cNvPr>
          <p:cNvSpPr>
            <a:spLocks noGrp="1"/>
          </p:cNvSpPr>
          <p:nvPr>
            <p:ph type="sldNum" sz="quarter" idx="5"/>
          </p:nvPr>
        </p:nvSpPr>
        <p:spPr/>
        <p:txBody>
          <a:bodyPr/>
          <a:lstStyle/>
          <a:p>
            <a:fld id="{C12D0A28-8312-43BF-BE21-636AA0227AE4}" type="slidenum">
              <a:rPr lang="en-US" smtClean="0"/>
              <a:t>31</a:t>
            </a:fld>
            <a:endParaRPr lang="en-US"/>
          </a:p>
        </p:txBody>
      </p:sp>
    </p:spTree>
    <p:extLst>
      <p:ext uri="{BB962C8B-B14F-4D97-AF65-F5344CB8AC3E}">
        <p14:creationId xmlns:p14="http://schemas.microsoft.com/office/powerpoint/2010/main" val="2399182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32</a:t>
            </a:fld>
            <a:endParaRPr lang="en-US"/>
          </a:p>
        </p:txBody>
      </p:sp>
    </p:spTree>
    <p:extLst>
      <p:ext uri="{BB962C8B-B14F-4D97-AF65-F5344CB8AC3E}">
        <p14:creationId xmlns:p14="http://schemas.microsoft.com/office/powerpoint/2010/main" val="178699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6BF7-A57D-25F9-9470-7FBD207E2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96DE-DE02-1C9B-2D29-524655A0D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61405-960C-5433-2B26-A888BE119C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522CCE-C093-4819-8CDE-3A325252A58B}"/>
              </a:ext>
            </a:extLst>
          </p:cNvPr>
          <p:cNvSpPr>
            <a:spLocks noGrp="1"/>
          </p:cNvSpPr>
          <p:nvPr>
            <p:ph type="sldNum" sz="quarter" idx="5"/>
          </p:nvPr>
        </p:nvSpPr>
        <p:spPr/>
        <p:txBody>
          <a:bodyPr/>
          <a:lstStyle/>
          <a:p>
            <a:fld id="{C12D0A28-8312-43BF-BE21-636AA0227AE4}" type="slidenum">
              <a:rPr lang="en-US" smtClean="0"/>
              <a:t>4</a:t>
            </a:fld>
            <a:endParaRPr lang="en-US"/>
          </a:p>
        </p:txBody>
      </p:sp>
    </p:spTree>
    <p:extLst>
      <p:ext uri="{BB962C8B-B14F-4D97-AF65-F5344CB8AC3E}">
        <p14:creationId xmlns:p14="http://schemas.microsoft.com/office/powerpoint/2010/main" val="372861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FAEC-DFFC-6BD3-D0F5-EFA1A05F0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9F80B-B13A-5ABE-1C50-CCC1599D1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DA9B3-DC05-E8F7-F355-0573E78436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083DB6-4AF7-E2F4-B1E6-6C60C894158F}"/>
              </a:ext>
            </a:extLst>
          </p:cNvPr>
          <p:cNvSpPr>
            <a:spLocks noGrp="1"/>
          </p:cNvSpPr>
          <p:nvPr>
            <p:ph type="sldNum" sz="quarter" idx="5"/>
          </p:nvPr>
        </p:nvSpPr>
        <p:spPr/>
        <p:txBody>
          <a:bodyPr/>
          <a:lstStyle/>
          <a:p>
            <a:fld id="{C12D0A28-8312-43BF-BE21-636AA0227AE4}" type="slidenum">
              <a:rPr lang="en-US" smtClean="0"/>
              <a:t>5</a:t>
            </a:fld>
            <a:endParaRPr lang="en-US"/>
          </a:p>
        </p:txBody>
      </p:sp>
    </p:spTree>
    <p:extLst>
      <p:ext uri="{BB962C8B-B14F-4D97-AF65-F5344CB8AC3E}">
        <p14:creationId xmlns:p14="http://schemas.microsoft.com/office/powerpoint/2010/main" val="182289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364B-6F68-6D3D-68D5-F10D9D740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120D9-93F6-0EB4-AFD9-CF40C1497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2DEEA-6CDF-90A6-0481-07C081B9EF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24CC48-66AC-9C1F-8241-A6853DFA9FA5}"/>
              </a:ext>
            </a:extLst>
          </p:cNvPr>
          <p:cNvSpPr>
            <a:spLocks noGrp="1"/>
          </p:cNvSpPr>
          <p:nvPr>
            <p:ph type="sldNum" sz="quarter" idx="5"/>
          </p:nvPr>
        </p:nvSpPr>
        <p:spPr/>
        <p:txBody>
          <a:bodyPr/>
          <a:lstStyle/>
          <a:p>
            <a:fld id="{C12D0A28-8312-43BF-BE21-636AA0227AE4}" type="slidenum">
              <a:rPr lang="en-US" smtClean="0"/>
              <a:t>6</a:t>
            </a:fld>
            <a:endParaRPr lang="en-US"/>
          </a:p>
        </p:txBody>
      </p:sp>
    </p:spTree>
    <p:extLst>
      <p:ext uri="{BB962C8B-B14F-4D97-AF65-F5344CB8AC3E}">
        <p14:creationId xmlns:p14="http://schemas.microsoft.com/office/powerpoint/2010/main" val="185551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A4200-99FD-8704-2E81-D1FAD01A1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08E0D-1E0A-E92C-4F09-53830F962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57193-7125-59A8-9532-94282BB594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9E839F-DE61-20C1-704E-2FE84CFAE967}"/>
              </a:ext>
            </a:extLst>
          </p:cNvPr>
          <p:cNvSpPr>
            <a:spLocks noGrp="1"/>
          </p:cNvSpPr>
          <p:nvPr>
            <p:ph type="sldNum" sz="quarter" idx="5"/>
          </p:nvPr>
        </p:nvSpPr>
        <p:spPr/>
        <p:txBody>
          <a:bodyPr/>
          <a:lstStyle/>
          <a:p>
            <a:fld id="{C12D0A28-8312-43BF-BE21-636AA0227AE4}" type="slidenum">
              <a:rPr lang="en-US" smtClean="0"/>
              <a:t>7</a:t>
            </a:fld>
            <a:endParaRPr lang="en-US"/>
          </a:p>
        </p:txBody>
      </p:sp>
    </p:spTree>
    <p:extLst>
      <p:ext uri="{BB962C8B-B14F-4D97-AF65-F5344CB8AC3E}">
        <p14:creationId xmlns:p14="http://schemas.microsoft.com/office/powerpoint/2010/main" val="130928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2BC4-39A0-D818-908C-C407EF9CB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70B7E-76CC-1034-8E78-B1BB8EB61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3034C-BFEB-ED84-04CF-5DE9791AD3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ED8E5D-7D8D-518D-155D-C024457F4FC2}"/>
              </a:ext>
            </a:extLst>
          </p:cNvPr>
          <p:cNvSpPr>
            <a:spLocks noGrp="1"/>
          </p:cNvSpPr>
          <p:nvPr>
            <p:ph type="sldNum" sz="quarter" idx="5"/>
          </p:nvPr>
        </p:nvSpPr>
        <p:spPr/>
        <p:txBody>
          <a:bodyPr/>
          <a:lstStyle/>
          <a:p>
            <a:fld id="{C12D0A28-8312-43BF-BE21-636AA0227AE4}" type="slidenum">
              <a:rPr lang="en-US" smtClean="0"/>
              <a:t>8</a:t>
            </a:fld>
            <a:endParaRPr lang="en-US"/>
          </a:p>
        </p:txBody>
      </p:sp>
    </p:spTree>
    <p:extLst>
      <p:ext uri="{BB962C8B-B14F-4D97-AF65-F5344CB8AC3E}">
        <p14:creationId xmlns:p14="http://schemas.microsoft.com/office/powerpoint/2010/main" val="369662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AFDD1-BDB1-58F1-34DC-89C1D2A80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BE7EC-2765-4342-6E68-505E3B748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309C4-2B9F-4182-2267-F6D402CAF0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4D4313-2105-76B9-4BAD-2B88ABFDED15}"/>
              </a:ext>
            </a:extLst>
          </p:cNvPr>
          <p:cNvSpPr>
            <a:spLocks noGrp="1"/>
          </p:cNvSpPr>
          <p:nvPr>
            <p:ph type="sldNum" sz="quarter" idx="5"/>
          </p:nvPr>
        </p:nvSpPr>
        <p:spPr/>
        <p:txBody>
          <a:bodyPr/>
          <a:lstStyle/>
          <a:p>
            <a:fld id="{C12D0A28-8312-43BF-BE21-636AA0227AE4}" type="slidenum">
              <a:rPr lang="en-US" smtClean="0"/>
              <a:t>9</a:t>
            </a:fld>
            <a:endParaRPr lang="en-US"/>
          </a:p>
        </p:txBody>
      </p:sp>
    </p:spTree>
    <p:extLst>
      <p:ext uri="{BB962C8B-B14F-4D97-AF65-F5344CB8AC3E}">
        <p14:creationId xmlns:p14="http://schemas.microsoft.com/office/powerpoint/2010/main" val="1283957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10/25/2024</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0" y="0"/>
            <a:ext cx="7315199" cy="1138773"/>
          </a:xfrm>
          <a:prstGeom prst="rect">
            <a:avLst/>
          </a:prstGeom>
          <a:noFill/>
        </p:spPr>
        <p:txBody>
          <a:bodyPr wrap="square" rtlCol="0">
            <a:spAutoFit/>
          </a:bodyPr>
          <a:lstStyle/>
          <a:p>
            <a:pPr algn="ctr" defTabSz="365751"/>
            <a:r>
              <a:rPr lang="en-US" sz="2800" b="1" dirty="0">
                <a:solidFill>
                  <a:srgbClr val="0070C0"/>
                </a:solidFill>
                <a:latin typeface="Verdana" panose="020B0604030504040204" pitchFamily="34" charset="0"/>
                <a:ea typeface="Verdana" panose="020B0604030504040204" pitchFamily="34" charset="0"/>
              </a:rPr>
              <a:t>REVE</a:t>
            </a:r>
            <a:r>
              <a:rPr lang="ru-RU" sz="2800" b="1" dirty="0">
                <a:solidFill>
                  <a:srgbClr val="0070C0"/>
                </a:solidFill>
                <a:latin typeface="Verdana" panose="020B0604030504040204" pitchFamily="34" charset="0"/>
                <a:ea typeface="Verdana" panose="020B0604030504040204" pitchFamily="34" charset="0"/>
              </a:rPr>
              <a:t>Я</a:t>
            </a:r>
            <a:r>
              <a:rPr lang="en-US" sz="2800" b="1" dirty="0">
                <a:solidFill>
                  <a:srgbClr val="0070C0"/>
                </a:solidFill>
                <a:latin typeface="Verdana" panose="020B0604030504040204" pitchFamily="34" charset="0"/>
                <a:ea typeface="Verdana" panose="020B0604030504040204" pitchFamily="34" charset="0"/>
              </a:rPr>
              <a:t>SING HERMON</a:t>
            </a:r>
            <a:endPar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endParaRPr>
          </a:p>
          <a:p>
            <a:pPr algn="ctr" defTabSz="365751"/>
            <a:r>
              <a:rPr lang="en-US" sz="2200" b="1" dirty="0">
                <a:solidFill>
                  <a:prstClr val="black"/>
                </a:solidFill>
                <a:latin typeface="Verdana" panose="020B0604030504040204" pitchFamily="34" charset="0"/>
                <a:ea typeface="Verdana" panose="020B0604030504040204" pitchFamily="34" charset="0"/>
                <a:cs typeface="Arial" panose="020B0604020202020204" pitchFamily="34" charset="0"/>
              </a:rPr>
              <a:t>Session 5: The Watchers &amp; Jesus’ genealogy</a:t>
            </a:r>
          </a:p>
          <a:p>
            <a:pPr algn="ctr" defTabSz="365751"/>
            <a:r>
              <a:rPr lang="en-US" b="1" dirty="0">
                <a:solidFill>
                  <a:srgbClr val="C00000"/>
                </a:solidFill>
                <a:latin typeface="Verdana" panose="020B0604030504040204" pitchFamily="34" charset="0"/>
                <a:ea typeface="Verdana" panose="020B0604030504040204" pitchFamily="34" charset="0"/>
                <a:cs typeface="Arial" panose="020B0604020202020204" pitchFamily="34" charset="0"/>
              </a:rPr>
              <a:t>24 and 27 October 2024</a:t>
            </a:r>
          </a:p>
        </p:txBody>
      </p:sp>
      <p:pic>
        <p:nvPicPr>
          <p:cNvPr id="4" name="Picture 3">
            <a:extLst>
              <a:ext uri="{FF2B5EF4-FFF2-40B4-BE49-F238E27FC236}">
                <a16:creationId xmlns:a16="http://schemas.microsoft.com/office/drawing/2014/main" id="{B1C5E477-9E77-9D0D-3FAD-C0770663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6" y="1157241"/>
            <a:ext cx="5260490" cy="2959025"/>
          </a:xfrm>
          <a:prstGeom prst="rect">
            <a:avLst/>
          </a:prstGeom>
        </p:spPr>
      </p:pic>
    </p:spTree>
    <p:extLst>
      <p:ext uri="{BB962C8B-B14F-4D97-AF65-F5344CB8AC3E}">
        <p14:creationId xmlns:p14="http://schemas.microsoft.com/office/powerpoint/2010/main" val="3903428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0F07835-64C5-BC1E-9E93-269C1665DE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5C61F8-17D7-2A1B-78A6-6BF0B8526EC0}"/>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Enoch 6</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D5D9E23-AEEA-073D-D4A6-DB7A384D6636}"/>
              </a:ext>
            </a:extLst>
          </p:cNvPr>
          <p:cNvSpPr txBox="1"/>
          <p:nvPr/>
        </p:nvSpPr>
        <p:spPr>
          <a:xfrm>
            <a:off x="139875" y="447985"/>
            <a:ext cx="7244523"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And it came to pass when the children of men had multiplied that in those days were born unto </a:t>
            </a: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them beautiful and comely daughters. And the angels, the children of the heaven, saw and lusted after them, and said …: </a:t>
            </a:r>
            <a:r>
              <a:rPr lang="en-US" sz="2800" b="1" dirty="0">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Come, let us choose us wives from among the children of men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and beget us children.”</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830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BDAE5AC-4895-AA0C-50B5-60C3C7431C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4935A0-64EB-B3D7-4B4E-007EE6A9BED0}"/>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Enoch 8</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7EFCB63-FAA9-35BB-17DF-ED3ECEB2BBCF}"/>
              </a:ext>
            </a:extLst>
          </p:cNvPr>
          <p:cNvSpPr txBox="1"/>
          <p:nvPr/>
        </p:nvSpPr>
        <p:spPr>
          <a:xfrm>
            <a:off x="139876" y="523220"/>
            <a:ext cx="7035450"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a:t>
            </a:r>
            <a:r>
              <a:rPr lang="en-GB" sz="2800" b="1" dirty="0">
                <a:latin typeface="Arial" panose="020B0604020202020204" pitchFamily="34" charset="0"/>
                <a:cs typeface="Arial" panose="020B0604020202020204" pitchFamily="34" charset="0"/>
              </a:rPr>
              <a:t> And Azazel taught men to make swords, and knives, and shields, and breastplates, and made known to them the metals of the earth and the art of working them, and bracelets, and ornaments, and the use of antimony, and the beautifying of the eyelids, and all kinds of costly stones…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94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6A1CC275-004F-7B2E-4841-3363B85C87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0D2419-01B3-242E-A552-3BF218D2CDA6}"/>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Enoch 8</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EF40917-CF90-743B-0E55-ACF672E41DAE}"/>
              </a:ext>
            </a:extLst>
          </p:cNvPr>
          <p:cNvSpPr txBox="1"/>
          <p:nvPr/>
        </p:nvSpPr>
        <p:spPr>
          <a:xfrm>
            <a:off x="139876" y="523220"/>
            <a:ext cx="7175324"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a:t>
            </a:r>
            <a:r>
              <a:rPr lang="en-GB" sz="2800" b="1" dirty="0">
                <a:latin typeface="Arial" panose="020B0604020202020204" pitchFamily="34" charset="0"/>
                <a:cs typeface="Arial" panose="020B0604020202020204" pitchFamily="34" charset="0"/>
              </a:rPr>
              <a:t> And there arose much godlessness, and they committed fornication, and they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 became corrupt in all their ways. [The Watchers] </a:t>
            </a:r>
            <a:r>
              <a:rPr lang="en-GB" sz="2800" b="1">
                <a:latin typeface="Arial" panose="020B0604020202020204" pitchFamily="34" charset="0"/>
                <a:cs typeface="Arial" panose="020B0604020202020204" pitchFamily="34" charset="0"/>
              </a:rPr>
              <a:t>taught enchantments</a:t>
            </a:r>
            <a:r>
              <a:rPr lang="en-GB" sz="2800" b="1" dirty="0">
                <a:latin typeface="Arial" panose="020B0604020202020204" pitchFamily="34" charset="0"/>
                <a:cs typeface="Arial" panose="020B0604020202020204" pitchFamily="34" charset="0"/>
              </a:rPr>
              <a:t>, … root-cuttings, … resolving of enchant-</a:t>
            </a:r>
            <a:r>
              <a:rPr lang="en-GB" sz="2800" b="1" dirty="0" err="1">
                <a:latin typeface="Arial" panose="020B0604020202020204" pitchFamily="34" charset="0"/>
                <a:cs typeface="Arial" panose="020B0604020202020204" pitchFamily="34" charset="0"/>
              </a:rPr>
              <a:t>ments</a:t>
            </a:r>
            <a:r>
              <a:rPr lang="en-GB" sz="2800" b="1" dirty="0">
                <a:latin typeface="Arial" panose="020B0604020202020204" pitchFamily="34" charset="0"/>
                <a:cs typeface="Arial" panose="020B0604020202020204" pitchFamily="34" charset="0"/>
              </a:rPr>
              <a:t>, … astrology, … the </a:t>
            </a:r>
            <a:r>
              <a:rPr lang="en-GB" sz="2800" b="1" dirty="0" err="1">
                <a:latin typeface="Arial" panose="020B0604020202020204" pitchFamily="34" charset="0"/>
                <a:cs typeface="Arial" panose="020B0604020202020204" pitchFamily="34" charset="0"/>
              </a:rPr>
              <a:t>constel-lations</a:t>
            </a:r>
            <a:r>
              <a:rPr lang="en-GB" sz="2800" b="1" dirty="0">
                <a:latin typeface="Arial" panose="020B0604020202020204" pitchFamily="34" charset="0"/>
                <a:cs typeface="Arial" panose="020B0604020202020204" pitchFamily="34" charset="0"/>
              </a:rPr>
              <a:t>, … knowledge of the clouds, … signs of the earth, … sun … moon.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767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1000" b="-11000"/>
          </a:stretch>
        </a:blipFill>
        <a:effectLst/>
      </p:bgPr>
    </p:bg>
    <p:spTree>
      <p:nvGrpSpPr>
        <p:cNvPr id="1" name="">
          <a:extLst>
            <a:ext uri="{FF2B5EF4-FFF2-40B4-BE49-F238E27FC236}">
              <a16:creationId xmlns:a16="http://schemas.microsoft.com/office/drawing/2014/main" id="{C64741AC-3132-185A-319A-01127C3F1B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961F25-F4BF-54E8-7C13-259DB5F794B8}"/>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In each woman’s history</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1E0891A-8198-E53A-E2A1-395C1241C043}"/>
              </a:ext>
            </a:extLst>
          </p:cNvPr>
          <p:cNvSpPr txBox="1"/>
          <p:nvPr/>
        </p:nvSpPr>
        <p:spPr>
          <a:xfrm>
            <a:off x="139875" y="523220"/>
            <a:ext cx="7244523" cy="344709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She employs one or more illicit arts:</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Beautification and seduction.</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Suspected or illicit sexual encounter.</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Interaction with an angel messenger.</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Questions about children’s paternity.</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The nature of her offspring.</a:t>
            </a:r>
          </a:p>
        </p:txBody>
      </p:sp>
      <p:pic>
        <p:nvPicPr>
          <p:cNvPr id="5122" name="Picture 2" descr="Historia de la cosmética – DermoFarmaBlog">
            <a:extLst>
              <a:ext uri="{FF2B5EF4-FFF2-40B4-BE49-F238E27FC236}">
                <a16:creationId xmlns:a16="http://schemas.microsoft.com/office/drawing/2014/main" id="{D58C45CF-B34A-25B5-CAB8-F9BF9E52F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77" y="495300"/>
            <a:ext cx="523875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011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14000" b="-14000"/>
          </a:stretch>
        </a:blipFill>
        <a:effectLst/>
      </p:bgPr>
    </p:bg>
    <p:spTree>
      <p:nvGrpSpPr>
        <p:cNvPr id="1" name="">
          <a:extLst>
            <a:ext uri="{FF2B5EF4-FFF2-40B4-BE49-F238E27FC236}">
              <a16:creationId xmlns:a16="http://schemas.microsoft.com/office/drawing/2014/main" id="{BB02B7A4-0691-9211-94B4-FE1BAA8782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83B1D0-75B1-65C0-04BA-84C1D074F686}"/>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Genesis 38:1-19 (Tamar)</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FFF860F-C390-8687-1EB9-4C987F18C043}"/>
              </a:ext>
            </a:extLst>
          </p:cNvPr>
          <p:cNvSpPr txBox="1"/>
          <p:nvPr/>
        </p:nvSpPr>
        <p:spPr>
          <a:xfrm>
            <a:off x="139875" y="523220"/>
            <a:ext cx="7244523" cy="3108543"/>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a:t>
            </a:r>
            <a:r>
              <a:rPr lang="en-GB" sz="2800" b="1" dirty="0">
                <a:latin typeface="Arial" panose="020B0604020202020204" pitchFamily="34" charset="0"/>
                <a:cs typeface="Arial" panose="020B0604020202020204" pitchFamily="34" charset="0"/>
              </a:rPr>
              <a:t> Judah went down from his brothers and turned aside to a certain Adullamite, whose name was </a:t>
            </a:r>
            <a:r>
              <a:rPr lang="en-GB" sz="2800" b="1" dirty="0" err="1">
                <a:latin typeface="Arial" panose="020B0604020202020204" pitchFamily="34" charset="0"/>
                <a:cs typeface="Arial" panose="020B0604020202020204" pitchFamily="34" charset="0"/>
              </a:rPr>
              <a:t>Hirah</a:t>
            </a:r>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There Judah saw the daughter of a certain Canaanite whose name was Shua. He took her and went in to her,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and she conceived and bore a son, and he called his name Er.</a:t>
            </a:r>
          </a:p>
        </p:txBody>
      </p:sp>
      <p:pic>
        <p:nvPicPr>
          <p:cNvPr id="4098" name="Picture 2" descr="Judah and Tamar story book characters">
            <a:extLst>
              <a:ext uri="{FF2B5EF4-FFF2-40B4-BE49-F238E27FC236}">
                <a16:creationId xmlns:a16="http://schemas.microsoft.com/office/drawing/2014/main" id="{93E42360-B80B-703F-9878-2CB2751A9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079" y="523220"/>
            <a:ext cx="4945042" cy="358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23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
          <a:extLst>
            <a:ext uri="{FF2B5EF4-FFF2-40B4-BE49-F238E27FC236}">
              <a16:creationId xmlns:a16="http://schemas.microsoft.com/office/drawing/2014/main" id="{1AB61B8A-CDFD-F9C9-B992-1923EB584A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76C11E-D8AA-C140-F48A-9D956EA8FE59}"/>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Genesis 38:1-19 (Tamar)</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79AED304-FC25-C05D-EA73-FF0FDD937E20}"/>
              </a:ext>
            </a:extLst>
          </p:cNvPr>
          <p:cNvSpPr txBox="1"/>
          <p:nvPr/>
        </p:nvSpPr>
        <p:spPr>
          <a:xfrm>
            <a:off x="139875" y="523220"/>
            <a:ext cx="7175325" cy="3108543"/>
          </a:xfrm>
          <a:prstGeom prst="rect">
            <a:avLst/>
          </a:prstGeom>
          <a:noFill/>
        </p:spPr>
        <p:txBody>
          <a:bodyPr wrap="square" rtlCol="0">
            <a:spAutoFit/>
          </a:bodyPr>
          <a:lstStyle/>
          <a:p>
            <a:r>
              <a:rPr lang="en-US" sz="2800" b="1" baseline="30000" dirty="0">
                <a:solidFill>
                  <a:srgbClr val="C00000"/>
                </a:solidFill>
                <a:latin typeface="Arial" panose="020B0604020202020204" pitchFamily="34" charset="0"/>
                <a:cs typeface="Arial" panose="020B0604020202020204" pitchFamily="34" charset="0"/>
              </a:rPr>
              <a:t>	13</a:t>
            </a:r>
            <a:r>
              <a:rPr lang="en-US" sz="2800" b="1" dirty="0">
                <a:latin typeface="Arial" panose="020B0604020202020204" pitchFamily="34" charset="0"/>
                <a:cs typeface="Arial" panose="020B0604020202020204" pitchFamily="34" charset="0"/>
              </a:rPr>
              <a:t> Tamar … </a:t>
            </a:r>
            <a:r>
              <a:rPr lang="en-GB" sz="2800" b="1" dirty="0">
                <a:latin typeface="Arial" panose="020B0604020202020204" pitchFamily="34" charset="0"/>
                <a:cs typeface="Arial" panose="020B0604020202020204" pitchFamily="34" charset="0"/>
              </a:rPr>
              <a:t>covered herself with a veil, wrapping herself up, and sat at the entrance to </a:t>
            </a:r>
            <a:r>
              <a:rPr lang="en-GB" sz="2800" b="1" dirty="0" err="1">
                <a:latin typeface="Arial" panose="020B0604020202020204" pitchFamily="34" charset="0"/>
                <a:cs typeface="Arial" panose="020B0604020202020204" pitchFamily="34" charset="0"/>
              </a:rPr>
              <a:t>Enaim</a:t>
            </a:r>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15</a:t>
            </a:r>
            <a:r>
              <a:rPr lang="en-GB" sz="2800" b="1" dirty="0">
                <a:latin typeface="Arial" panose="020B0604020202020204" pitchFamily="34" charset="0"/>
                <a:cs typeface="Arial" panose="020B0604020202020204" pitchFamily="34" charset="0"/>
              </a:rPr>
              <a:t> When Judah saw her, he thought she was a prostitute, for she had covered her face. </a:t>
            </a:r>
            <a:r>
              <a:rPr lang="en-GB" sz="2800" b="1" baseline="30000" dirty="0">
                <a:solidFill>
                  <a:srgbClr val="C00000"/>
                </a:solidFill>
                <a:latin typeface="Arial" panose="020B0604020202020204" pitchFamily="34" charset="0"/>
                <a:cs typeface="Arial" panose="020B0604020202020204" pitchFamily="34" charset="0"/>
              </a:rPr>
              <a:t>16</a:t>
            </a:r>
            <a:r>
              <a:rPr lang="en-GB" sz="2800" b="1" dirty="0">
                <a:latin typeface="Arial" panose="020B0604020202020204" pitchFamily="34" charset="0"/>
                <a:cs typeface="Arial" panose="020B0604020202020204" pitchFamily="34" charset="0"/>
              </a:rPr>
              <a:t> He turned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her at the roadside… he went in to her, and she conceived by him.</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01B3704-B0B2-6799-7BC5-3AC91D8A6816}"/>
              </a:ext>
            </a:extLst>
          </p:cNvPr>
          <p:cNvPicPr>
            <a:picLocks noChangeAspect="1"/>
          </p:cNvPicPr>
          <p:nvPr/>
        </p:nvPicPr>
        <p:blipFill>
          <a:blip r:embed="rId4"/>
          <a:stretch>
            <a:fillRect/>
          </a:stretch>
        </p:blipFill>
        <p:spPr>
          <a:xfrm>
            <a:off x="0" y="0"/>
            <a:ext cx="7315200" cy="4114800"/>
          </a:xfrm>
          <a:prstGeom prst="rect">
            <a:avLst/>
          </a:prstGeom>
        </p:spPr>
      </p:pic>
    </p:spTree>
    <p:extLst>
      <p:ext uri="{BB962C8B-B14F-4D97-AF65-F5344CB8AC3E}">
        <p14:creationId xmlns:p14="http://schemas.microsoft.com/office/powerpoint/2010/main" val="1763090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3000" r="-3000"/>
          </a:stretch>
        </a:blipFill>
        <a:effectLst/>
      </p:bgPr>
    </p:bg>
    <p:spTree>
      <p:nvGrpSpPr>
        <p:cNvPr id="1" name="">
          <a:extLst>
            <a:ext uri="{FF2B5EF4-FFF2-40B4-BE49-F238E27FC236}">
              <a16:creationId xmlns:a16="http://schemas.microsoft.com/office/drawing/2014/main" id="{97F7E629-B56D-3F05-6197-D4F7A6F6F0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02831F-5BC7-0999-ACB3-4E0E4DDFF02C}"/>
              </a:ext>
            </a:extLst>
          </p:cNvPr>
          <p:cNvSpPr txBox="1"/>
          <p:nvPr/>
        </p:nvSpPr>
        <p:spPr>
          <a:xfrm>
            <a:off x="163023" y="523220"/>
            <a:ext cx="6932257" cy="3447098"/>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Forbidden Canaanite woman.</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Used veil to seduce Judah.</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As a sacred prostitute (</a:t>
            </a:r>
            <a:r>
              <a:rPr lang="en-US" sz="2800" b="1" i="1" dirty="0" err="1">
                <a:latin typeface="Arial" panose="020B0604020202020204" pitchFamily="34" charset="0"/>
                <a:cs typeface="Arial" panose="020B0604020202020204" pitchFamily="34" charset="0"/>
              </a:rPr>
              <a:t>qodeshah</a:t>
            </a:r>
            <a:r>
              <a:rPr lang="en-US" sz="2800" b="1" dirty="0">
                <a:latin typeface="Arial" panose="020B0604020202020204" pitchFamily="34" charset="0"/>
                <a:cs typeface="Arial" panose="020B0604020202020204" pitchFamily="34" charset="0"/>
              </a:rPr>
              <a:t>).</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Judah saw, took, and mated with her.</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She conceived and bore a mixed son.</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Named her son Er (&lt; root </a:t>
            </a:r>
            <a:r>
              <a:rPr lang="en-GB" sz="2800" b="1" i="1" dirty="0">
                <a:latin typeface="Arial" panose="020B0604020202020204" pitchFamily="34" charset="0"/>
                <a:cs typeface="Arial" panose="020B0604020202020204" pitchFamily="34" charset="0"/>
              </a:rPr>
              <a:t>‘r</a:t>
            </a:r>
            <a:r>
              <a:rPr lang="en-GB" sz="2800" b="1" dirty="0">
                <a:latin typeface="Arial" panose="020B0604020202020204" pitchFamily="34" charset="0"/>
                <a:cs typeface="Arial" panose="020B0604020202020204" pitchFamily="34" charset="0"/>
              </a:rPr>
              <a:t>, watcher).</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19FBE3D-0C6C-2139-0F03-7D388E45BEE7}"/>
              </a:ext>
            </a:extLst>
          </p:cNvPr>
          <p:cNvSpPr txBox="1"/>
          <p:nvPr/>
        </p:nvSpPr>
        <p:spPr>
          <a:xfrm>
            <a:off x="139875" y="31296"/>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Tamar and the Watchers’ template</a:t>
            </a:r>
            <a:endParaRPr lang="en-US" sz="2800" dirty="0">
              <a:solidFill>
                <a:srgbClr val="00B050"/>
              </a:solidFill>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A3CAB278-AD15-7E52-0436-E699C611DA21}"/>
              </a:ext>
            </a:extLst>
          </p:cNvPr>
          <p:cNvPicPr>
            <a:picLocks noChangeAspect="1"/>
          </p:cNvPicPr>
          <p:nvPr/>
        </p:nvPicPr>
        <p:blipFill>
          <a:blip r:embed="rId4"/>
          <a:stretch>
            <a:fillRect/>
          </a:stretch>
        </p:blipFill>
        <p:spPr>
          <a:xfrm>
            <a:off x="260350" y="513715"/>
            <a:ext cx="6794500" cy="3601085"/>
          </a:xfrm>
          <a:prstGeom prst="rect">
            <a:avLst/>
          </a:prstGeom>
        </p:spPr>
      </p:pic>
    </p:spTree>
    <p:extLst>
      <p:ext uri="{BB962C8B-B14F-4D97-AF65-F5344CB8AC3E}">
        <p14:creationId xmlns:p14="http://schemas.microsoft.com/office/powerpoint/2010/main" val="3224806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E21DFBC-9D02-E1D1-3026-1D4AFA019B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51836B-4ECB-93B4-1D5A-5EA9DD4780BC}"/>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Joshua 2:1-15 (Rahab)</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97F0B22-E352-E629-AA6A-17808CC7622E}"/>
              </a:ext>
            </a:extLst>
          </p:cNvPr>
          <p:cNvSpPr txBox="1"/>
          <p:nvPr/>
        </p:nvSpPr>
        <p:spPr>
          <a:xfrm>
            <a:off x="139875" y="523220"/>
            <a:ext cx="7244523"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And Joshua the son of Nun sent two men secretly from Shittim as spies, saying, “Go, view the land, especially Jericho.” And they went and came into the house of a prostitute whose name was Rahab and lodged there.</a:t>
            </a:r>
          </a:p>
        </p:txBody>
      </p:sp>
    </p:spTree>
    <p:extLst>
      <p:ext uri="{BB962C8B-B14F-4D97-AF65-F5344CB8AC3E}">
        <p14:creationId xmlns:p14="http://schemas.microsoft.com/office/powerpoint/2010/main" val="2087971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688B07C5-0AD5-7BED-EAB7-616584D5B0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62F167-0C69-F16F-3392-79D8D493A78C}"/>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Joshua 2:1-15 (Rahab)</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835C328-1A62-6C59-6E2A-6DA9D196D733}"/>
              </a:ext>
            </a:extLst>
          </p:cNvPr>
          <p:cNvSpPr txBox="1"/>
          <p:nvPr/>
        </p:nvSpPr>
        <p:spPr>
          <a:xfrm>
            <a:off x="139875" y="523220"/>
            <a:ext cx="7244523"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Then the king of Jericho sent to Rahab, saying, “Bring out the men who have come to you, who entered your house, for they have come to search out all the land.” </a:t>
            </a:r>
            <a:r>
              <a:rPr lang="en-GB" sz="2800" b="1" baseline="30000" dirty="0">
                <a:solidFill>
                  <a:srgbClr val="C00000"/>
                </a:solidFill>
                <a:latin typeface="Arial" panose="020B0604020202020204" pitchFamily="34" charset="0"/>
                <a:cs typeface="Arial" panose="020B0604020202020204" pitchFamily="34" charset="0"/>
              </a:rPr>
              <a:t>4 </a:t>
            </a:r>
            <a:r>
              <a:rPr lang="en-GB" sz="2800" b="1" dirty="0">
                <a:latin typeface="Arial" panose="020B0604020202020204" pitchFamily="34" charset="0"/>
                <a:cs typeface="Arial" panose="020B0604020202020204" pitchFamily="34" charset="0"/>
              </a:rPr>
              <a:t>But the woman had taken the two men and hidden them.</a:t>
            </a:r>
          </a:p>
        </p:txBody>
      </p:sp>
    </p:spTree>
    <p:extLst>
      <p:ext uri="{BB962C8B-B14F-4D97-AF65-F5344CB8AC3E}">
        <p14:creationId xmlns:p14="http://schemas.microsoft.com/office/powerpoint/2010/main" val="1236985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A38214D-14E7-EBC4-5F07-87FD319D7D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D0F74A-96A9-B1EE-1A24-9C72F585DDA0}"/>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Joshua 2:1-15 (Rahab)</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AFAF866-7007-359C-4669-2720EA7CA02E}"/>
              </a:ext>
            </a:extLst>
          </p:cNvPr>
          <p:cNvSpPr txBox="1"/>
          <p:nvPr/>
        </p:nvSpPr>
        <p:spPr>
          <a:xfrm>
            <a:off x="139875" y="523220"/>
            <a:ext cx="7244523" cy="3108543"/>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9</a:t>
            </a:r>
            <a:r>
              <a:rPr lang="en-GB" sz="2800" b="1" dirty="0">
                <a:latin typeface="Arial" panose="020B0604020202020204" pitchFamily="34" charset="0"/>
                <a:cs typeface="Arial" panose="020B0604020202020204" pitchFamily="34" charset="0"/>
              </a:rPr>
              <a:t> She said to the men, “I know that [Yahweh] has given you the land, and that the fear of you has fallen upon us, and that all the inhabitants of the land melt away before you…  </a:t>
            </a:r>
            <a:r>
              <a:rPr lang="en-GB" sz="2800" b="1" baseline="30000" dirty="0">
                <a:solidFill>
                  <a:srgbClr val="C00000"/>
                </a:solidFill>
                <a:latin typeface="Arial" panose="020B0604020202020204" pitchFamily="34" charset="0"/>
                <a:cs typeface="Arial" panose="020B0604020202020204" pitchFamily="34" charset="0"/>
              </a:rPr>
              <a:t>11</a:t>
            </a:r>
            <a:r>
              <a:rPr lang="en-GB" sz="2800" b="1" dirty="0">
                <a:latin typeface="Arial" panose="020B0604020202020204" pitchFamily="34" charset="0"/>
                <a:cs typeface="Arial" panose="020B0604020202020204" pitchFamily="34" charset="0"/>
              </a:rPr>
              <a:t> For [Yahweh] your God, he is God in the heavens above and on the earth beneath.”</a:t>
            </a:r>
          </a:p>
        </p:txBody>
      </p:sp>
    </p:spTree>
    <p:extLst>
      <p:ext uri="{BB962C8B-B14F-4D97-AF65-F5344CB8AC3E}">
        <p14:creationId xmlns:p14="http://schemas.microsoft.com/office/powerpoint/2010/main" val="4015073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E252889-92E4-246F-2F18-8EEA65A4C1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B69666-8145-87B3-A192-5C74DCA66983}"/>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5B7DF04-7901-1F6F-3B92-E44244A03C4E}"/>
              </a:ext>
            </a:extLst>
          </p:cNvPr>
          <p:cNvSpPr txBox="1"/>
          <p:nvPr/>
        </p:nvSpPr>
        <p:spPr>
          <a:xfrm>
            <a:off x="186174" y="514005"/>
            <a:ext cx="7035450" cy="357020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By the end of this session, we shall be able to:</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Describe the ‘Enochian template’</a:t>
            </a:r>
            <a:r>
              <a:rPr lang="en-GB"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Explain why Matthew mentions four women in Jesus’ genealogy.</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Recount the stories of Tamar, Rahab, Ruth, and Bathsheba.</a:t>
            </a:r>
          </a:p>
        </p:txBody>
      </p:sp>
    </p:spTree>
    <p:extLst>
      <p:ext uri="{BB962C8B-B14F-4D97-AF65-F5344CB8AC3E}">
        <p14:creationId xmlns:p14="http://schemas.microsoft.com/office/powerpoint/2010/main" val="115700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12000" r="-12000"/>
          </a:stretch>
        </a:blipFill>
        <a:effectLst/>
      </p:bgPr>
    </p:bg>
    <p:spTree>
      <p:nvGrpSpPr>
        <p:cNvPr id="1" name="">
          <a:extLst>
            <a:ext uri="{FF2B5EF4-FFF2-40B4-BE49-F238E27FC236}">
              <a16:creationId xmlns:a16="http://schemas.microsoft.com/office/drawing/2014/main" id="{D5627CEF-FB59-60AA-4792-F0D9B15555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3A5907-7054-8333-BCF6-3C97996AFDA8}"/>
              </a:ext>
            </a:extLst>
          </p:cNvPr>
          <p:cNvSpPr txBox="1"/>
          <p:nvPr/>
        </p:nvSpPr>
        <p:spPr>
          <a:xfrm>
            <a:off x="139874" y="0"/>
            <a:ext cx="7175325"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Rahab and the Watchers’ template</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111054A6-5097-D0CB-B91E-2AB0345E3F91}"/>
              </a:ext>
            </a:extLst>
          </p:cNvPr>
          <p:cNvSpPr txBox="1"/>
          <p:nvPr/>
        </p:nvSpPr>
        <p:spPr>
          <a:xfrm>
            <a:off x="70023" y="523220"/>
            <a:ext cx="7315025"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Named after the </a:t>
            </a:r>
            <a:r>
              <a:rPr lang="en-US" sz="2800" b="1" i="1" dirty="0" err="1">
                <a:latin typeface="Arial" panose="020B0604020202020204" pitchFamily="34" charset="0"/>
                <a:cs typeface="Arial" panose="020B0604020202020204" pitchFamily="34" charset="0"/>
              </a:rPr>
              <a:t>rakhab</a:t>
            </a:r>
            <a:r>
              <a:rPr lang="en-US" sz="2800" b="1" dirty="0">
                <a:latin typeface="Arial" panose="020B0604020202020204" pitchFamily="34" charset="0"/>
                <a:cs typeface="Arial" panose="020B0604020202020204" pitchFamily="34" charset="0"/>
              </a:rPr>
              <a:t> monster?</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 seductive sex worker.</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Jericho was under the </a:t>
            </a:r>
            <a:r>
              <a:rPr lang="en-US" sz="2800" b="1" i="1" dirty="0" err="1">
                <a:latin typeface="Arial" panose="020B0604020202020204" pitchFamily="34" charset="0"/>
                <a:cs typeface="Arial" panose="020B0604020202020204" pitchFamily="34" charset="0"/>
              </a:rPr>
              <a:t>kherem</a:t>
            </a:r>
            <a:r>
              <a:rPr lang="en-US" sz="2800" b="1" dirty="0">
                <a:latin typeface="Arial" panose="020B0604020202020204" pitchFamily="34" charset="0"/>
                <a:cs typeface="Arial" panose="020B0604020202020204" pitchFamily="34" charset="0"/>
              </a:rPr>
              <a:t> (Hermon) ban because of the </a:t>
            </a:r>
            <a:r>
              <a:rPr lang="en-US" sz="2800" b="1" dirty="0" err="1">
                <a:latin typeface="Arial" panose="020B0604020202020204" pitchFamily="34" charset="0"/>
                <a:cs typeface="Arial" panose="020B0604020202020204" pitchFamily="34" charset="0"/>
              </a:rPr>
              <a:t>Anakim</a:t>
            </a:r>
            <a:r>
              <a:rPr lang="en-US" sz="2800" b="1" dirty="0">
                <a:latin typeface="Arial" panose="020B0604020202020204" pitchFamily="34" charset="0"/>
                <a:cs typeface="Arial" panose="020B0604020202020204" pitchFamily="34" charset="0"/>
              </a:rPr>
              <a:t> giants.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In 6:25, the spies are called ‘angels’ (</a:t>
            </a:r>
            <a:r>
              <a:rPr lang="en-US" sz="2800" b="1" i="1" dirty="0" err="1">
                <a:latin typeface="Arial" panose="020B0604020202020204" pitchFamily="34" charset="0"/>
                <a:cs typeface="Arial" panose="020B0604020202020204" pitchFamily="34" charset="0"/>
              </a:rPr>
              <a:t>mel’akim</a:t>
            </a:r>
            <a:r>
              <a:rPr lang="en-US" sz="2800" b="1" dirty="0">
                <a:latin typeface="Arial" panose="020B0604020202020204" pitchFamily="34" charset="0"/>
                <a:cs typeface="Arial" panose="020B0604020202020204" pitchFamily="34" charset="0"/>
              </a:rPr>
              <a:t>), and in James 2:25 (</a:t>
            </a:r>
            <a:r>
              <a:rPr lang="en-US" sz="2800" b="1" i="1" dirty="0" err="1">
                <a:latin typeface="Arial" panose="020B0604020202020204" pitchFamily="34" charset="0"/>
                <a:cs typeface="Arial" panose="020B0604020202020204" pitchFamily="34" charset="0"/>
              </a:rPr>
              <a:t>aggeloi</a:t>
            </a:r>
            <a:r>
              <a:rPr lang="en-US" sz="2800" b="1" dirty="0">
                <a:latin typeface="Arial" panose="020B0604020202020204" pitchFamily="34" charset="0"/>
                <a:cs typeface="Arial" panose="020B0604020202020204" pitchFamily="34" charset="0"/>
              </a:rPr>
              <a:t>),  as in 1 Enoch, because they left their own camp to enter a pagan city.</a:t>
            </a:r>
          </a:p>
        </p:txBody>
      </p:sp>
      <p:pic>
        <p:nvPicPr>
          <p:cNvPr id="5" name="Picture 4">
            <a:extLst>
              <a:ext uri="{FF2B5EF4-FFF2-40B4-BE49-F238E27FC236}">
                <a16:creationId xmlns:a16="http://schemas.microsoft.com/office/drawing/2014/main" id="{EA7BFC29-AA20-4F28-6AD5-F640EC07FA43}"/>
              </a:ext>
            </a:extLst>
          </p:cNvPr>
          <p:cNvPicPr>
            <a:picLocks noChangeAspect="1"/>
          </p:cNvPicPr>
          <p:nvPr/>
        </p:nvPicPr>
        <p:blipFill>
          <a:blip r:embed="rId4"/>
          <a:stretch>
            <a:fillRect/>
          </a:stretch>
        </p:blipFill>
        <p:spPr>
          <a:xfrm>
            <a:off x="-1" y="631775"/>
            <a:ext cx="7315200" cy="3322320"/>
          </a:xfrm>
          <a:prstGeom prst="rect">
            <a:avLst/>
          </a:prstGeom>
        </p:spPr>
      </p:pic>
    </p:spTree>
    <p:extLst>
      <p:ext uri="{BB962C8B-B14F-4D97-AF65-F5344CB8AC3E}">
        <p14:creationId xmlns:p14="http://schemas.microsoft.com/office/powerpoint/2010/main" val="3047257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2A2DAB8-FFED-0DCE-9508-83DC2B85AA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F1AC0F-390B-D890-C70F-2F4037D598EB}"/>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Ruth 1</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9D42EEB-2721-8CFB-4C2B-F79A97571BF0}"/>
              </a:ext>
            </a:extLst>
          </p:cNvPr>
          <p:cNvSpPr txBox="1"/>
          <p:nvPr/>
        </p:nvSpPr>
        <p:spPr>
          <a:xfrm>
            <a:off x="139875" y="523220"/>
            <a:ext cx="7244523" cy="3108543"/>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3</a:t>
            </a:r>
            <a:r>
              <a:rPr lang="en-GB" sz="2800" b="1" dirty="0">
                <a:latin typeface="Arial" panose="020B0604020202020204" pitchFamily="34" charset="0"/>
                <a:cs typeface="Arial" panose="020B0604020202020204" pitchFamily="34" charset="0"/>
              </a:rPr>
              <a:t> Elimelech, the husband of Naomi, died, and she was left with her two sons.</a:t>
            </a:r>
          </a:p>
          <a:p>
            <a:r>
              <a:rPr lang="en-GB" sz="2800" b="1" baseline="30000"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These took Moabite wives; the name of the one was Orpah and the name of the other Ruth. They lived there about ten years, </a:t>
            </a:r>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and both </a:t>
            </a:r>
            <a:r>
              <a:rPr lang="en-GB" sz="2800" b="1" dirty="0" err="1">
                <a:latin typeface="Arial" panose="020B0604020202020204" pitchFamily="34" charset="0"/>
                <a:cs typeface="Arial" panose="020B0604020202020204" pitchFamily="34" charset="0"/>
              </a:rPr>
              <a:t>Mahlon</a:t>
            </a:r>
            <a:r>
              <a:rPr lang="en-GB" sz="2800" b="1" dirty="0">
                <a:latin typeface="Arial" panose="020B0604020202020204" pitchFamily="34" charset="0"/>
                <a:cs typeface="Arial" panose="020B0604020202020204" pitchFamily="34" charset="0"/>
              </a:rPr>
              <a:t> and </a:t>
            </a:r>
            <a:r>
              <a:rPr lang="en-GB" sz="2800" b="1" dirty="0" err="1">
                <a:latin typeface="Arial" panose="020B0604020202020204" pitchFamily="34" charset="0"/>
                <a:cs typeface="Arial" panose="020B0604020202020204" pitchFamily="34" charset="0"/>
              </a:rPr>
              <a:t>Chilion</a:t>
            </a:r>
            <a:r>
              <a:rPr lang="en-GB" sz="2800" b="1" dirty="0">
                <a:latin typeface="Arial" panose="020B0604020202020204" pitchFamily="34" charset="0"/>
                <a:cs typeface="Arial" panose="020B0604020202020204" pitchFamily="34" charset="0"/>
              </a:rPr>
              <a:t> died.</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495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6E62F40-97DD-D101-9701-9ADA743C0C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B99EC2-92DA-949A-369E-3AC52DEF2CCD}"/>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Ruth 1</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1EECEBB7-1DAF-41C5-102A-9F45666B32E6}"/>
              </a:ext>
            </a:extLst>
          </p:cNvPr>
          <p:cNvSpPr txBox="1"/>
          <p:nvPr/>
        </p:nvSpPr>
        <p:spPr>
          <a:xfrm>
            <a:off x="139875" y="523220"/>
            <a:ext cx="7244523"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14</a:t>
            </a:r>
            <a:r>
              <a:rPr lang="en-GB" sz="2800" b="1" dirty="0">
                <a:latin typeface="Arial" panose="020B0604020202020204" pitchFamily="34" charset="0"/>
                <a:cs typeface="Arial" panose="020B0604020202020204" pitchFamily="34" charset="0"/>
              </a:rPr>
              <a:t> Orpah kissed her mother-in-law, but Ruth clung to her. </a:t>
            </a:r>
            <a:r>
              <a:rPr lang="en-GB" sz="2800" b="1" baseline="30000" dirty="0">
                <a:solidFill>
                  <a:srgbClr val="C00000"/>
                </a:solidFill>
                <a:latin typeface="Arial" panose="020B0604020202020204" pitchFamily="34" charset="0"/>
                <a:cs typeface="Arial" panose="020B0604020202020204" pitchFamily="34" charset="0"/>
              </a:rPr>
              <a:t>15</a:t>
            </a:r>
            <a:r>
              <a:rPr lang="en-GB" sz="2800" b="1" dirty="0">
                <a:latin typeface="Arial" panose="020B0604020202020204" pitchFamily="34" charset="0"/>
                <a:cs typeface="Arial" panose="020B0604020202020204" pitchFamily="34" charset="0"/>
              </a:rPr>
              <a:t>	And she said, “See, your sister-in-law has gone back to her people and to her gods; return after your sister-in-law.” </a:t>
            </a:r>
            <a:r>
              <a:rPr lang="en-GB" sz="2800" b="1" baseline="30000" dirty="0">
                <a:solidFill>
                  <a:srgbClr val="C00000"/>
                </a:solidFill>
                <a:latin typeface="Arial" panose="020B0604020202020204" pitchFamily="34" charset="0"/>
                <a:cs typeface="Arial" panose="020B0604020202020204" pitchFamily="34" charset="0"/>
              </a:rPr>
              <a:t>16</a:t>
            </a:r>
            <a:r>
              <a:rPr lang="en-GB" sz="2800" b="1" dirty="0">
                <a:latin typeface="Arial" panose="020B0604020202020204" pitchFamily="34" charset="0"/>
                <a:cs typeface="Arial" panose="020B0604020202020204" pitchFamily="34" charset="0"/>
              </a:rPr>
              <a:t> But Ruth said, .. “Where you go I will go, and where you lodge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 will lodge. Your people shall be my people, and your God my God.”</a:t>
            </a:r>
          </a:p>
        </p:txBody>
      </p:sp>
    </p:spTree>
    <p:extLst>
      <p:ext uri="{BB962C8B-B14F-4D97-AF65-F5344CB8AC3E}">
        <p14:creationId xmlns:p14="http://schemas.microsoft.com/office/powerpoint/2010/main" val="428309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FC9359E-6D77-E257-FC39-DB020F6ABC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B06647-2962-0B3F-0B95-A7520A451EE4}"/>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Ruth 3</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8B143EF3-A429-4A4B-E148-1C298AB4E2F1}"/>
              </a:ext>
            </a:extLst>
          </p:cNvPr>
          <p:cNvSpPr txBox="1"/>
          <p:nvPr/>
        </p:nvSpPr>
        <p:spPr>
          <a:xfrm>
            <a:off x="139875" y="523220"/>
            <a:ext cx="7244523" cy="3108543"/>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6</a:t>
            </a:r>
            <a:r>
              <a:rPr lang="en-GB" sz="2800" b="1" dirty="0">
                <a:latin typeface="Arial" panose="020B0604020202020204" pitchFamily="34" charset="0"/>
                <a:cs typeface="Arial" panose="020B0604020202020204" pitchFamily="34" charset="0"/>
              </a:rPr>
              <a:t> So she went down to the threshing floor and did just as her mother-in-law had commanded her. </a:t>
            </a:r>
            <a:r>
              <a:rPr lang="en-GB" sz="2800" b="1" baseline="30000" dirty="0">
                <a:solidFill>
                  <a:srgbClr val="C00000"/>
                </a:solidFill>
                <a:latin typeface="Arial" panose="020B0604020202020204" pitchFamily="34" charset="0"/>
                <a:cs typeface="Arial" panose="020B0604020202020204" pitchFamily="34" charset="0"/>
              </a:rPr>
              <a:t>7</a:t>
            </a:r>
            <a:r>
              <a:rPr lang="en-GB" sz="2800" b="1" dirty="0">
                <a:latin typeface="Arial" panose="020B0604020202020204" pitchFamily="34" charset="0"/>
                <a:cs typeface="Arial" panose="020B0604020202020204" pitchFamily="34" charset="0"/>
              </a:rPr>
              <a:t> And when Boaz had eaten and drunk, and his heart was merry, he went to lie down at the end of the heap of grain. Then she came softly and uncovered his feet and lay down.</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779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9D12CA7-F2ED-F71F-4721-EEF4D93C2E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48F776-B30B-202D-D9FB-00C0D5867C78}"/>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Ruth 3</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D56CCED5-66E0-A65D-5E00-EBBC2FC22504}"/>
              </a:ext>
            </a:extLst>
          </p:cNvPr>
          <p:cNvSpPr txBox="1"/>
          <p:nvPr/>
        </p:nvSpPr>
        <p:spPr>
          <a:xfrm>
            <a:off x="139875" y="523220"/>
            <a:ext cx="7118175" cy="2677656"/>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8 </a:t>
            </a:r>
            <a:r>
              <a:rPr lang="en-GB" sz="2800" b="1" dirty="0">
                <a:latin typeface="Arial" panose="020B0604020202020204" pitchFamily="34" charset="0"/>
                <a:cs typeface="Arial" panose="020B0604020202020204" pitchFamily="34" charset="0"/>
              </a:rPr>
              <a:t>At midnight the man was startled and turned over, and behold, a woman lay at his feet! </a:t>
            </a:r>
            <a:r>
              <a:rPr lang="en-GB" sz="2800" b="1" baseline="30000" dirty="0">
                <a:solidFill>
                  <a:srgbClr val="C00000"/>
                </a:solidFill>
                <a:latin typeface="Arial" panose="020B0604020202020204" pitchFamily="34" charset="0"/>
                <a:cs typeface="Arial" panose="020B0604020202020204" pitchFamily="34" charset="0"/>
              </a:rPr>
              <a:t>9</a:t>
            </a:r>
            <a:r>
              <a:rPr lang="en-GB" sz="2800" b="1" dirty="0">
                <a:latin typeface="Arial" panose="020B0604020202020204" pitchFamily="34" charset="0"/>
                <a:cs typeface="Arial" panose="020B0604020202020204" pitchFamily="34" charset="0"/>
              </a:rPr>
              <a:t> He said, “Who are you?” And she answered, “I am Ruth, your servant. Spread your wings over your servant, for you are a redeemer.”</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486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E7CC1C8-B0FA-FF69-EA1E-758AA823CB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C627D8-17AF-6B63-5BB5-956206429973}"/>
              </a:ext>
            </a:extLst>
          </p:cNvPr>
          <p:cNvSpPr txBox="1"/>
          <p:nvPr/>
        </p:nvSpPr>
        <p:spPr>
          <a:xfrm>
            <a:off x="139874" y="0"/>
            <a:ext cx="7175325"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Ruth and the Watchers’ template</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8EE8630-6970-D8DE-F9D1-9E0979296C22}"/>
              </a:ext>
            </a:extLst>
          </p:cNvPr>
          <p:cNvSpPr txBox="1"/>
          <p:nvPr/>
        </p:nvSpPr>
        <p:spPr>
          <a:xfrm>
            <a:off x="139876" y="523220"/>
            <a:ext cx="7175324" cy="3539430"/>
          </a:xfrm>
          <a:prstGeom prst="rect">
            <a:avLst/>
          </a:prstGeom>
          <a:blipFill>
            <a:blip r:embed="rId3">
              <a:alphaModFix amt="24000"/>
            </a:blip>
            <a:stretch>
              <a:fillRect/>
            </a:stretch>
          </a:blip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Ruth was a Gentile from Moab (7X).</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Moab was known for illicit sex (incest, orgies), and idolatry (Chemosh).</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Ruth used seductive tactics with Boaz.</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‘Feet’ = metonymy for lower body.</a:t>
            </a:r>
          </a:p>
          <a:p>
            <a:pPr marL="360363" indent="-360363"/>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‘Mixed’ children exclude from Israel.</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Boaz reverses the Enochian template as a family ‘redeemer’.</a:t>
            </a:r>
          </a:p>
        </p:txBody>
      </p:sp>
      <p:pic>
        <p:nvPicPr>
          <p:cNvPr id="5" name="Picture 4">
            <a:extLst>
              <a:ext uri="{FF2B5EF4-FFF2-40B4-BE49-F238E27FC236}">
                <a16:creationId xmlns:a16="http://schemas.microsoft.com/office/drawing/2014/main" id="{E100E958-34D5-1C79-DB7D-AE09D790900D}"/>
              </a:ext>
            </a:extLst>
          </p:cNvPr>
          <p:cNvPicPr>
            <a:picLocks noChangeAspect="1"/>
          </p:cNvPicPr>
          <p:nvPr/>
        </p:nvPicPr>
        <p:blipFill>
          <a:blip r:embed="rId4"/>
          <a:stretch>
            <a:fillRect/>
          </a:stretch>
        </p:blipFill>
        <p:spPr>
          <a:xfrm>
            <a:off x="725440" y="523220"/>
            <a:ext cx="5864319" cy="3592280"/>
          </a:xfrm>
          <a:prstGeom prst="rect">
            <a:avLst/>
          </a:prstGeom>
          <a:blipFill>
            <a:blip r:embed="rId3">
              <a:alphaModFix amt="24000"/>
            </a:blip>
            <a:stretch>
              <a:fillRect/>
            </a:stretch>
          </a:blipFill>
        </p:spPr>
      </p:pic>
    </p:spTree>
    <p:extLst>
      <p:ext uri="{BB962C8B-B14F-4D97-AF65-F5344CB8AC3E}">
        <p14:creationId xmlns:p14="http://schemas.microsoft.com/office/powerpoint/2010/main" val="613760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7014C16-FE41-ADCB-8B6A-58360DC64B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2AD68F-4B50-0056-64BB-6FBF0EE6E6BC}"/>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2 Samuel 11</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1846EE0-531D-9187-D250-50DC64FDCB31}"/>
              </a:ext>
            </a:extLst>
          </p:cNvPr>
          <p:cNvSpPr txBox="1"/>
          <p:nvPr/>
        </p:nvSpPr>
        <p:spPr>
          <a:xfrm>
            <a:off x="216075" y="523220"/>
            <a:ext cx="7244523"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In the spring of the year, the time when kings go out to battle, David sent Joab, and his servants with him, and all Israel. And they ravaged the Ammonites and besieged Rabbah. </a:t>
            </a:r>
          </a:p>
          <a:p>
            <a:r>
              <a:rPr lang="en-GB" sz="2800" b="1" dirty="0">
                <a:latin typeface="Arial" panose="020B0604020202020204" pitchFamily="34" charset="0"/>
                <a:cs typeface="Arial" panose="020B0604020202020204" pitchFamily="34" charset="0"/>
              </a:rPr>
              <a:t>	But David remained at Jerusalem.</a:t>
            </a:r>
          </a:p>
        </p:txBody>
      </p:sp>
    </p:spTree>
    <p:extLst>
      <p:ext uri="{BB962C8B-B14F-4D97-AF65-F5344CB8AC3E}">
        <p14:creationId xmlns:p14="http://schemas.microsoft.com/office/powerpoint/2010/main" val="2979828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2754811-1FB4-6BE8-5DC3-BFB807D8C2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D02FDC-56C4-4E5C-8F05-0F8871E84561}"/>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2 Samuel 11</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2E141CE-79B9-8A32-4943-236B8515BFCC}"/>
              </a:ext>
            </a:extLst>
          </p:cNvPr>
          <p:cNvSpPr txBox="1"/>
          <p:nvPr/>
        </p:nvSpPr>
        <p:spPr>
          <a:xfrm>
            <a:off x="216075" y="523220"/>
            <a:ext cx="7099125" cy="353943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It happened, late one afternoon, when David arose from his couch and was walking on the roof of the king's house, that he saw from the roof a woman bathing; and the woman was very beautiful.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And David sent and inquired about the woman. And one said, …</a:t>
            </a:r>
          </a:p>
        </p:txBody>
      </p:sp>
    </p:spTree>
    <p:extLst>
      <p:ext uri="{BB962C8B-B14F-4D97-AF65-F5344CB8AC3E}">
        <p14:creationId xmlns:p14="http://schemas.microsoft.com/office/powerpoint/2010/main" val="3723034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9280B08-6DC7-9D76-2494-7871C06D9B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3EB84A-F0FE-0114-378F-D17FA66C1E5A}"/>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2 Samuel 11</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3E802D8-75BC-7229-2468-9B2262C04929}"/>
              </a:ext>
            </a:extLst>
          </p:cNvPr>
          <p:cNvSpPr txBox="1"/>
          <p:nvPr/>
        </p:nvSpPr>
        <p:spPr>
          <a:xfrm>
            <a:off x="216075" y="523220"/>
            <a:ext cx="7099125" cy="3108543"/>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“Is not this Bathsheba, the daughter of Eliam, the wife of Uriah the Hittite?” </a:t>
            </a:r>
          </a:p>
          <a:p>
            <a:r>
              <a:rPr lang="en-GB" sz="2800" b="1" baseline="30000" dirty="0">
                <a:solidFill>
                  <a:srgbClr val="C00000"/>
                </a:solidFill>
                <a:latin typeface="Arial" panose="020B0604020202020204" pitchFamily="34" charset="0"/>
                <a:cs typeface="Arial" panose="020B0604020202020204" pitchFamily="34" charset="0"/>
              </a:rPr>
              <a:t>	4 </a:t>
            </a:r>
            <a:r>
              <a:rPr lang="en-GB" sz="2800" b="1" dirty="0">
                <a:latin typeface="Arial" panose="020B0604020202020204" pitchFamily="34" charset="0"/>
                <a:cs typeface="Arial" panose="020B0604020202020204" pitchFamily="34" charset="0"/>
              </a:rPr>
              <a:t>So David sent messengers and took her, and she came to him, and he lay with her... </a:t>
            </a:r>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And the woman conceived, and she sent and told David, “I am pregnant.” </a:t>
            </a:r>
          </a:p>
        </p:txBody>
      </p:sp>
    </p:spTree>
    <p:extLst>
      <p:ext uri="{BB962C8B-B14F-4D97-AF65-F5344CB8AC3E}">
        <p14:creationId xmlns:p14="http://schemas.microsoft.com/office/powerpoint/2010/main" val="713915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06DF79C-5B5E-C82D-70CD-1C17995079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ECE1B5-DD2C-31E6-B236-0CE91720020B}"/>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wife of Uriah the Hittite”</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63C188E-938F-A3C5-51BA-859A1F0D1C79}"/>
              </a:ext>
            </a:extLst>
          </p:cNvPr>
          <p:cNvSpPr txBox="1"/>
          <p:nvPr/>
        </p:nvSpPr>
        <p:spPr>
          <a:xfrm>
            <a:off x="139875" y="523220"/>
            <a:ext cx="7175325"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Why did Matthew not tell her name?</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Judah’s wife was called </a:t>
            </a:r>
            <a:r>
              <a:rPr lang="en-GB" sz="2800" b="1" dirty="0" err="1">
                <a:latin typeface="Arial" panose="020B0604020202020204" pitchFamily="34" charset="0"/>
                <a:cs typeface="Arial" panose="020B0604020202020204" pitchFamily="34" charset="0"/>
              </a:rPr>
              <a:t>Bathshua</a:t>
            </a:r>
            <a:r>
              <a:rPr lang="en-GB" sz="2800" b="1" dirty="0">
                <a:latin typeface="Arial" panose="020B0604020202020204" pitchFamily="34" charset="0"/>
                <a:cs typeface="Arial" panose="020B0604020202020204" pitchFamily="34" charset="0"/>
              </a:rPr>
              <a:t> (Shua’s daughter). </a:t>
            </a:r>
            <a:r>
              <a:rPr lang="en-GB" sz="2800" dirty="0">
                <a:latin typeface="Arial" panose="020B0604020202020204" pitchFamily="34" charset="0"/>
                <a:cs typeface="Arial" panose="020B0604020202020204" pitchFamily="34" charset="0"/>
              </a:rPr>
              <a:t>1 Chron. 2:3</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Bathsheba is also called </a:t>
            </a:r>
            <a:r>
              <a:rPr lang="en-GB" sz="2800" b="1" dirty="0" err="1">
                <a:latin typeface="Arial" panose="020B0604020202020204" pitchFamily="34" charset="0"/>
                <a:cs typeface="Arial" panose="020B0604020202020204" pitchFamily="34" charset="0"/>
              </a:rPr>
              <a:t>Bathshua</a:t>
            </a:r>
            <a:r>
              <a:rPr lang="en-GB" sz="2800" b="1" dirty="0">
                <a:solidFill>
                  <a:srgbClr val="00B05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(Shua’s [grand]daughter). </a:t>
            </a:r>
            <a:r>
              <a:rPr lang="en-GB" sz="2800" dirty="0">
                <a:latin typeface="Arial" panose="020B0604020202020204" pitchFamily="34" charset="0"/>
                <a:cs typeface="Arial" panose="020B0604020202020204" pitchFamily="34" charset="0"/>
              </a:rPr>
              <a:t>1 Chron. 3:5</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Thus Bathsheba was likely a Gentile.</a:t>
            </a:r>
          </a:p>
          <a:p>
            <a:pPr marL="177800" indent="-177800"/>
            <a:r>
              <a:rPr lang="en-GB" sz="2400" b="1" dirty="0">
                <a:solidFill>
                  <a:srgbClr val="00B050"/>
                </a:solidFill>
                <a:latin typeface="Arial" panose="020B0604020202020204" pitchFamily="34" charset="0"/>
                <a:cs typeface="Arial" panose="020B0604020202020204" pitchFamily="34" charset="0"/>
              </a:rPr>
              <a:t>*</a:t>
            </a:r>
            <a:r>
              <a:rPr lang="en-GB" sz="2400" dirty="0">
                <a:solidFill>
                  <a:srgbClr val="00B050"/>
                </a:solidFill>
                <a:latin typeface="Arial" panose="020B0604020202020204" pitchFamily="34" charset="0"/>
                <a:cs typeface="Arial" panose="020B0604020202020204" pitchFamily="34" charset="0"/>
              </a:rPr>
              <a:t>One Hebrew manuscript, the Latin Vulgate, </a:t>
            </a:r>
            <a:br>
              <a:rPr lang="en-GB" sz="2400" dirty="0">
                <a:solidFill>
                  <a:srgbClr val="00B050"/>
                </a:solidFill>
                <a:latin typeface="Arial" panose="020B0604020202020204" pitchFamily="34" charset="0"/>
                <a:cs typeface="Arial" panose="020B0604020202020204" pitchFamily="34" charset="0"/>
              </a:rPr>
            </a:br>
            <a:r>
              <a:rPr lang="en-GB" sz="2400" dirty="0">
                <a:solidFill>
                  <a:srgbClr val="00B050"/>
                </a:solidFill>
                <a:latin typeface="Arial" panose="020B0604020202020204" pitchFamily="34" charset="0"/>
                <a:cs typeface="Arial" panose="020B0604020202020204" pitchFamily="34" charset="0"/>
              </a:rPr>
              <a:t>and the Greek LXX, later say Bathsheba.</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674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96D6590-901A-264E-C2B8-DBDFF5D2BD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4BFAF4-3B5D-EDC8-D175-78DAEA9B0A34}"/>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Preview</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2B513EA-73AD-1BF2-EA5E-3BADBD49F02B}"/>
              </a:ext>
            </a:extLst>
          </p:cNvPr>
          <p:cNvSpPr txBox="1"/>
          <p:nvPr/>
        </p:nvSpPr>
        <p:spPr>
          <a:xfrm>
            <a:off x="53702" y="519822"/>
            <a:ext cx="7328523"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Jesus undoes what the watchers did.</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By being born in the lineage of fallen, sinful human beings.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By reversing the effects of the Watchers’ sin in real human lives.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By exalting fallen women as ancestors of the divine Messiah.</a:t>
            </a:r>
          </a:p>
        </p:txBody>
      </p:sp>
      <p:pic>
        <p:nvPicPr>
          <p:cNvPr id="2050" name="Picture 2" descr="Issues in Genesis: The Sons of God &amp; Daughters of Men, Part 3">
            <a:extLst>
              <a:ext uri="{FF2B5EF4-FFF2-40B4-BE49-F238E27FC236}">
                <a16:creationId xmlns:a16="http://schemas.microsoft.com/office/drawing/2014/main" id="{A8DC7F9F-AA1C-9A74-BF35-B8A464F4F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823" y="499973"/>
            <a:ext cx="5425031" cy="361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232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92189D1-02B3-127F-C63F-65110180E4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AE44AE-5866-24E6-8625-A27545C00616}"/>
              </a:ext>
            </a:extLst>
          </p:cNvPr>
          <p:cNvSpPr txBox="1"/>
          <p:nvPr/>
        </p:nvSpPr>
        <p:spPr>
          <a:xfrm>
            <a:off x="139874" y="492443"/>
            <a:ext cx="7244523" cy="3539430"/>
          </a:xfrm>
          <a:prstGeom prst="rect">
            <a:avLst/>
          </a:prstGeom>
          <a:noFill/>
        </p:spPr>
        <p:txBody>
          <a:bodyPr wrap="square" rtlCol="0">
            <a:spAutoFit/>
          </a:bodyPr>
          <a:lstStyle/>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Israel was at war with Ammonites.</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Uriah was a </a:t>
            </a:r>
            <a:r>
              <a:rPr lang="en-GB" sz="2800" b="1" i="1" dirty="0" err="1">
                <a:latin typeface="Arial" panose="020B0604020202020204" pitchFamily="34" charset="0"/>
                <a:cs typeface="Arial" panose="020B0604020202020204" pitchFamily="34" charset="0"/>
              </a:rPr>
              <a:t>gibbor</a:t>
            </a:r>
            <a:r>
              <a:rPr lang="en-GB" sz="2800" b="1" dirty="0">
                <a:latin typeface="Arial" panose="020B0604020202020204" pitchFamily="34" charset="0"/>
                <a:cs typeface="Arial" panose="020B0604020202020204" pitchFamily="34" charset="0"/>
              </a:rPr>
              <a:t>, which 1 Enoch used for the Nephilim. </a:t>
            </a:r>
            <a:r>
              <a:rPr lang="en-GB" sz="2800" dirty="0">
                <a:latin typeface="Arial" panose="020B0604020202020204" pitchFamily="34" charset="0"/>
                <a:cs typeface="Arial" panose="020B0604020202020204" pitchFamily="34" charset="0"/>
              </a:rPr>
              <a:t>2 Sam 23:22, 39</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Bathsheba seduced David.</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David looked down, saw a beautiful foreign woman, took her, and mated.</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David plotted to have Uriah die in war.</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Bathsheba’s first child died.</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849C58-1637-A546-FFA1-8B2CB81C3BDC}"/>
              </a:ext>
            </a:extLst>
          </p:cNvPr>
          <p:cNvSpPr txBox="1"/>
          <p:nvPr/>
        </p:nvSpPr>
        <p:spPr>
          <a:xfrm>
            <a:off x="139874" y="0"/>
            <a:ext cx="7175325" cy="492443"/>
          </a:xfrm>
          <a:prstGeom prst="rect">
            <a:avLst/>
          </a:prstGeom>
          <a:noFill/>
        </p:spPr>
        <p:txBody>
          <a:bodyPr wrap="square" rtlCol="0">
            <a:spAutoFit/>
          </a:bodyPr>
          <a:lstStyle/>
          <a:p>
            <a:r>
              <a:rPr lang="en-GB" sz="2600" b="1" dirty="0">
                <a:solidFill>
                  <a:srgbClr val="0070C0"/>
                </a:solidFill>
                <a:latin typeface="Verdana" panose="020B0604030504040204" pitchFamily="34" charset="0"/>
                <a:ea typeface="Verdana" panose="020B0604030504040204" pitchFamily="34" charset="0"/>
                <a:cs typeface="Arial" panose="020B0604020202020204" pitchFamily="34" charset="0"/>
              </a:rPr>
              <a:t>Bathsheba &amp; the Watchers’ template</a:t>
            </a:r>
            <a:endParaRPr lang="en-US" sz="2600" dirty="0">
              <a:solidFill>
                <a:srgbClr val="00B050"/>
              </a:solidFill>
              <a:latin typeface="Verdana" panose="020B0604030504040204" pitchFamily="34" charset="0"/>
              <a:ea typeface="Verdana" panose="020B0604030504040204" pitchFamily="34" charset="0"/>
            </a:endParaRPr>
          </a:p>
        </p:txBody>
      </p:sp>
      <p:pic>
        <p:nvPicPr>
          <p:cNvPr id="6148" name="Picture 4" descr="David and Bathsheba Bible Story and 10 Important Lessons">
            <a:extLst>
              <a:ext uri="{FF2B5EF4-FFF2-40B4-BE49-F238E27FC236}">
                <a16:creationId xmlns:a16="http://schemas.microsoft.com/office/drawing/2014/main" id="{90165F75-EA06-2A4E-1149-BD0B9E428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91" y="492443"/>
            <a:ext cx="6931818" cy="362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815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8"/>
                                        </p:tgtEl>
                                        <p:attrNameLst>
                                          <p:attrName>ppt_x</p:attrName>
                                        </p:attrNameLst>
                                      </p:cBhvr>
                                      <p:tavLst>
                                        <p:tav tm="0">
                                          <p:val>
                                            <p:strVal val="ppt_x"/>
                                          </p:val>
                                        </p:tav>
                                        <p:tav tm="100000">
                                          <p:val>
                                            <p:strVal val="ppt_x"/>
                                          </p:val>
                                        </p:tav>
                                      </p:tavLst>
                                    </p:anim>
                                    <p:anim calcmode="lin" valueType="num">
                                      <p:cBhvr additive="base">
                                        <p:cTn id="7" dur="500"/>
                                        <p:tgtEl>
                                          <p:spTgt spid="6148"/>
                                        </p:tgtEl>
                                        <p:attrNameLst>
                                          <p:attrName>ppt_y</p:attrName>
                                        </p:attrNameLst>
                                      </p:cBhvr>
                                      <p:tavLst>
                                        <p:tav tm="0">
                                          <p:val>
                                            <p:strVal val="ppt_y"/>
                                          </p:val>
                                        </p:tav>
                                        <p:tav tm="100000">
                                          <p:val>
                                            <p:strVal val="1+ppt_h/2"/>
                                          </p:val>
                                        </p:tav>
                                      </p:tavLst>
                                    </p:anim>
                                    <p:set>
                                      <p:cBhvr>
                                        <p:cTn id="8" dur="1" fill="hold">
                                          <p:stCondLst>
                                            <p:cond delay="499"/>
                                          </p:stCondLst>
                                        </p:cTn>
                                        <p:tgtEl>
                                          <p:spTgt spid="614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4067634-4D5A-35B5-D68F-38BD11639B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B7D590-A6B9-8BBE-4663-5C710081F276}"/>
              </a:ext>
            </a:extLst>
          </p:cNvPr>
          <p:cNvSpPr txBox="1"/>
          <p:nvPr/>
        </p:nvSpPr>
        <p:spPr>
          <a:xfrm>
            <a:off x="139875" y="0"/>
            <a:ext cx="268587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Summary	</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6E0FF16-41B2-EBC8-061F-E8E72E5CC6EE}"/>
              </a:ext>
            </a:extLst>
          </p:cNvPr>
          <p:cNvSpPr txBox="1"/>
          <p:nvPr/>
        </p:nvSpPr>
        <p:spPr>
          <a:xfrm>
            <a:off x="139875" y="493990"/>
            <a:ext cx="7035450"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Effects of the Watchers’ sin endure.</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Those effects plagued Israel’s lineage.</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Conversion of Yahweh saves.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Boaz illustrates how a godly Israelite redeemer can reverse the effects.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Matthew’s genealogy connects Jesus to the Enochian template.</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Humanity needs a powerful Redeemer.</a:t>
            </a:r>
          </a:p>
        </p:txBody>
      </p:sp>
    </p:spTree>
    <p:extLst>
      <p:ext uri="{BB962C8B-B14F-4D97-AF65-F5344CB8AC3E}">
        <p14:creationId xmlns:p14="http://schemas.microsoft.com/office/powerpoint/2010/main" val="2001742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1E9EA-0721-C5F6-4522-10F5B12263FB}"/>
              </a:ext>
            </a:extLst>
          </p:cNvPr>
          <p:cNvSpPr txBox="1">
            <a:spLocks/>
          </p:cNvSpPr>
          <p:nvPr/>
        </p:nvSpPr>
        <p:spPr>
          <a:xfrm>
            <a:off x="225706" y="1"/>
            <a:ext cx="6256374" cy="418879"/>
          </a:xfrm>
          <a:prstGeom prst="rect">
            <a:avLst/>
          </a:prstGeom>
        </p:spPr>
        <p:txBody>
          <a:bodyPr vert="horz" lIns="54864" tIns="27432" rIns="54864" bIns="27432"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60" b="1" dirty="0">
                <a:solidFill>
                  <a:srgbClr val="0070C0"/>
                </a:solidFill>
                <a:latin typeface="Verdana" panose="020B0604030504040204" pitchFamily="34" charset="0"/>
                <a:ea typeface="Verdana" panose="020B0604030504040204" pitchFamily="34" charset="0"/>
              </a:rPr>
              <a:t>Assignment</a:t>
            </a:r>
            <a:endParaRPr lang="en-US" sz="1920" b="1" dirty="0">
              <a:solidFill>
                <a:srgbClr val="0070C0"/>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8EA847B9-D1E2-0180-1411-95A6B633E076}"/>
              </a:ext>
            </a:extLst>
          </p:cNvPr>
          <p:cNvSpPr txBox="1"/>
          <p:nvPr/>
        </p:nvSpPr>
        <p:spPr>
          <a:xfrm>
            <a:off x="166416" y="628228"/>
            <a:ext cx="7148785" cy="2456057"/>
          </a:xfrm>
          <a:prstGeom prst="rect">
            <a:avLst/>
          </a:prstGeom>
          <a:noFill/>
        </p:spPr>
        <p:txBody>
          <a:bodyPr wrap="square" rtlCol="0">
            <a:spAutoFit/>
          </a:bodyPr>
          <a:lstStyle/>
          <a:p>
            <a:pPr marL="289553" indent="-289553"/>
            <a:r>
              <a:rPr lang="en-US" sz="2560" b="1" dirty="0">
                <a:solidFill>
                  <a:srgbClr val="C00000"/>
                </a:solidFill>
                <a:latin typeface="Arial" panose="020B0604020202020204" pitchFamily="34" charset="0"/>
                <a:cs typeface="Arial" panose="020B0604020202020204" pitchFamily="34" charset="0"/>
              </a:rPr>
              <a:t>●</a:t>
            </a:r>
            <a:r>
              <a:rPr lang="en-US" sz="2560" b="1" dirty="0">
                <a:latin typeface="Arial" panose="020B0604020202020204" pitchFamily="34" charset="0"/>
                <a:cs typeface="Arial" panose="020B0604020202020204" pitchFamily="34" charset="0"/>
              </a:rPr>
              <a:t> Read </a:t>
            </a:r>
            <a:r>
              <a:rPr lang="en-US" sz="2560" b="1" i="1" dirty="0">
                <a:latin typeface="Arial" panose="020B0604020202020204" pitchFamily="34" charset="0"/>
                <a:cs typeface="Arial" panose="020B0604020202020204" pitchFamily="34" charset="0"/>
              </a:rPr>
              <a:t>Reversing Hermon</a:t>
            </a:r>
            <a:r>
              <a:rPr lang="en-US" sz="2560" b="1" dirty="0">
                <a:latin typeface="Arial" panose="020B0604020202020204" pitchFamily="34" charset="0"/>
                <a:cs typeface="Arial" panose="020B0604020202020204" pitchFamily="34" charset="0"/>
              </a:rPr>
              <a:t>, </a:t>
            </a:r>
            <a:br>
              <a:rPr lang="en-US" sz="2560" b="1" dirty="0">
                <a:latin typeface="Arial" panose="020B0604020202020204" pitchFamily="34" charset="0"/>
                <a:cs typeface="Arial" panose="020B0604020202020204" pitchFamily="34" charset="0"/>
              </a:rPr>
            </a:br>
            <a:r>
              <a:rPr lang="en-US" sz="2560" b="1">
                <a:latin typeface="Arial" panose="020B0604020202020204" pitchFamily="34" charset="0"/>
                <a:cs typeface="Arial" panose="020B0604020202020204" pitchFamily="34" charset="0"/>
              </a:rPr>
              <a:t>chapter </a:t>
            </a:r>
            <a:r>
              <a:rPr lang="en-US" sz="2560" b="1">
                <a:solidFill>
                  <a:srgbClr val="C00000"/>
                </a:solidFill>
                <a:latin typeface="Arial" panose="020B0604020202020204" pitchFamily="34" charset="0"/>
                <a:cs typeface="Arial" panose="020B0604020202020204" pitchFamily="34" charset="0"/>
              </a:rPr>
              <a:t>6</a:t>
            </a:r>
            <a:r>
              <a:rPr lang="en-US" sz="2560" b="1">
                <a:latin typeface="Arial" panose="020B0604020202020204" pitchFamily="34" charset="0"/>
                <a:cs typeface="Arial" panose="020B0604020202020204" pitchFamily="34" charset="0"/>
              </a:rPr>
              <a:t>: </a:t>
            </a:r>
            <a:r>
              <a:rPr lang="en-US" sz="2560" b="1" dirty="0">
                <a:latin typeface="Arial" panose="020B0604020202020204" pitchFamily="34" charset="0"/>
                <a:cs typeface="Arial" panose="020B0604020202020204" pitchFamily="34" charset="0"/>
              </a:rPr>
              <a:t>“The Watchers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sin and Jesus’ Ministry,”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pages 87-102.</a:t>
            </a:r>
            <a:br>
              <a:rPr lang="en-US" sz="2560" b="1" dirty="0">
                <a:latin typeface="Arial" panose="020B0604020202020204" pitchFamily="34" charset="0"/>
                <a:cs typeface="Arial" panose="020B0604020202020204" pitchFamily="34" charset="0"/>
              </a:rPr>
            </a:br>
            <a:endParaRPr lang="en-US" sz="2560" b="1" dirty="0">
              <a:latin typeface="Arial" panose="020B0604020202020204" pitchFamily="34" charset="0"/>
              <a:cs typeface="Arial" panose="020B0604020202020204" pitchFamily="34" charset="0"/>
            </a:endParaRPr>
          </a:p>
          <a:p>
            <a:pPr marL="289553" indent="-289553"/>
            <a:r>
              <a:rPr lang="en-US" sz="2560" b="1" dirty="0">
                <a:solidFill>
                  <a:srgbClr val="C00000"/>
                </a:solidFill>
                <a:latin typeface="Arial" panose="020B0604020202020204" pitchFamily="34" charset="0"/>
                <a:cs typeface="Arial" panose="020B0604020202020204" pitchFamily="34" charset="0"/>
              </a:rPr>
              <a:t>●</a:t>
            </a:r>
            <a:r>
              <a:rPr lang="en-US" sz="2560" b="1" dirty="0">
                <a:latin typeface="Arial" panose="020B0604020202020204" pitchFamily="34" charset="0"/>
                <a:cs typeface="Arial" panose="020B0604020202020204" pitchFamily="34" charset="0"/>
              </a:rPr>
              <a:t> Visit </a:t>
            </a:r>
            <a:r>
              <a:rPr lang="en-US" sz="2560" b="1" dirty="0" err="1">
                <a:solidFill>
                  <a:srgbClr val="C00000"/>
                </a:solidFill>
                <a:latin typeface="Arial" panose="020B0604020202020204" pitchFamily="34" charset="0"/>
                <a:cs typeface="Arial" panose="020B0604020202020204" pitchFamily="34" charset="0"/>
              </a:rPr>
              <a:t>ReversingHermon.site</a:t>
            </a:r>
            <a:r>
              <a:rPr lang="en-US" sz="2560" b="1" dirty="0">
                <a:solidFill>
                  <a:srgbClr val="C00000"/>
                </a:solidFill>
                <a:latin typeface="Arial" panose="020B0604020202020204" pitchFamily="34" charset="0"/>
                <a:cs typeface="Arial" panose="020B0604020202020204" pitchFamily="34" charset="0"/>
              </a:rPr>
              <a:t> </a:t>
            </a:r>
            <a:endParaRPr lang="en-US" sz="256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DB77A4-17B1-132C-68EC-65B8DE7F0472}"/>
              </a:ext>
            </a:extLst>
          </p:cNvPr>
          <p:cNvPicPr>
            <a:picLocks noChangeAspect="1"/>
          </p:cNvPicPr>
          <p:nvPr/>
        </p:nvPicPr>
        <p:blipFill>
          <a:blip r:embed="rId3"/>
          <a:stretch>
            <a:fillRect/>
          </a:stretch>
        </p:blipFill>
        <p:spPr>
          <a:xfrm>
            <a:off x="4876799" y="248497"/>
            <a:ext cx="2438401" cy="3617805"/>
          </a:xfrm>
          <a:prstGeom prst="rect">
            <a:avLst/>
          </a:prstGeom>
        </p:spPr>
      </p:pic>
    </p:spTree>
    <p:extLst>
      <p:ext uri="{BB962C8B-B14F-4D97-AF65-F5344CB8AC3E}">
        <p14:creationId xmlns:p14="http://schemas.microsoft.com/office/powerpoint/2010/main" val="375789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867E17C-4244-AC9D-5840-286E68644D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FC21FB-310E-3444-E66F-98B46904010C}"/>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Matthew 1, Jesus’ genealogy</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8292322-1899-2046-CDAE-7871223BB58A}"/>
              </a:ext>
            </a:extLst>
          </p:cNvPr>
          <p:cNvSpPr txBox="1"/>
          <p:nvPr/>
        </p:nvSpPr>
        <p:spPr>
          <a:xfrm>
            <a:off x="178177" y="523220"/>
            <a:ext cx="6682218"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1</a:t>
            </a:r>
            <a:r>
              <a:rPr lang="en-GB"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book of the genealogy of </a:t>
            </a:r>
            <a:r>
              <a:rPr lang="en-GB" sz="2800" b="1" dirty="0">
                <a:solidFill>
                  <a:srgbClr val="0070C0"/>
                </a:solidFill>
                <a:latin typeface="Arial" panose="020B0604020202020204" pitchFamily="34" charset="0"/>
                <a:cs typeface="Arial" panose="020B0604020202020204" pitchFamily="34" charset="0"/>
              </a:rPr>
              <a:t>Jesus Christ</a:t>
            </a:r>
            <a:r>
              <a:rPr lang="en-GB" sz="2800" b="1" dirty="0">
                <a:latin typeface="Arial" panose="020B0604020202020204" pitchFamily="34" charset="0"/>
                <a:cs typeface="Arial" panose="020B0604020202020204" pitchFamily="34" charset="0"/>
              </a:rPr>
              <a:t>, the son of David, the son of Abraham.</a:t>
            </a:r>
          </a:p>
          <a:p>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Judah [was] the father of Perez and Zerah by </a:t>
            </a:r>
            <a:r>
              <a:rPr lang="en-GB" sz="2800" b="1" dirty="0">
                <a:solidFill>
                  <a:srgbClr val="C00000"/>
                </a:solidFill>
                <a:latin typeface="Arial" panose="020B0604020202020204" pitchFamily="34" charset="0"/>
                <a:cs typeface="Arial" panose="020B0604020202020204" pitchFamily="34" charset="0"/>
              </a:rPr>
              <a:t>Tamar</a:t>
            </a:r>
            <a:r>
              <a:rPr lang="en-GB" sz="2800" b="1" dirty="0">
                <a:latin typeface="Arial" panose="020B0604020202020204" pitchFamily="34" charset="0"/>
                <a:cs typeface="Arial" panose="020B0604020202020204" pitchFamily="34" charset="0"/>
              </a:rPr>
              <a:t>…</a:t>
            </a:r>
          </a:p>
          <a:p>
            <a:r>
              <a:rPr lang="en-US" sz="2800" b="1" baseline="30000"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Salmon [was] the father of Boaz by </a:t>
            </a:r>
            <a:r>
              <a:rPr lang="en-GB" sz="2800" b="1" dirty="0">
                <a:solidFill>
                  <a:srgbClr val="C00000"/>
                </a:solidFill>
                <a:latin typeface="Arial" panose="020B0604020202020204" pitchFamily="34" charset="0"/>
                <a:cs typeface="Arial" panose="020B0604020202020204" pitchFamily="34" charset="0"/>
              </a:rPr>
              <a:t>Rahab</a:t>
            </a:r>
            <a:r>
              <a:rPr lang="en-GB" sz="2800" b="1" dirty="0">
                <a:latin typeface="Arial" panose="020B0604020202020204" pitchFamily="34" charset="0"/>
                <a:cs typeface="Arial" panose="020B0604020202020204" pitchFamily="34" charset="0"/>
              </a:rPr>
              <a:t>, and Boaz the father of Obed by </a:t>
            </a:r>
            <a:r>
              <a:rPr lang="en-GB" sz="2800" b="1" dirty="0">
                <a:solidFill>
                  <a:srgbClr val="C00000"/>
                </a:solidFill>
                <a:latin typeface="Arial" panose="020B0604020202020204" pitchFamily="34" charset="0"/>
                <a:cs typeface="Arial" panose="020B0604020202020204" pitchFamily="34" charset="0"/>
              </a:rPr>
              <a:t>Ruth</a:t>
            </a:r>
            <a:r>
              <a:rPr lang="en-GB"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83541CF-F587-7DE7-0603-D9FB0DC32F88}"/>
              </a:ext>
            </a:extLst>
          </p:cNvPr>
          <p:cNvPicPr>
            <a:picLocks noChangeAspect="1"/>
          </p:cNvPicPr>
          <p:nvPr/>
        </p:nvPicPr>
        <p:blipFill>
          <a:blip r:embed="rId3"/>
          <a:stretch>
            <a:fillRect/>
          </a:stretch>
        </p:blipFill>
        <p:spPr>
          <a:xfrm>
            <a:off x="1934527" y="0"/>
            <a:ext cx="3446145" cy="4114800"/>
          </a:xfrm>
          <a:prstGeom prst="rect">
            <a:avLst/>
          </a:prstGeom>
        </p:spPr>
      </p:pic>
    </p:spTree>
    <p:extLst>
      <p:ext uri="{BB962C8B-B14F-4D97-AF65-F5344CB8AC3E}">
        <p14:creationId xmlns:p14="http://schemas.microsoft.com/office/powerpoint/2010/main" val="1610228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1A538AF9-A040-DE66-D015-E2F3A9893A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D38898-ED85-F5EB-5D9C-65E85CE86425}"/>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Matthew 1, Jesus’ genealogy</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8CF5EC6-4953-B448-4169-0BDBF3848D2A}"/>
              </a:ext>
            </a:extLst>
          </p:cNvPr>
          <p:cNvSpPr txBox="1"/>
          <p:nvPr/>
        </p:nvSpPr>
        <p:spPr>
          <a:xfrm>
            <a:off x="178176" y="523220"/>
            <a:ext cx="6997149" cy="3108543"/>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6</a:t>
            </a:r>
            <a:r>
              <a:rPr lang="en-GB"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David was the father of Solomon by the </a:t>
            </a:r>
            <a:r>
              <a:rPr lang="en-GB" sz="2800" b="1" dirty="0">
                <a:solidFill>
                  <a:srgbClr val="C00000"/>
                </a:solidFill>
                <a:latin typeface="Arial" panose="020B0604020202020204" pitchFamily="34" charset="0"/>
                <a:cs typeface="Arial" panose="020B0604020202020204" pitchFamily="34" charset="0"/>
              </a:rPr>
              <a:t>wife of Uriah</a:t>
            </a:r>
            <a:r>
              <a:rPr lang="en-GB" sz="2800" b="1" dirty="0">
                <a:latin typeface="Arial" panose="020B0604020202020204" pitchFamily="34" charset="0"/>
                <a:cs typeface="Arial" panose="020B0604020202020204" pitchFamily="34" charset="0"/>
              </a:rPr>
              <a:t>…</a:t>
            </a:r>
            <a:br>
              <a:rPr lang="en-GB" sz="2800" b="1" dirty="0">
                <a:latin typeface="Arial" panose="020B0604020202020204" pitchFamily="34" charset="0"/>
                <a:cs typeface="Arial" panose="020B0604020202020204" pitchFamily="34" charset="0"/>
              </a:rPr>
            </a:br>
            <a:endParaRPr lang="en-GB" sz="2800" b="1" dirty="0">
              <a:latin typeface="Arial" panose="020B0604020202020204" pitchFamily="34" charset="0"/>
              <a:cs typeface="Arial" panose="020B0604020202020204" pitchFamily="34" charset="0"/>
            </a:endParaRPr>
          </a:p>
          <a:p>
            <a:r>
              <a:rPr lang="en-GB" sz="2800" b="1" baseline="30000" dirty="0">
                <a:solidFill>
                  <a:srgbClr val="C00000"/>
                </a:solidFill>
                <a:latin typeface="Arial" panose="020B0604020202020204" pitchFamily="34" charset="0"/>
                <a:cs typeface="Arial" panose="020B0604020202020204" pitchFamily="34" charset="0"/>
              </a:rPr>
              <a:t>16</a:t>
            </a:r>
            <a:r>
              <a:rPr lang="en-GB" sz="2800" b="1" dirty="0">
                <a:solidFill>
                  <a:srgbClr val="C00000"/>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Jacob the father of Joseph the husband of </a:t>
            </a:r>
            <a:r>
              <a:rPr lang="en-GB" sz="2800" b="1" dirty="0">
                <a:solidFill>
                  <a:srgbClr val="C00000"/>
                </a:solidFill>
                <a:latin typeface="Arial" panose="020B0604020202020204" pitchFamily="34" charset="0"/>
                <a:cs typeface="Arial" panose="020B0604020202020204" pitchFamily="34" charset="0"/>
              </a:rPr>
              <a:t>Mary</a:t>
            </a:r>
            <a:r>
              <a:rPr lang="en-GB" sz="2800" b="1" dirty="0">
                <a:latin typeface="Arial" panose="020B0604020202020204" pitchFamily="34" charset="0"/>
                <a:cs typeface="Arial" panose="020B0604020202020204" pitchFamily="34" charset="0"/>
              </a:rPr>
              <a:t>, of whom Jesus was born, who is called Christ.</a:t>
            </a:r>
          </a:p>
          <a:p>
            <a:endParaRPr lang="en-US" sz="2800" b="1" dirty="0">
              <a:latin typeface="Arial" panose="020B0604020202020204" pitchFamily="34" charset="0"/>
              <a:cs typeface="Arial" panose="020B0604020202020204" pitchFamily="34" charset="0"/>
            </a:endParaRPr>
          </a:p>
        </p:txBody>
      </p:sp>
      <p:pic>
        <p:nvPicPr>
          <p:cNvPr id="1026" name="Picture 2" descr="Pin page">
            <a:extLst>
              <a:ext uri="{FF2B5EF4-FFF2-40B4-BE49-F238E27FC236}">
                <a16:creationId xmlns:a16="http://schemas.microsoft.com/office/drawing/2014/main" id="{92F9FC63-28B8-3BA4-D659-F3B1C3151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7200"/>
            <a:ext cx="4572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860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5EFA7D8-2BF7-204D-C6C8-B21D0C6D5B3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F82850-ED00-560E-3D4A-564A606D6DAF}"/>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Background to Matthew</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15DBC166-8A93-1035-8CCA-4D1F6C8D494B}"/>
              </a:ext>
            </a:extLst>
          </p:cNvPr>
          <p:cNvSpPr txBox="1"/>
          <p:nvPr/>
        </p:nvSpPr>
        <p:spPr>
          <a:xfrm>
            <a:off x="139875" y="523220"/>
            <a:ext cx="7175325" cy="3539430"/>
          </a:xfrm>
          <a:prstGeom prst="rect">
            <a:avLst/>
          </a:prstGeom>
          <a:noFill/>
        </p:spPr>
        <p:txBody>
          <a:bodyPr wrap="square" rtlCol="0">
            <a:spAutoFit/>
          </a:bodyPr>
          <a:lstStyle/>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Matthew nowhere directly quotes from the Book of 1 Enoch.</a:t>
            </a:r>
          </a:p>
          <a:p>
            <a:pPr marL="361950" indent="-361950"/>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He does not include righteous women such Sara, Rebecca or Rachael.</a:t>
            </a:r>
          </a:p>
          <a:p>
            <a:pPr marL="361950" indent="-361950"/>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 second-temple Jew, he was familiar with the Enochian story.</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He mentions women who illustrate the ‘Enochian template’.</a:t>
            </a:r>
          </a:p>
        </p:txBody>
      </p:sp>
      <p:pic>
        <p:nvPicPr>
          <p:cNvPr id="5" name="Picture 4">
            <a:extLst>
              <a:ext uri="{FF2B5EF4-FFF2-40B4-BE49-F238E27FC236}">
                <a16:creationId xmlns:a16="http://schemas.microsoft.com/office/drawing/2014/main" id="{54073D39-7096-BA59-6C72-F69AD96238E6}"/>
              </a:ext>
            </a:extLst>
          </p:cNvPr>
          <p:cNvPicPr>
            <a:picLocks noChangeAspect="1"/>
          </p:cNvPicPr>
          <p:nvPr/>
        </p:nvPicPr>
        <p:blipFill>
          <a:blip r:embed="rId3"/>
          <a:stretch>
            <a:fillRect/>
          </a:stretch>
        </p:blipFill>
        <p:spPr>
          <a:xfrm>
            <a:off x="466725" y="530884"/>
            <a:ext cx="6381750" cy="3583916"/>
          </a:xfrm>
          <a:prstGeom prst="rect">
            <a:avLst/>
          </a:prstGeom>
        </p:spPr>
      </p:pic>
    </p:spTree>
    <p:extLst>
      <p:ext uri="{BB962C8B-B14F-4D97-AF65-F5344CB8AC3E}">
        <p14:creationId xmlns:p14="http://schemas.microsoft.com/office/powerpoint/2010/main" val="4286173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
          <a:extLst>
            <a:ext uri="{FF2B5EF4-FFF2-40B4-BE49-F238E27FC236}">
              <a16:creationId xmlns:a16="http://schemas.microsoft.com/office/drawing/2014/main" id="{22F463FA-424B-9441-101A-D1082B6012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C5384E-30D2-5F76-02FD-1D0CE2E7E9FE}"/>
              </a:ext>
            </a:extLst>
          </p:cNvPr>
          <p:cNvSpPr txBox="1"/>
          <p:nvPr/>
        </p:nvSpPr>
        <p:spPr>
          <a:xfrm>
            <a:off x="139875" y="0"/>
            <a:ext cx="558380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Why these four women?</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300A7C80-2A0B-921B-0F06-B75135DF3507}"/>
              </a:ext>
            </a:extLst>
          </p:cNvPr>
          <p:cNvSpPr txBox="1"/>
          <p:nvPr/>
        </p:nvSpPr>
        <p:spPr>
          <a:xfrm>
            <a:off x="139876" y="523220"/>
            <a:ext cx="7035450"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To connect Jesus’ coming with:</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God’s grace for Gentiles and sinners.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First Testament narratives.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God’s covenant with Abraham.</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God’s covenant with David.</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Jewish mission to Gentiles (28:18-20).</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‘Enochian template’.</a:t>
            </a:r>
          </a:p>
        </p:txBody>
      </p:sp>
      <p:pic>
        <p:nvPicPr>
          <p:cNvPr id="5" name="Picture 4">
            <a:extLst>
              <a:ext uri="{FF2B5EF4-FFF2-40B4-BE49-F238E27FC236}">
                <a16:creationId xmlns:a16="http://schemas.microsoft.com/office/drawing/2014/main" id="{109A3DA3-C17E-0420-FA7E-81D3E0056B31}"/>
              </a:ext>
            </a:extLst>
          </p:cNvPr>
          <p:cNvPicPr>
            <a:picLocks noChangeAspect="1"/>
          </p:cNvPicPr>
          <p:nvPr/>
        </p:nvPicPr>
        <p:blipFill>
          <a:blip r:embed="rId4"/>
          <a:stretch>
            <a:fillRect/>
          </a:stretch>
        </p:blipFill>
        <p:spPr>
          <a:xfrm>
            <a:off x="491926" y="472031"/>
            <a:ext cx="6476034" cy="3642769"/>
          </a:xfrm>
          <a:prstGeom prst="rect">
            <a:avLst/>
          </a:prstGeom>
        </p:spPr>
      </p:pic>
    </p:spTree>
    <p:extLst>
      <p:ext uri="{BB962C8B-B14F-4D97-AF65-F5344CB8AC3E}">
        <p14:creationId xmlns:p14="http://schemas.microsoft.com/office/powerpoint/2010/main" val="195245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7D7C0BB-1203-9E2D-21C0-473DAAE398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964706-A4EC-884E-BF05-9BAD0BBBBB27}"/>
              </a:ext>
            </a:extLst>
          </p:cNvPr>
          <p:cNvSpPr txBox="1"/>
          <p:nvPr/>
        </p:nvSpPr>
        <p:spPr>
          <a:xfrm>
            <a:off x="139875" y="0"/>
            <a:ext cx="6201548" cy="523220"/>
          </a:xfrm>
          <a:prstGeom prst="rect">
            <a:avLst/>
          </a:prstGeom>
          <a:noFill/>
        </p:spPr>
        <p:txBody>
          <a:bodyPr wrap="square" rtlCol="0">
            <a:spAutoFit/>
          </a:bodyPr>
          <a:lstStyle/>
          <a:p>
            <a:r>
              <a:rPr lang="en-GB" sz="2800" b="1" dirty="0">
                <a:solidFill>
                  <a:srgbClr val="0070C0"/>
                </a:solidFill>
                <a:latin typeface="Verdana" panose="020B0604030504040204" pitchFamily="34" charset="0"/>
                <a:ea typeface="Verdana" panose="020B0604030504040204" pitchFamily="34" charset="0"/>
                <a:cs typeface="Arial" panose="020B0604020202020204" pitchFamily="34" charset="0"/>
              </a:rPr>
              <a:t>T</a:t>
            </a: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HE WATCHERS’ TEMPLATE</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421FADE-2F4D-7EDC-ECD7-1CA313B7BDBA}"/>
              </a:ext>
            </a:extLst>
          </p:cNvPr>
          <p:cNvSpPr txBox="1"/>
          <p:nvPr/>
        </p:nvSpPr>
        <p:spPr>
          <a:xfrm>
            <a:off x="139875" y="523220"/>
            <a:ext cx="7244523"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Before the Flood, divine beings: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Left their proper domain in the air.</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Violated the human domain on earth.</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Saw, took, mated with human women.</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Fathered giants, who became demons.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Taught women seductive cosmetics.</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Taught humans astrology, warfare, sorcery, drugs and idolatry.</a:t>
            </a:r>
          </a:p>
        </p:txBody>
      </p:sp>
      <p:pic>
        <p:nvPicPr>
          <p:cNvPr id="3074" name="Picture 2" descr="SlidesMania | Free Google Slides themes and PowerPoint templates.">
            <a:extLst>
              <a:ext uri="{FF2B5EF4-FFF2-40B4-BE49-F238E27FC236}">
                <a16:creationId xmlns:a16="http://schemas.microsoft.com/office/drawing/2014/main" id="{E171ED7B-5280-2ADC-8E11-46A4A2FA7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40" y="575370"/>
            <a:ext cx="6292320" cy="353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068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000" r="-1000"/>
          </a:stretch>
        </a:blipFill>
        <a:effectLst/>
      </p:bgPr>
    </p:bg>
    <p:spTree>
      <p:nvGrpSpPr>
        <p:cNvPr id="1" name="">
          <a:extLst>
            <a:ext uri="{FF2B5EF4-FFF2-40B4-BE49-F238E27FC236}">
              <a16:creationId xmlns:a16="http://schemas.microsoft.com/office/drawing/2014/main" id="{783C526F-6AC2-58B2-B889-A39C9755FC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9BBCA8-3FAF-5E82-3893-ADD35C8380F3}"/>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Sources of human evil</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1D135E08-5DC7-530D-768D-2DD8964C1613}"/>
              </a:ext>
            </a:extLst>
          </p:cNvPr>
          <p:cNvSpPr txBox="1"/>
          <p:nvPr/>
        </p:nvSpPr>
        <p:spPr>
          <a:xfrm>
            <a:off x="139875" y="523220"/>
            <a:ext cx="7237562" cy="3539430"/>
          </a:xfrm>
          <a:prstGeom prst="rect">
            <a:avLst/>
          </a:prstGeom>
          <a:noFill/>
        </p:spPr>
        <p:txBody>
          <a:bodyPr wrap="square" rtlCol="0">
            <a:spAutoFit/>
          </a:bodyPr>
          <a:lstStyle/>
          <a:p>
            <a:pPr marL="360363" indent="-360363"/>
            <a:r>
              <a:rPr lang="en-US" sz="2800" b="1" dirty="0">
                <a:solidFill>
                  <a:srgbClr val="C00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The devil’s defection in Eden. </a:t>
            </a:r>
            <a:r>
              <a:rPr lang="en-US" sz="2800" dirty="0">
                <a:latin typeface="Arial" panose="020B0604020202020204" pitchFamily="34" charset="0"/>
                <a:cs typeface="Arial" panose="020B0604020202020204" pitchFamily="34" charset="0"/>
              </a:rPr>
              <a:t>Isa. 14:14</a:t>
            </a:r>
          </a:p>
          <a:p>
            <a:pPr marL="360363" indent="-360363"/>
            <a:r>
              <a:rPr lang="en-US" sz="2800" b="1" dirty="0">
                <a:solidFill>
                  <a:srgbClr val="C00000"/>
                </a:solidFill>
                <a:latin typeface="Arial" panose="020B0604020202020204" pitchFamily="34" charset="0"/>
                <a:cs typeface="Arial" panose="020B0604020202020204" pitchFamily="34" charset="0"/>
              </a:rPr>
              <a:t>2</a:t>
            </a:r>
            <a:r>
              <a:rPr lang="en-US" sz="2800" b="1" dirty="0">
                <a:latin typeface="Arial" panose="020B0604020202020204" pitchFamily="34" charset="0"/>
                <a:cs typeface="Arial" panose="020B0604020202020204" pitchFamily="34" charset="0"/>
              </a:rPr>
              <a:t> Our first parents’ disobedience.</a:t>
            </a:r>
            <a:r>
              <a:rPr lang="en-US" sz="2800" dirty="0">
                <a:latin typeface="Arial" panose="020B0604020202020204" pitchFamily="34" charset="0"/>
                <a:cs typeface="Arial" panose="020B0604020202020204" pitchFamily="34" charset="0"/>
              </a:rPr>
              <a:t> Gen. 3</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The Watchers’ illicit teaching. </a:t>
            </a:r>
            <a:r>
              <a:rPr lang="en-US" sz="2800" dirty="0">
                <a:latin typeface="Arial" panose="020B0604020202020204" pitchFamily="34" charset="0"/>
                <a:cs typeface="Arial" panose="020B0604020202020204" pitchFamily="34" charset="0"/>
              </a:rPr>
              <a:t>Gen. 6:1-5</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Demons parading as gods.</a:t>
            </a:r>
            <a:r>
              <a:rPr lang="en-US" sz="2800" dirty="0">
                <a:latin typeface="Arial" panose="020B0604020202020204" pitchFamily="34" charset="0"/>
                <a:cs typeface="Arial" panose="020B0604020202020204" pitchFamily="34" charset="0"/>
              </a:rPr>
              <a:t> Deut. 32:17</a:t>
            </a:r>
          </a:p>
          <a:p>
            <a:pPr marL="360363" indent="-360363"/>
            <a:r>
              <a:rPr lang="en-US" sz="2800" b="1" dirty="0">
                <a:solidFill>
                  <a:srgbClr val="C00000"/>
                </a:solidFill>
                <a:latin typeface="Arial" panose="020B0604020202020204" pitchFamily="34" charset="0"/>
                <a:cs typeface="Arial" panose="020B0604020202020204" pitchFamily="34" charset="0"/>
              </a:rPr>
              <a:t>5 </a:t>
            </a:r>
            <a:r>
              <a:rPr lang="en-US" sz="2800" b="1" dirty="0">
                <a:latin typeface="Arial" panose="020B0604020202020204" pitchFamily="34" charset="0"/>
                <a:cs typeface="Arial" panose="020B0604020202020204" pitchFamily="34" charset="0"/>
              </a:rPr>
              <a:t>Spiritual rulers over nations. </a:t>
            </a:r>
            <a:r>
              <a:rPr lang="en-US" sz="2800" dirty="0">
                <a:latin typeface="Arial" panose="020B0604020202020204" pitchFamily="34" charset="0"/>
                <a:cs typeface="Arial" panose="020B0604020202020204" pitchFamily="34" charset="0"/>
              </a:rPr>
              <a:t>Eph. 6:12</a:t>
            </a:r>
            <a:endParaRPr lang="en-US" sz="2800" b="1" dirty="0">
              <a:latin typeface="Arial" panose="020B0604020202020204" pitchFamily="34" charset="0"/>
              <a:cs typeface="Arial" panose="020B0604020202020204" pitchFamily="34" charset="0"/>
            </a:endParaRPr>
          </a:p>
          <a:p>
            <a:pPr marL="360363" indent="-360363"/>
            <a:r>
              <a:rPr lang="en-US" sz="2800" b="1" dirty="0">
                <a:solidFill>
                  <a:srgbClr val="C00000"/>
                </a:solidFill>
                <a:latin typeface="Arial" panose="020B0604020202020204" pitchFamily="34" charset="0"/>
                <a:cs typeface="Arial" panose="020B0604020202020204" pitchFamily="34" charset="0"/>
              </a:rPr>
              <a:t>6</a:t>
            </a:r>
            <a:r>
              <a:rPr lang="en-US" sz="2800" b="1" dirty="0">
                <a:latin typeface="Arial" panose="020B0604020202020204" pitchFamily="34" charset="0"/>
                <a:cs typeface="Arial" panose="020B0604020202020204" pitchFamily="34" charset="0"/>
              </a:rPr>
              <a:t> The fallen human ‘heart’. </a:t>
            </a:r>
            <a:r>
              <a:rPr lang="en-US" sz="2800" dirty="0">
                <a:latin typeface="Arial" panose="020B0604020202020204" pitchFamily="34" charset="0"/>
                <a:cs typeface="Arial" panose="020B0604020202020204" pitchFamily="34" charset="0"/>
              </a:rPr>
              <a:t>Mark 7:20-23</a:t>
            </a:r>
            <a:r>
              <a:rPr lang="en-US" sz="2800" b="1" dirty="0">
                <a:latin typeface="Arial" panose="020B0604020202020204" pitchFamily="34" charset="0"/>
                <a:cs typeface="Arial" panose="020B0604020202020204" pitchFamily="34" charset="0"/>
              </a:rPr>
              <a:t> </a:t>
            </a:r>
          </a:p>
          <a:p>
            <a:pPr marL="360363" indent="-360363"/>
            <a:r>
              <a:rPr lang="en-US" sz="2800" b="1" dirty="0">
                <a:solidFill>
                  <a:srgbClr val="C00000"/>
                </a:solidFill>
                <a:latin typeface="Arial" panose="020B0604020202020204" pitchFamily="34" charset="0"/>
                <a:cs typeface="Arial" panose="020B0604020202020204" pitchFamily="34" charset="0"/>
              </a:rPr>
              <a:t>7</a:t>
            </a:r>
            <a:r>
              <a:rPr lang="en-US" sz="2800" b="1" dirty="0">
                <a:latin typeface="Arial" panose="020B0604020202020204" pitchFamily="34" charset="0"/>
                <a:cs typeface="Arial" panose="020B0604020202020204" pitchFamily="34" charset="0"/>
              </a:rPr>
              <a:t> Satan’s temptations. </a:t>
            </a:r>
            <a:r>
              <a:rPr lang="en-US" sz="2800" dirty="0">
                <a:latin typeface="Arial" panose="020B0604020202020204" pitchFamily="34" charset="0"/>
                <a:cs typeface="Arial" panose="020B0604020202020204" pitchFamily="34" charset="0"/>
              </a:rPr>
              <a:t>1 Corinthians 7:5</a:t>
            </a:r>
          </a:p>
          <a:p>
            <a:pPr marL="360363" indent="-360363"/>
            <a:r>
              <a:rPr lang="en-US" sz="2800" b="1" dirty="0">
                <a:solidFill>
                  <a:srgbClr val="C00000"/>
                </a:solidFill>
                <a:latin typeface="Arial" panose="020B0604020202020204" pitchFamily="34" charset="0"/>
                <a:cs typeface="Arial" panose="020B0604020202020204" pitchFamily="34" charset="0"/>
              </a:rPr>
              <a:t>8</a:t>
            </a:r>
            <a:r>
              <a:rPr lang="en-US" sz="2800" b="1" dirty="0">
                <a:latin typeface="Arial" panose="020B0604020202020204" pitchFamily="34" charset="0"/>
                <a:cs typeface="Arial" panose="020B0604020202020204" pitchFamily="34" charset="0"/>
              </a:rPr>
              <a:t> Personal lust. </a:t>
            </a:r>
            <a:r>
              <a:rPr lang="en-US" sz="2800" dirty="0">
                <a:latin typeface="Arial" panose="020B0604020202020204" pitchFamily="34" charset="0"/>
                <a:cs typeface="Arial" panose="020B0604020202020204" pitchFamily="34" charset="0"/>
              </a:rPr>
              <a:t>James 1:13-15</a:t>
            </a:r>
          </a:p>
        </p:txBody>
      </p:sp>
      <p:pic>
        <p:nvPicPr>
          <p:cNvPr id="5" name="Picture 4">
            <a:extLst>
              <a:ext uri="{FF2B5EF4-FFF2-40B4-BE49-F238E27FC236}">
                <a16:creationId xmlns:a16="http://schemas.microsoft.com/office/drawing/2014/main" id="{34186B94-3ECC-46E6-AE37-243E645E67C5}"/>
              </a:ext>
            </a:extLst>
          </p:cNvPr>
          <p:cNvPicPr>
            <a:picLocks noChangeAspect="1"/>
          </p:cNvPicPr>
          <p:nvPr/>
        </p:nvPicPr>
        <p:blipFill>
          <a:blip r:embed="rId4"/>
          <a:stretch>
            <a:fillRect/>
          </a:stretch>
        </p:blipFill>
        <p:spPr>
          <a:xfrm>
            <a:off x="393532" y="501464"/>
            <a:ext cx="6528135" cy="3613336"/>
          </a:xfrm>
          <a:prstGeom prst="rect">
            <a:avLst/>
          </a:prstGeom>
        </p:spPr>
      </p:pic>
    </p:spTree>
    <p:extLst>
      <p:ext uri="{BB962C8B-B14F-4D97-AF65-F5344CB8AC3E}">
        <p14:creationId xmlns:p14="http://schemas.microsoft.com/office/powerpoint/2010/main" val="649833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3356</TotalTime>
  <Words>1923</Words>
  <Application>Microsoft Office PowerPoint</Application>
  <PresentationFormat>Custom</PresentationFormat>
  <Paragraphs>164</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167</cp:revision>
  <dcterms:created xsi:type="dcterms:W3CDTF">2023-02-25T21:04:15Z</dcterms:created>
  <dcterms:modified xsi:type="dcterms:W3CDTF">2024-10-26T00:47:48Z</dcterms:modified>
</cp:coreProperties>
</file>