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434" r:id="rId3"/>
    <p:sldId id="430" r:id="rId4"/>
    <p:sldId id="452" r:id="rId5"/>
    <p:sldId id="457" r:id="rId6"/>
    <p:sldId id="465" r:id="rId7"/>
    <p:sldId id="453" r:id="rId8"/>
    <p:sldId id="454" r:id="rId9"/>
    <p:sldId id="455" r:id="rId10"/>
    <p:sldId id="456" r:id="rId11"/>
    <p:sldId id="411" r:id="rId12"/>
    <p:sldId id="458" r:id="rId13"/>
    <p:sldId id="459" r:id="rId14"/>
    <p:sldId id="460" r:id="rId15"/>
    <p:sldId id="461" r:id="rId16"/>
    <p:sldId id="466" r:id="rId17"/>
    <p:sldId id="463" r:id="rId18"/>
    <p:sldId id="462" r:id="rId19"/>
    <p:sldId id="467" r:id="rId20"/>
    <p:sldId id="416" r:id="rId21"/>
  </p:sldIdLst>
  <p:sldSz cx="7315200" cy="411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34195FF-8F86-54BB-EB87-7D403376B1B0}" name="Galen Currah" initials="GC" userId="b9acc8d0659c3654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DE7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8" autoAdjust="0"/>
    <p:restoredTop sz="94660"/>
  </p:normalViewPr>
  <p:slideViewPr>
    <p:cSldViewPr snapToGrid="0">
      <p:cViewPr varScale="1">
        <p:scale>
          <a:sx n="89" d="100"/>
          <a:sy n="89" d="100"/>
        </p:scale>
        <p:origin x="56" y="1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8/10/relationships/authors" Target="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73418"/>
            <a:ext cx="5486400" cy="1432560"/>
          </a:xfr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161223"/>
            <a:ext cx="5486400" cy="993457"/>
          </a:xfrm>
        </p:spPr>
        <p:txBody>
          <a:bodyPr/>
          <a:lstStyle>
            <a:lvl1pPr marL="0" indent="0" algn="ctr">
              <a:buNone/>
              <a:defRPr sz="1440"/>
            </a:lvl1pPr>
            <a:lvl2pPr marL="274320" indent="0" algn="ctr">
              <a:buNone/>
              <a:defRPr sz="1200"/>
            </a:lvl2pPr>
            <a:lvl3pPr marL="548640" indent="0" algn="ctr">
              <a:buNone/>
              <a:defRPr sz="1080"/>
            </a:lvl3pPr>
            <a:lvl4pPr marL="822960" indent="0" algn="ctr">
              <a:buNone/>
              <a:defRPr sz="960"/>
            </a:lvl4pPr>
            <a:lvl5pPr marL="1097280" indent="0" algn="ctr">
              <a:buNone/>
              <a:defRPr sz="960"/>
            </a:lvl5pPr>
            <a:lvl6pPr marL="1371600" indent="0" algn="ctr">
              <a:buNone/>
              <a:defRPr sz="960"/>
            </a:lvl6pPr>
            <a:lvl7pPr marL="1645920" indent="0" algn="ctr">
              <a:buNone/>
              <a:defRPr sz="960"/>
            </a:lvl7pPr>
            <a:lvl8pPr marL="1920240" indent="0" algn="ctr">
              <a:buNone/>
              <a:defRPr sz="960"/>
            </a:lvl8pPr>
            <a:lvl9pPr marL="2194560" indent="0" algn="ctr">
              <a:buNone/>
              <a:defRPr sz="9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F0BF-C3A9-4D6C-BDB3-FC19FEA1CBB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56DE-DC01-4506-95B8-19EE7E39E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212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F0BF-C3A9-4D6C-BDB3-FC19FEA1CBB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56DE-DC01-4506-95B8-19EE7E39E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278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219075"/>
            <a:ext cx="1577340" cy="348710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219075"/>
            <a:ext cx="4640580" cy="34871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F0BF-C3A9-4D6C-BDB3-FC19FEA1CBB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56DE-DC01-4506-95B8-19EE7E39E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736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F0BF-C3A9-4D6C-BDB3-FC19FEA1CBB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56DE-DC01-4506-95B8-19EE7E39E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6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1025843"/>
            <a:ext cx="6309360" cy="1711642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2753678"/>
            <a:ext cx="6309360" cy="900112"/>
          </a:xfrm>
        </p:spPr>
        <p:txBody>
          <a:bodyPr/>
          <a:lstStyle>
            <a:lvl1pPr marL="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1pPr>
            <a:lvl2pPr marL="27432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54864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3pPr>
            <a:lvl4pPr marL="8229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4pPr>
            <a:lvl5pPr marL="109728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5pPr>
            <a:lvl6pPr marL="137160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6pPr>
            <a:lvl7pPr marL="164592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7pPr>
            <a:lvl8pPr marL="192024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8pPr>
            <a:lvl9pPr marL="21945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F0BF-C3A9-4D6C-BDB3-FC19FEA1CBB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56DE-DC01-4506-95B8-19EE7E39E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278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095375"/>
            <a:ext cx="3108960" cy="26108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1095375"/>
            <a:ext cx="3108960" cy="26108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F0BF-C3A9-4D6C-BDB3-FC19FEA1CBB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56DE-DC01-4506-95B8-19EE7E39E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734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219075"/>
            <a:ext cx="6309360" cy="7953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3" y="1008698"/>
            <a:ext cx="3094672" cy="494347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3" y="1503045"/>
            <a:ext cx="3094672" cy="22107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1008698"/>
            <a:ext cx="3109913" cy="494347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1503045"/>
            <a:ext cx="3109913" cy="22107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F0BF-C3A9-4D6C-BDB3-FC19FEA1CBB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56DE-DC01-4506-95B8-19EE7E39E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143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F0BF-C3A9-4D6C-BDB3-FC19FEA1CBB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56DE-DC01-4506-95B8-19EE7E39E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150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F0BF-C3A9-4D6C-BDB3-FC19FEA1CBB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56DE-DC01-4506-95B8-19EE7E39E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222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274320"/>
            <a:ext cx="2359342" cy="96012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592455"/>
            <a:ext cx="3703320" cy="2924175"/>
          </a:xfrm>
        </p:spPr>
        <p:txBody>
          <a:bodyPr/>
          <a:lstStyle>
            <a:lvl1pPr>
              <a:defRPr sz="1920"/>
            </a:lvl1pPr>
            <a:lvl2pPr>
              <a:defRPr sz="1680"/>
            </a:lvl2pPr>
            <a:lvl3pPr>
              <a:defRPr sz="144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1234440"/>
            <a:ext cx="2359342" cy="2286953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F0BF-C3A9-4D6C-BDB3-FC19FEA1CBB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56DE-DC01-4506-95B8-19EE7E39E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587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274320"/>
            <a:ext cx="2359342" cy="96012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592455"/>
            <a:ext cx="3703320" cy="2924175"/>
          </a:xfrm>
        </p:spPr>
        <p:txBody>
          <a:bodyPr anchor="t"/>
          <a:lstStyle>
            <a:lvl1pPr marL="0" indent="0">
              <a:buNone/>
              <a:defRPr sz="1920"/>
            </a:lvl1pPr>
            <a:lvl2pPr marL="274320" indent="0">
              <a:buNone/>
              <a:defRPr sz="1680"/>
            </a:lvl2pPr>
            <a:lvl3pPr marL="548640" indent="0">
              <a:buNone/>
              <a:defRPr sz="1440"/>
            </a:lvl3pPr>
            <a:lvl4pPr marL="822960" indent="0">
              <a:buNone/>
              <a:defRPr sz="1200"/>
            </a:lvl4pPr>
            <a:lvl5pPr marL="1097280" indent="0">
              <a:buNone/>
              <a:defRPr sz="1200"/>
            </a:lvl5pPr>
            <a:lvl6pPr marL="1371600" indent="0">
              <a:buNone/>
              <a:defRPr sz="1200"/>
            </a:lvl6pPr>
            <a:lvl7pPr marL="1645920" indent="0">
              <a:buNone/>
              <a:defRPr sz="1200"/>
            </a:lvl7pPr>
            <a:lvl8pPr marL="1920240" indent="0">
              <a:buNone/>
              <a:defRPr sz="1200"/>
            </a:lvl8pPr>
            <a:lvl9pPr marL="219456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1234440"/>
            <a:ext cx="2359342" cy="2286953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F0BF-C3A9-4D6C-BDB3-FC19FEA1CBB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56DE-DC01-4506-95B8-19EE7E39E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230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219075"/>
            <a:ext cx="6309360" cy="795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095375"/>
            <a:ext cx="6309360" cy="2610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3813810"/>
            <a:ext cx="1645920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CF0BF-C3A9-4D6C-BDB3-FC19FEA1CBB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3813810"/>
            <a:ext cx="2468880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3813810"/>
            <a:ext cx="1645920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056DE-DC01-4506-95B8-19EE7E39E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032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48640" rtl="0" eaLnBrk="1" latinLnBrk="0" hangingPunct="1">
        <a:lnSpc>
          <a:spcPct val="90000"/>
        </a:lnSpc>
        <a:spcBef>
          <a:spcPct val="0"/>
        </a:spcBef>
        <a:buNone/>
        <a:defRPr sz="2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54864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1945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D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B063A28-9CAA-B692-40CB-2306E587832C}"/>
              </a:ext>
            </a:extLst>
          </p:cNvPr>
          <p:cNvSpPr txBox="1"/>
          <p:nvPr/>
        </p:nvSpPr>
        <p:spPr>
          <a:xfrm>
            <a:off x="0" y="359158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 Short Course for Men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4A8118C-4051-56E2-18D2-5E8D3AC9525B}"/>
              </a:ext>
            </a:extLst>
          </p:cNvPr>
          <p:cNvSpPr txBox="1"/>
          <p:nvPr/>
        </p:nvSpPr>
        <p:spPr>
          <a:xfrm>
            <a:off x="0" y="0"/>
            <a:ext cx="7315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Epistle to the Romans 1:1-7</a:t>
            </a:r>
            <a:endParaRPr lang="en-US" sz="2800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79FCFAB-957E-4AA3-0696-81D94E2BD8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23220"/>
            <a:ext cx="7315200" cy="314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119026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DE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BB897B-496F-24F7-8730-169BCCF1F0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4237A90-01BD-3FBD-05D6-DE48253B6F11}"/>
              </a:ext>
            </a:extLst>
          </p:cNvPr>
          <p:cNvSpPr txBox="1"/>
          <p:nvPr/>
        </p:nvSpPr>
        <p:spPr>
          <a:xfrm>
            <a:off x="119061" y="457473"/>
            <a:ext cx="722711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7188" indent="-357188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Appoint a secretary.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57188" indent="-357188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Read the displayed query.</a:t>
            </a:r>
          </a:p>
          <a:p>
            <a:pPr marL="357188" indent="-357188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Each one give one reply.</a:t>
            </a:r>
          </a:p>
          <a:p>
            <a:pPr marL="357188" indent="-357188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Repeat step</a:t>
            </a:r>
            <a:r>
              <a:rPr kumimoji="0" lang="en-US" sz="2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3 until exhausted.</a:t>
            </a:r>
          </a:p>
          <a:p>
            <a:pPr marL="357188" indent="-357188">
              <a:defRPr/>
            </a:pP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baseline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 one reply to the whole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room.</a:t>
            </a:r>
          </a:p>
          <a:p>
            <a:pPr marL="357188" indent="-357188">
              <a:defRPr/>
            </a:pP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Let other groups report.</a:t>
            </a:r>
          </a:p>
          <a:p>
            <a:pPr marL="357188" indent="-357188">
              <a:defRPr/>
            </a:pP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Repeat steps 5 &amp; 6 until exhausted.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B51A87-8938-C218-65B2-025867704DAF}"/>
              </a:ext>
            </a:extLst>
          </p:cNvPr>
          <p:cNvSpPr txBox="1"/>
          <p:nvPr/>
        </p:nvSpPr>
        <p:spPr>
          <a:xfrm>
            <a:off x="1" y="0"/>
            <a:ext cx="7315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Group fun</a:t>
            </a:r>
            <a:endParaRPr lang="en-US" sz="2800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5603BD-0E91-6D29-4E48-6FBE509A131B}"/>
              </a:ext>
            </a:extLst>
          </p:cNvPr>
          <p:cNvSpPr txBox="1"/>
          <p:nvPr/>
        </p:nvSpPr>
        <p:spPr>
          <a:xfrm>
            <a:off x="119061" y="3500269"/>
            <a:ext cx="71080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one guy or group dominates.</a:t>
            </a:r>
          </a:p>
        </p:txBody>
      </p:sp>
    </p:spTree>
    <p:extLst>
      <p:ext uri="{BB962C8B-B14F-4D97-AF65-F5344CB8AC3E}">
        <p14:creationId xmlns:p14="http://schemas.microsoft.com/office/powerpoint/2010/main" val="20718838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DE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021797-4244-03F0-D50F-BD8A00F82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226A4FD-D337-A2FE-EEC0-66DCDA9404FF}"/>
              </a:ext>
            </a:extLst>
          </p:cNvPr>
          <p:cNvSpPr txBox="1"/>
          <p:nvPr/>
        </p:nvSpPr>
        <p:spPr>
          <a:xfrm>
            <a:off x="163012" y="8421"/>
            <a:ext cx="715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 verses 1-7 tell us about …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2DF4B7-BAC3-B8E3-F72D-4906AFCD08AC}"/>
              </a:ext>
            </a:extLst>
          </p:cNvPr>
          <p:cNvSpPr txBox="1"/>
          <p:nvPr/>
        </p:nvSpPr>
        <p:spPr>
          <a:xfrm>
            <a:off x="163012" y="531641"/>
            <a:ext cx="715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3363234-A4BB-265C-488D-1772389C6E03}"/>
              </a:ext>
            </a:extLst>
          </p:cNvPr>
          <p:cNvSpPr txBox="1"/>
          <p:nvPr/>
        </p:nvSpPr>
        <p:spPr>
          <a:xfrm>
            <a:off x="88082" y="972098"/>
            <a:ext cx="722711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7188" indent="-357188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chooses, appoints, sends apostles.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57188" indent="-357188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promised gospel long ago.</a:t>
            </a:r>
          </a:p>
          <a:p>
            <a:pPr marL="357188" indent="-357188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●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has a Son.</a:t>
            </a:r>
          </a:p>
          <a:p>
            <a:pPr marL="357188" indent="-357188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●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raised him from death.</a:t>
            </a:r>
            <a:endParaRPr kumimoji="0" lang="en-US" sz="2800" b="1" i="0" u="none" strike="noStrike" kern="1200" cap="none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57188" indent="-357188">
              <a:defRPr/>
            </a:pP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baseline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loves and chooses people.</a:t>
            </a:r>
          </a:p>
          <a:p>
            <a:pPr marL="357188" indent="-357188">
              <a:defRPr/>
            </a:pP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 the Father of Jesus.</a:t>
            </a:r>
          </a:p>
          <a:p>
            <a:pPr marL="357188" indent="-357188">
              <a:defRPr/>
            </a:pP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kind and blesses people with peace.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8589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DE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A833B3-5041-8C76-9C91-B10DD2BF2C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342253-738A-096D-A88D-2B6AA376A444}"/>
              </a:ext>
            </a:extLst>
          </p:cNvPr>
          <p:cNvSpPr txBox="1"/>
          <p:nvPr/>
        </p:nvSpPr>
        <p:spPr>
          <a:xfrm>
            <a:off x="163012" y="252"/>
            <a:ext cx="715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 verses 1-7 tell us about …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74E01F-F339-EEFD-2921-B71E0D9D2296}"/>
              </a:ext>
            </a:extLst>
          </p:cNvPr>
          <p:cNvSpPr txBox="1"/>
          <p:nvPr/>
        </p:nvSpPr>
        <p:spPr>
          <a:xfrm>
            <a:off x="163012" y="523472"/>
            <a:ext cx="715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0CB1269-563B-1A71-9940-8DE6F757423A}"/>
              </a:ext>
            </a:extLst>
          </p:cNvPr>
          <p:cNvSpPr txBox="1"/>
          <p:nvPr/>
        </p:nvSpPr>
        <p:spPr>
          <a:xfrm>
            <a:off x="88082" y="963929"/>
            <a:ext cx="722711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7188" indent="-357188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the Messiah (Christ).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57188" indent="-357188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God’s Son, our Lord.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57188" indent="-357188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●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wa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descended from David.</a:t>
            </a:r>
            <a:endParaRPr kumimoji="0" lang="en-US" sz="2800" b="1" i="0" u="none" strike="noStrike" kern="1200" cap="none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57188" indent="-357188">
              <a:defRPr/>
            </a:pP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baseline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raised from death.</a:t>
            </a:r>
          </a:p>
          <a:p>
            <a:pPr marL="357188" indent="-357188">
              <a:defRPr/>
            </a:pP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had a holy (human) spirit (?).</a:t>
            </a:r>
            <a:endParaRPr lang="en-US" sz="2800" b="1" baseline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357188">
              <a:defRPr/>
            </a:pP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chooses people.</a:t>
            </a:r>
          </a:p>
          <a:p>
            <a:pPr marL="357188" indent="-357188">
              <a:defRPr/>
            </a:pP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kind and blesses people with peace.</a:t>
            </a:r>
          </a:p>
        </p:txBody>
      </p:sp>
    </p:spTree>
    <p:extLst>
      <p:ext uri="{BB962C8B-B14F-4D97-AF65-F5344CB8AC3E}">
        <p14:creationId xmlns:p14="http://schemas.microsoft.com/office/powerpoint/2010/main" val="8795125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DE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BA26E3-298D-2AFE-F02A-424663572A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1291BBB-EF2B-BAB1-3761-FA1846B19FC4}"/>
              </a:ext>
            </a:extLst>
          </p:cNvPr>
          <p:cNvSpPr txBox="1"/>
          <p:nvPr/>
        </p:nvSpPr>
        <p:spPr>
          <a:xfrm>
            <a:off x="163012" y="122717"/>
            <a:ext cx="715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 verses 1-7 tell us about …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9BF400-E21A-F083-EA70-36C4735C2C4A}"/>
              </a:ext>
            </a:extLst>
          </p:cNvPr>
          <p:cNvSpPr txBox="1"/>
          <p:nvPr/>
        </p:nvSpPr>
        <p:spPr>
          <a:xfrm>
            <a:off x="163012" y="645937"/>
            <a:ext cx="715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2800" b="1" noProof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HOLY SPIRIT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8566552-C14F-630B-6566-1F099A7D2B0C}"/>
              </a:ext>
            </a:extLst>
          </p:cNvPr>
          <p:cNvSpPr txBox="1"/>
          <p:nvPr/>
        </p:nvSpPr>
        <p:spPr>
          <a:xfrm>
            <a:off x="88082" y="1093538"/>
            <a:ext cx="722711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7188" indent="-357188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was Jesus’ spirit of holiness (?).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57188" indent="-357188"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57188" indent="-357188">
              <a:defRPr/>
            </a:pP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e-IL" sz="3200" b="1" dirty="0">
                <a:solidFill>
                  <a:prstClr val="black"/>
                </a:solidFill>
                <a:latin typeface="Arial" panose="020B0604020202020204" pitchFamily="34" charset="0"/>
              </a:rPr>
              <a:t>ר֣וּחַ קָדְשֹׁ֑ו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rû</a:t>
            </a:r>
            <a:r>
              <a:rPr lang="en-US" sz="2800" b="1" i="1" baseline="30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 b="1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ḥ</a:t>
            </a:r>
            <a:r>
              <a:rPr lang="en-US" sz="28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</a:t>
            </a:r>
            <a:r>
              <a:rPr lang="en-US" sz="2800" b="1" i="1" baseline="30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800" b="1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šô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(Isa. 63:10, 11)</a:t>
            </a:r>
          </a:p>
          <a:p>
            <a:pPr marL="357188" indent="-357188">
              <a:defRPr/>
            </a:pP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Spirit (of) his-holiness</a:t>
            </a:r>
          </a:p>
          <a:p>
            <a:pPr marL="357188" indent="-357188">
              <a:defRPr/>
            </a:pP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presence of Yahweh</a:t>
            </a:r>
          </a:p>
        </p:txBody>
      </p:sp>
    </p:spTree>
    <p:extLst>
      <p:ext uri="{BB962C8B-B14F-4D97-AF65-F5344CB8AC3E}">
        <p14:creationId xmlns:p14="http://schemas.microsoft.com/office/powerpoint/2010/main" val="11662754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DE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4D211B-90A2-F3AA-157A-22AA9A38C3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CE6714E-0DE6-9B2F-041B-1BE026AB2696}"/>
              </a:ext>
            </a:extLst>
          </p:cNvPr>
          <p:cNvSpPr txBox="1"/>
          <p:nvPr/>
        </p:nvSpPr>
        <p:spPr>
          <a:xfrm>
            <a:off x="163012" y="122717"/>
            <a:ext cx="715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 verses 1-7 tell us about …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0F8133-47BD-CE76-BF9A-2B679F9D94BB}"/>
              </a:ext>
            </a:extLst>
          </p:cNvPr>
          <p:cNvSpPr txBox="1"/>
          <p:nvPr/>
        </p:nvSpPr>
        <p:spPr>
          <a:xfrm>
            <a:off x="163012" y="645937"/>
            <a:ext cx="715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2800" b="1" noProof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GOSPEL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5D4F92-EAE3-E7C5-EFF8-9F3279FD4D36}"/>
              </a:ext>
            </a:extLst>
          </p:cNvPr>
          <p:cNvSpPr txBox="1"/>
          <p:nvPr/>
        </p:nvSpPr>
        <p:spPr>
          <a:xfrm>
            <a:off x="88082" y="1086394"/>
            <a:ext cx="72271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7188" indent="-357188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was promised long ago.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57188" indent="-357188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by God</a:t>
            </a:r>
            <a:r>
              <a:rPr lang="en-GB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’s prophets.</a:t>
            </a:r>
            <a:endParaRPr lang="en-US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357188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●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holy Scriptures.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57188" indent="-357188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●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about his Son.</a:t>
            </a:r>
            <a:endParaRPr kumimoji="0" lang="en-US" sz="2800" b="1" i="0" u="none" strike="noStrike" kern="1200" cap="none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57188" indent="-357188">
              <a:defRPr/>
            </a:pP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baseline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(preached by) Paul.</a:t>
            </a:r>
          </a:p>
          <a:p>
            <a:pPr marL="357188" indent="-357188">
              <a:defRPr/>
            </a:pP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(See 1:16-17).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2182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DE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EEA8F4-C2EB-7E48-74D7-8EAC0066D2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E49BA1-00C8-77E7-A0C3-D089848A05A3}"/>
              </a:ext>
            </a:extLst>
          </p:cNvPr>
          <p:cNvSpPr txBox="1"/>
          <p:nvPr/>
        </p:nvSpPr>
        <p:spPr>
          <a:xfrm>
            <a:off x="163012" y="122717"/>
            <a:ext cx="715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 verses 1-7 tell us about …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74B3C8-89E1-B80D-CE3B-03855F4A6964}"/>
              </a:ext>
            </a:extLst>
          </p:cNvPr>
          <p:cNvSpPr txBox="1"/>
          <p:nvPr/>
        </p:nvSpPr>
        <p:spPr>
          <a:xfrm>
            <a:off x="163012" y="645937"/>
            <a:ext cx="715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2800" b="1" noProof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PAUL’S PERSON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8145DB-6419-2C59-D65E-5FC8871954A1}"/>
              </a:ext>
            </a:extLst>
          </p:cNvPr>
          <p:cNvSpPr txBox="1"/>
          <p:nvPr/>
        </p:nvSpPr>
        <p:spPr>
          <a:xfrm>
            <a:off x="88082" y="1086394"/>
            <a:ext cx="72271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7188" indent="-357188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servant of Messiah Jesus.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57188" indent="-357188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called to be an apostle.</a:t>
            </a:r>
          </a:p>
          <a:p>
            <a:pPr marL="357188" indent="-357188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●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set apart</a:t>
            </a:r>
            <a:r>
              <a:rPr kumimoji="0" lang="en-US" sz="2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for the gospel (good news).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57188" indent="-357188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●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received grace and apostleship.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  <a:p>
            <a:pPr marL="357188" indent="-357188">
              <a:defRPr/>
            </a:pP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baseline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(prays for) grace and peace.</a:t>
            </a:r>
          </a:p>
          <a:p>
            <a:pPr marL="357188" indent="-357188">
              <a:defRPr/>
            </a:pP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kumimoji="0" lang="en-US" sz="2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= grace to do apostolic work.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1542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DE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FF5C1CA-C87B-57DE-BAE2-C7991D1E0A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50490C8-4890-F6F1-C25A-169EEDF0BB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7337707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856166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DE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41B965A-1AD1-0B0B-616F-85E994D273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53DE69C-4D81-8729-2F24-BF74B6319B36}"/>
              </a:ext>
            </a:extLst>
          </p:cNvPr>
          <p:cNvSpPr txBox="1"/>
          <p:nvPr/>
        </p:nvSpPr>
        <p:spPr>
          <a:xfrm>
            <a:off x="163012" y="257"/>
            <a:ext cx="715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 verses 1-7 tell us about …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F93B63-FDEC-BB40-54ED-29B46BFF22CD}"/>
              </a:ext>
            </a:extLst>
          </p:cNvPr>
          <p:cNvSpPr txBox="1"/>
          <p:nvPr/>
        </p:nvSpPr>
        <p:spPr>
          <a:xfrm>
            <a:off x="163012" y="523477"/>
            <a:ext cx="715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2800" b="1" noProof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PAUL’S MISSION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E623EC5-9F3E-FE38-C022-41778469D5FB}"/>
              </a:ext>
            </a:extLst>
          </p:cNvPr>
          <p:cNvSpPr txBox="1"/>
          <p:nvPr/>
        </p:nvSpPr>
        <p:spPr>
          <a:xfrm>
            <a:off x="88082" y="963934"/>
            <a:ext cx="722711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7188" indent="-357188">
              <a:defRPr/>
            </a:pP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serve Messiah Jesus.</a:t>
            </a:r>
          </a:p>
          <a:p>
            <a:pPr marL="357188" indent="-357188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by apostleship.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57188" indent="-357188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bring about the obedience of faith.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  <a:p>
            <a:pPr marL="357188" indent="-357188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●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the sake of Jesus’ name.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57188" indent="-357188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●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among all the nations.</a:t>
            </a:r>
          </a:p>
          <a:p>
            <a:pPr marL="357188" indent="-357188">
              <a:defRPr/>
            </a:pP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kumimoji="0" lang="en-US" sz="2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‘obedient faith’ or ‘faithful obedience’ or ‘faith (which leads to) obedience’.</a:t>
            </a:r>
          </a:p>
        </p:txBody>
      </p:sp>
    </p:spTree>
    <p:extLst>
      <p:ext uri="{BB962C8B-B14F-4D97-AF65-F5344CB8AC3E}">
        <p14:creationId xmlns:p14="http://schemas.microsoft.com/office/powerpoint/2010/main" val="28031202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DE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F213CC-D600-5D84-DD78-3677855A1C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FB4C9EA-FE1E-882F-4167-277FFF77E0E7}"/>
              </a:ext>
            </a:extLst>
          </p:cNvPr>
          <p:cNvSpPr txBox="1"/>
          <p:nvPr/>
        </p:nvSpPr>
        <p:spPr>
          <a:xfrm>
            <a:off x="214893" y="0"/>
            <a:ext cx="715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 verses 1-7 tell us about …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604165-1983-6B2A-79D0-B92D56BCD233}"/>
              </a:ext>
            </a:extLst>
          </p:cNvPr>
          <p:cNvSpPr txBox="1"/>
          <p:nvPr/>
        </p:nvSpPr>
        <p:spPr>
          <a:xfrm>
            <a:off x="214893" y="523220"/>
            <a:ext cx="715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2800" b="1" noProof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ROMANS CHRISTIANS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192C2A-B279-98AB-AD43-89698100D9BF}"/>
              </a:ext>
            </a:extLst>
          </p:cNvPr>
          <p:cNvSpPr txBox="1"/>
          <p:nvPr/>
        </p:nvSpPr>
        <p:spPr>
          <a:xfrm>
            <a:off x="88082" y="1086394"/>
            <a:ext cx="72271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7188" indent="-357188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obedience of faith.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57188" indent="-357188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among all the nations.</a:t>
            </a:r>
          </a:p>
          <a:p>
            <a:pPr marL="357188" indent="-357188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●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called by Jesus Christ</a:t>
            </a:r>
          </a:p>
          <a:p>
            <a:pPr marL="357188" indent="-357188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●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loved by God.</a:t>
            </a:r>
            <a:endParaRPr kumimoji="0" lang="en-US" sz="2800" b="1" i="0" u="none" strike="noStrike" kern="1200" cap="none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57188" indent="-357188">
              <a:defRPr/>
            </a:pP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baseline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called to be saints.</a:t>
            </a:r>
          </a:p>
          <a:p>
            <a:pPr marL="357188" indent="-357188">
              <a:defRPr/>
            </a:pP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receive grace and peace from God.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5" name="Picture 4" descr="A map of a city&#10;&#10;AI-generated content may be incorrect.">
            <a:extLst>
              <a:ext uri="{FF2B5EF4-FFF2-40B4-BE49-F238E27FC236}">
                <a16:creationId xmlns:a16="http://schemas.microsoft.com/office/drawing/2014/main" id="{DC481172-5083-7B85-F765-52260A084C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767" y="1046440"/>
            <a:ext cx="4671720" cy="3068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4172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DE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616BB6-6288-ACB3-A2E3-8C28A0E275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7E85293-F842-790E-48F2-6757386EDA5B}"/>
              </a:ext>
            </a:extLst>
          </p:cNvPr>
          <p:cNvSpPr txBox="1"/>
          <p:nvPr/>
        </p:nvSpPr>
        <p:spPr>
          <a:xfrm>
            <a:off x="88082" y="523220"/>
            <a:ext cx="722711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7188" indent="-357188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One may know what God has called him to do.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57188" indent="-357188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gospel was revealed in the Tanakh.</a:t>
            </a:r>
          </a:p>
          <a:p>
            <a:pPr marL="357188" indent="-357188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●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It is about</a:t>
            </a:r>
            <a:r>
              <a:rPr kumimoji="0" lang="en-US" sz="2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God’s Son, the Messiah.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57188" indent="-357188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●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This</a:t>
            </a:r>
            <a:r>
              <a:rPr kumimoji="0" lang="en-US" sz="2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epistle will help us to discern our mission.</a:t>
            </a:r>
          </a:p>
          <a:p>
            <a:pPr marL="357188" indent="-357188">
              <a:defRPr/>
            </a:pP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baseline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will illustrate the importance of sending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apostolic missionaries.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5D1C25C-3514-B3EA-D565-D01B053000AA}"/>
              </a:ext>
            </a:extLst>
          </p:cNvPr>
          <p:cNvSpPr txBox="1"/>
          <p:nvPr/>
        </p:nvSpPr>
        <p:spPr>
          <a:xfrm>
            <a:off x="1" y="0"/>
            <a:ext cx="7315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can we infer from 1:1-7?</a:t>
            </a:r>
            <a:endParaRPr lang="en-US" sz="2800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1112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DE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265BC7-A1FC-F2C2-0E65-8BEE7ED777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7ECDC81-7F7A-8ED9-9EA3-A4346DA3D788}"/>
              </a:ext>
            </a:extLst>
          </p:cNvPr>
          <p:cNvSpPr txBox="1"/>
          <p:nvPr/>
        </p:nvSpPr>
        <p:spPr>
          <a:xfrm>
            <a:off x="140947" y="509435"/>
            <a:ext cx="71521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kumimoji="0" lang="en-US" sz="2800" b="1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Paul, a servant of Christ Jesus, called to be an apostle, set apart for the gospel of God,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E4000C-1950-D896-7850-9AFE013DE330}"/>
              </a:ext>
            </a:extLst>
          </p:cNvPr>
          <p:cNvSpPr txBox="1"/>
          <p:nvPr/>
        </p:nvSpPr>
        <p:spPr>
          <a:xfrm>
            <a:off x="140947" y="1371795"/>
            <a:ext cx="710805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			  </a:t>
            </a:r>
            <a:r>
              <a:rPr kumimoji="0" lang="en-US" sz="2800" b="1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 he promised beforehand through his prophets in the holy Scriptures,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6F0C8DA-F17D-0F33-4FCE-B90F0F8B2467}"/>
              </a:ext>
            </a:extLst>
          </p:cNvPr>
          <p:cNvSpPr txBox="1"/>
          <p:nvPr/>
        </p:nvSpPr>
        <p:spPr>
          <a:xfrm>
            <a:off x="1" y="0"/>
            <a:ext cx="7315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Romans 1:1-7 ESV</a:t>
            </a:r>
            <a:endParaRPr lang="en-US" sz="2800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052698-2282-176B-DE28-DD69076C3D5C}"/>
              </a:ext>
            </a:extLst>
          </p:cNvPr>
          <p:cNvSpPr txBox="1"/>
          <p:nvPr/>
        </p:nvSpPr>
        <p:spPr>
          <a:xfrm>
            <a:off x="163012" y="2220371"/>
            <a:ext cx="710805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			   </a:t>
            </a:r>
            <a:r>
              <a:rPr kumimoji="0" lang="en-US" sz="2800" b="1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concerning his Son, who was descended from David according to the flesh …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9741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DE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46E6C5-DF57-3BE3-F7C9-46EB0D5D87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D5A47E0-0D1D-797F-27DD-CE166A1CF63C}"/>
              </a:ext>
            </a:extLst>
          </p:cNvPr>
          <p:cNvSpPr txBox="1"/>
          <p:nvPr/>
        </p:nvSpPr>
        <p:spPr>
          <a:xfrm>
            <a:off x="81506" y="99796"/>
            <a:ext cx="71521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4800" b="1" noProof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http://romans.forum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18B8B6B-6E12-E324-62ED-1062EA7631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3060" y="805721"/>
            <a:ext cx="3309079" cy="3309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3053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DE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B079B5-B12A-9850-8533-86DA88B013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83C2EF2-719A-9E82-1E04-943E030A10C6}"/>
              </a:ext>
            </a:extLst>
          </p:cNvPr>
          <p:cNvSpPr txBox="1"/>
          <p:nvPr/>
        </p:nvSpPr>
        <p:spPr>
          <a:xfrm>
            <a:off x="163012" y="274610"/>
            <a:ext cx="715218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2800" b="1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was declared to be the Son of God in power according to the Spirit of holiness by his resurrection from the dead, Jesus Christ our Lord,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64F08CD-956B-32AD-9867-F520839727BB}"/>
              </a:ext>
            </a:extLst>
          </p:cNvPr>
          <p:cNvSpPr txBox="1"/>
          <p:nvPr/>
        </p:nvSpPr>
        <p:spPr>
          <a:xfrm>
            <a:off x="163012" y="1550153"/>
            <a:ext cx="710805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								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kumimoji="0" lang="en-US" sz="2800" b="1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through whom we have received grace and apostleship to bring about the obedience of faith for the sake of his name among all the nations, …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3770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DE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385E79-4C26-C78E-6BA3-6C80D64DA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62E5FCD-F5FF-5BB6-82DD-BD9E53C2CA8E}"/>
              </a:ext>
            </a:extLst>
          </p:cNvPr>
          <p:cNvSpPr txBox="1"/>
          <p:nvPr/>
        </p:nvSpPr>
        <p:spPr>
          <a:xfrm>
            <a:off x="163012" y="111108"/>
            <a:ext cx="71521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2800" b="1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including you who are called to belong to Jesus Christ,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029A02A-91D0-71C6-D6B4-F2833C03FA6F}"/>
              </a:ext>
            </a:extLst>
          </p:cNvPr>
          <p:cNvSpPr txBox="1"/>
          <p:nvPr/>
        </p:nvSpPr>
        <p:spPr>
          <a:xfrm>
            <a:off x="163012" y="1065215"/>
            <a:ext cx="71080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2800" b="1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all those in Rome who are loved by God and called to be saints: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1858D1-C0E9-4EDF-0DB6-C2200424EFE1}"/>
              </a:ext>
            </a:extLst>
          </p:cNvPr>
          <p:cNvSpPr txBox="1"/>
          <p:nvPr/>
        </p:nvSpPr>
        <p:spPr>
          <a:xfrm>
            <a:off x="163012" y="2019322"/>
            <a:ext cx="71080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Grace to you and peace from God our Father and the Lord Jesus Christ.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8A681D-506B-4A0B-CEC1-AC8454523E78}"/>
              </a:ext>
            </a:extLst>
          </p:cNvPr>
          <p:cNvSpPr txBox="1"/>
          <p:nvPr/>
        </p:nvSpPr>
        <p:spPr>
          <a:xfrm>
            <a:off x="163012" y="2973429"/>
            <a:ext cx="71080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one long sentence?</a:t>
            </a:r>
          </a:p>
          <a:p>
            <a:pPr lvl="0">
              <a:defRPr/>
            </a:pP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such dense language?</a:t>
            </a:r>
          </a:p>
        </p:txBody>
      </p:sp>
    </p:spTree>
    <p:extLst>
      <p:ext uri="{BB962C8B-B14F-4D97-AF65-F5344CB8AC3E}">
        <p14:creationId xmlns:p14="http://schemas.microsoft.com/office/powerpoint/2010/main" val="42556862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DE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FB6E61-9CD9-C260-750D-349519AF7C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computer">
            <a:extLst>
              <a:ext uri="{FF2B5EF4-FFF2-40B4-BE49-F238E27FC236}">
                <a16:creationId xmlns:a16="http://schemas.microsoft.com/office/drawing/2014/main" id="{427109E7-9FB0-3309-7B88-11EA6EAE0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688" y="0"/>
            <a:ext cx="4627809" cy="4121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755874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DE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854323C-0EFB-F5C1-264E-6C05C639E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A4165C5-9527-7A95-B208-EF912DE1EC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5639" y="0"/>
            <a:ext cx="4783921" cy="4128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039370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DE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D39BA1-D57D-F106-E865-D0FD860DB5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42CD628-432E-9DE5-645C-DA9933174F0B}"/>
              </a:ext>
            </a:extLst>
          </p:cNvPr>
          <p:cNvSpPr txBox="1"/>
          <p:nvPr/>
        </p:nvSpPr>
        <p:spPr>
          <a:xfrm>
            <a:off x="140947" y="509435"/>
            <a:ext cx="715218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kumimoji="0" lang="en-US" sz="2800" b="1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Paul, a servant of Christ Jesus.</a:t>
            </a:r>
          </a:p>
          <a:p>
            <a:pPr lvl="0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 chose me to be an apostle, and he appointed me to preach the good news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8A16043-424A-E9EE-B00F-D515C210BDA5}"/>
              </a:ext>
            </a:extLst>
          </p:cNvPr>
          <p:cNvSpPr txBox="1"/>
          <p:nvPr/>
        </p:nvSpPr>
        <p:spPr>
          <a:xfrm>
            <a:off x="140947" y="1744720"/>
            <a:ext cx="710805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 </a:t>
            </a:r>
            <a:r>
              <a:rPr kumimoji="0" lang="en-US" sz="2800" b="1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 he promised long ago </a:t>
            </a:r>
            <a:b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what his prophets said in the holy Scriptures.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B16B70-136C-B30B-1B95-D65CDA46683E}"/>
              </a:ext>
            </a:extLst>
          </p:cNvPr>
          <p:cNvSpPr txBox="1"/>
          <p:nvPr/>
        </p:nvSpPr>
        <p:spPr>
          <a:xfrm>
            <a:off x="1" y="0"/>
            <a:ext cx="7315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Romans 1:1-7 CEV</a:t>
            </a:r>
            <a:endParaRPr lang="en-US" sz="2800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8C915C-0926-8EF1-9805-BA25C9E071F1}"/>
              </a:ext>
            </a:extLst>
          </p:cNvPr>
          <p:cNvSpPr txBox="1"/>
          <p:nvPr/>
        </p:nvSpPr>
        <p:spPr>
          <a:xfrm>
            <a:off x="140947" y="2592710"/>
            <a:ext cx="71080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	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r>
              <a:rPr kumimoji="0" lang="en-US" sz="2800" b="1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3-4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good news is about his Son, our Lord Jesus Christ! …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0657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DE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D7E41A-5283-6926-C2A1-B93744435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D2B39AB-0DC9-9EB7-946E-A77397908D59}"/>
              </a:ext>
            </a:extLst>
          </p:cNvPr>
          <p:cNvSpPr txBox="1"/>
          <p:nvPr/>
        </p:nvSpPr>
        <p:spPr>
          <a:xfrm>
            <a:off x="163012" y="133943"/>
            <a:ext cx="700079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a human, he was from the family </a:t>
            </a:r>
            <a:b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David. But the Holy Spirit proved that Jesus is the powerful Son of God, because he was raised from death.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6E2900-DBA6-4791-2685-A3CA20391600}"/>
              </a:ext>
            </a:extLst>
          </p:cNvPr>
          <p:cNvSpPr txBox="1"/>
          <p:nvPr/>
        </p:nvSpPr>
        <p:spPr>
          <a:xfrm>
            <a:off x="163012" y="1816601"/>
            <a:ext cx="710805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kumimoji="0" lang="en-US" sz="2800" b="1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Jesus was kind to me and chose me to be an apostle, so that people of all nations would obey and have faith. </a:t>
            </a:r>
            <a:r>
              <a:rPr lang="en-US" sz="2800" b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You are some of those people chosen by Jesus Christ. …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7370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DE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0996C8-170E-0E94-6253-BD47546B94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D285EBD-22A2-2A78-3E1F-7FD15452B719}"/>
              </a:ext>
            </a:extLst>
          </p:cNvPr>
          <p:cNvSpPr txBox="1"/>
          <p:nvPr/>
        </p:nvSpPr>
        <p:spPr>
          <a:xfrm>
            <a:off x="163012" y="111108"/>
            <a:ext cx="71521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2800" b="1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letter is to all of you in Rome. God loves you and has chosen you to be his very own people.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A1D0AA-C58F-4A1C-E730-66AC9D896E8F}"/>
              </a:ext>
            </a:extLst>
          </p:cNvPr>
          <p:cNvSpPr txBox="1"/>
          <p:nvPr/>
        </p:nvSpPr>
        <p:spPr>
          <a:xfrm>
            <a:off x="163012" y="1437981"/>
            <a:ext cx="710805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I pray that God our Father and our Lord Jesus Christ will be kind to you and will bless you with peace!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AE84DE-F8AB-2F2B-5AC3-53CC9897872C}"/>
              </a:ext>
            </a:extLst>
          </p:cNvPr>
          <p:cNvSpPr txBox="1"/>
          <p:nvPr/>
        </p:nvSpPr>
        <p:spPr>
          <a:xfrm>
            <a:off x="163012" y="2973429"/>
            <a:ext cx="71080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 version was clearer?</a:t>
            </a:r>
          </a:p>
          <a:p>
            <a:pPr lvl="0">
              <a:defRPr/>
            </a:pP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 version was more enjoyable?</a:t>
            </a:r>
          </a:p>
        </p:txBody>
      </p:sp>
    </p:spTree>
    <p:extLst>
      <p:ext uri="{BB962C8B-B14F-4D97-AF65-F5344CB8AC3E}">
        <p14:creationId xmlns:p14="http://schemas.microsoft.com/office/powerpoint/2010/main" val="10108638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9900</TotalTime>
  <Words>905</Words>
  <Application>Microsoft Office PowerPoint</Application>
  <PresentationFormat>Custom</PresentationFormat>
  <Paragraphs>97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Galen Currah</dc:creator>
  <cp:lastModifiedBy>Galen Currah</cp:lastModifiedBy>
  <cp:revision>413</cp:revision>
  <dcterms:created xsi:type="dcterms:W3CDTF">2023-02-25T21:04:15Z</dcterms:created>
  <dcterms:modified xsi:type="dcterms:W3CDTF">2025-09-18T00:54:26Z</dcterms:modified>
</cp:coreProperties>
</file>