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4" r:id="rId3"/>
    <p:sldId id="433" r:id="rId4"/>
    <p:sldId id="442" r:id="rId5"/>
    <p:sldId id="443" r:id="rId6"/>
    <p:sldId id="430" r:id="rId7"/>
    <p:sldId id="435" r:id="rId8"/>
    <p:sldId id="432" r:id="rId9"/>
    <p:sldId id="436" r:id="rId10"/>
    <p:sldId id="437" r:id="rId11"/>
    <p:sldId id="441" r:id="rId12"/>
    <p:sldId id="445" r:id="rId13"/>
    <p:sldId id="439" r:id="rId14"/>
    <p:sldId id="444" r:id="rId15"/>
    <p:sldId id="446" r:id="rId16"/>
    <p:sldId id="447" r:id="rId17"/>
    <p:sldId id="448" r:id="rId18"/>
    <p:sldId id="438" r:id="rId19"/>
    <p:sldId id="452" r:id="rId20"/>
    <p:sldId id="450" r:id="rId21"/>
    <p:sldId id="416" r:id="rId22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77" y="17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1:18-32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65BF68-B32B-68B0-F2DF-9A24E6A11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02EBCF-CFD0-59E4-F828-2B8E9AF3D933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Zeno of Citium (c. 334–262 BCE).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universe as permeated by Logos,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rational, divine principle.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moral order and rationality of nature points to a divine intelligence.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Logos is both immanent and transcendent, guiding fate and virtue.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Alexandria </a:t>
            </a: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20 BCE – c. 50 CE</a:t>
            </a:r>
            <a:r>
              <a:rPr lang="fr-F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C27F9-631D-692F-B0E1-AF3CCA59D0C5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Moral Argument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64066-A7AA-1B9B-C4A7-3412008C7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8" y="523220"/>
            <a:ext cx="5332076" cy="35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98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83196-27D7-D3D1-FCAD-394CBD824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95248-10FC-5828-0DE0-ED146F7C58E3}"/>
              </a:ext>
            </a:extLst>
          </p:cNvPr>
          <p:cNvSpPr txBox="1"/>
          <p:nvPr/>
        </p:nvSpPr>
        <p:spPr>
          <a:xfrm>
            <a:off x="103571" y="426577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they are without excuse,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though they knew God, they did not honor him as God or give thanks to him,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F4F33-9F5D-12FD-A51B-50008E7E373F}"/>
              </a:ext>
            </a:extLst>
          </p:cNvPr>
          <p:cNvSpPr txBox="1"/>
          <p:nvPr/>
        </p:nvSpPr>
        <p:spPr>
          <a:xfrm>
            <a:off x="103570" y="2550806"/>
            <a:ext cx="7211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Honor: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praise, forsaking all gods.</a:t>
            </a:r>
          </a:p>
          <a:p>
            <a:pPr marL="342900" lvl="0" indent="-34290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outer debating, dialoging.</a:t>
            </a:r>
          </a:p>
          <a:p>
            <a:pPr marL="342900" indent="-34290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inner motives and emotions.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19BB5-6842-F6EF-D2F5-E28D497BF907}"/>
              </a:ext>
            </a:extLst>
          </p:cNvPr>
          <p:cNvSpPr txBox="1"/>
          <p:nvPr/>
        </p:nvSpPr>
        <p:spPr>
          <a:xfrm>
            <a:off x="103571" y="1262454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 but they became futile in their thinking, and their senseless hearts were darkened.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FAC09-71A4-0A2B-29A9-3E41AE14D6F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1:18-23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A112F-6CA0-5A36-0AF8-4C408D7F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08" y="523220"/>
            <a:ext cx="5397183" cy="35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4242B-03E4-3FED-72C1-DDCB7142D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C4B123-DAD1-C97A-D91F-312A7377CDD6}"/>
              </a:ext>
            </a:extLst>
          </p:cNvPr>
          <p:cNvSpPr txBox="1"/>
          <p:nvPr/>
        </p:nvSpPr>
        <p:spPr>
          <a:xfrm>
            <a:off x="163012" y="92941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Claiming to be wise, they became fools,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they exchanged the glory of the immortal God for images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6BA4C-5320-A674-A0F4-6742F69ABDBB}"/>
              </a:ext>
            </a:extLst>
          </p:cNvPr>
          <p:cNvSpPr txBox="1"/>
          <p:nvPr/>
        </p:nvSpPr>
        <p:spPr>
          <a:xfrm>
            <a:off x="150190" y="2298918"/>
            <a:ext cx="7165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Asserting the imaginable.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Replacement theology.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Immortal: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Eternal, persistent, active.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Pagan gods die or die out.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FD171-CDCD-3A3A-C814-11870254ACC6}"/>
              </a:ext>
            </a:extLst>
          </p:cNvPr>
          <p:cNvSpPr txBox="1"/>
          <p:nvPr/>
        </p:nvSpPr>
        <p:spPr>
          <a:xfrm>
            <a:off x="163012" y="936005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    resembling a mortal human or birds or four-footed animals or reptiles.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D541C-6420-7281-77BE-C90B0676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43" y="0"/>
            <a:ext cx="61817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6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2CB0C-D32C-ECE7-FAC9-8F0668A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E3071-837D-D387-A3D2-8C774C91E3F5}"/>
              </a:ext>
            </a:extLst>
          </p:cNvPr>
          <p:cNvSpPr txBox="1"/>
          <p:nvPr/>
        </p:nvSpPr>
        <p:spPr>
          <a:xfrm>
            <a:off x="103571" y="426577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Therefore God gave them over in the desires of their hearts to impurity, to the dishonoring of their bodies among themselves.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36E4-7264-B239-B56C-6BA5F65A3AE6}"/>
              </a:ext>
            </a:extLst>
          </p:cNvPr>
          <p:cNvSpPr txBox="1"/>
          <p:nvPr/>
        </p:nvSpPr>
        <p:spPr>
          <a:xfrm>
            <a:off x="103570" y="3483327"/>
            <a:ext cx="715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Creator: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Essential quality of Deity.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13FF6-9065-5E9A-9CDF-50E1C22A5966}"/>
              </a:ext>
            </a:extLst>
          </p:cNvPr>
          <p:cNvSpPr txBox="1"/>
          <p:nvPr/>
        </p:nvSpPr>
        <p:spPr>
          <a:xfrm>
            <a:off x="103571" y="1690810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   25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exchanged the truth about God for a lie and worshiped and served the creature rather than the Creator, who is blessed forever! Amen.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CBA02-FF1C-3885-1329-A386BF51DD3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1:24-25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EAE1A-B3B4-A502-A5DA-1BCA2B63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84" y="0"/>
            <a:ext cx="608143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1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A63F6-C901-0381-3BEA-DE5527482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482136-3C96-B1B6-C4E8-F218919B4C82}"/>
              </a:ext>
            </a:extLst>
          </p:cNvPr>
          <p:cNvSpPr txBox="1"/>
          <p:nvPr/>
        </p:nvSpPr>
        <p:spPr>
          <a:xfrm>
            <a:off x="103571" y="426577"/>
            <a:ext cx="72586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26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this reason God gave them over to dishonorable passions. Their females exchanged natural intercourse for unnatural,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55A93-EBA1-DDBB-1F5F-29D22BEB55D8}"/>
              </a:ext>
            </a:extLst>
          </p:cNvPr>
          <p:cNvSpPr txBox="1"/>
          <p:nvPr/>
        </p:nvSpPr>
        <p:spPr>
          <a:xfrm>
            <a:off x="103570" y="1609226"/>
            <a:ext cx="73151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6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the same way also the males, giving up natural intercourse with females, were consumed with their passionate desires for one another.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F9EBC-C4F6-7184-4667-B6B9234AB7C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1:26-27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896DC-02BB-E5EC-6DB8-944F60129325}"/>
              </a:ext>
            </a:extLst>
          </p:cNvPr>
          <p:cNvSpPr txBox="1"/>
          <p:nvPr/>
        </p:nvSpPr>
        <p:spPr>
          <a:xfrm>
            <a:off x="103571" y="2805245"/>
            <a:ext cx="71080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Males committed shameless acts with males and received in their own persons the due penalty for their error.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C33F36-E073-2D8E-7319-7088C579F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3" y="446600"/>
            <a:ext cx="5499551" cy="36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84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2B490F-45FA-F10C-375E-04824129B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64E01D-7C65-D18E-6881-099878AAD9FB}"/>
              </a:ext>
            </a:extLst>
          </p:cNvPr>
          <p:cNvSpPr txBox="1"/>
          <p:nvPr/>
        </p:nvSpPr>
        <p:spPr>
          <a:xfrm>
            <a:off x="81506" y="523220"/>
            <a:ext cx="723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Chaos: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Formless First Principle.</a:t>
            </a:r>
          </a:p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Birthed Day.</a:t>
            </a:r>
          </a:p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Gaia/Tellus: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Earth who birthed Sky &amp; Sea.</a:t>
            </a:r>
          </a:p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Tartarus: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Abyss, metaphysical boundary.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Creative cohesion impulse.</a:t>
            </a:r>
          </a:p>
          <a:p>
            <a:pPr lvl="0">
              <a:defRPr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Phanes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Radiance, manifestation, unity.</a:t>
            </a:r>
          </a:p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 all reality.</a:t>
            </a:r>
          </a:p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Divine reason, organization.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4EC16-68CC-E4A4-87CC-783FD646CB32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Greco-Roman Primordial Deities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75F26-85D7-F9C9-BCC6-5CC9D9A5E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198" cy="41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0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A2958D-7C4F-DB1A-0633-A1375457F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4036E0-68B9-FD84-6CEE-D9B2FA46D043}"/>
              </a:ext>
            </a:extLst>
          </p:cNvPr>
          <p:cNvSpPr txBox="1"/>
          <p:nvPr/>
        </p:nvSpPr>
        <p:spPr>
          <a:xfrm>
            <a:off x="103571" y="426577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28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since they did not see fit to acknowledge God, God gave them over to an unfit mind and to do things that should not be done.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F71E8-9CFB-5DC1-2056-A761461C3107}"/>
              </a:ext>
            </a:extLst>
          </p:cNvPr>
          <p:cNvSpPr txBox="1"/>
          <p:nvPr/>
        </p:nvSpPr>
        <p:spPr>
          <a:xfrm>
            <a:off x="103571" y="2998418"/>
            <a:ext cx="6598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fit: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test in order to approve.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Unfit: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tested and disapproved.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3D29E-41E9-BA12-0A37-953B1CA543A8}"/>
              </a:ext>
            </a:extLst>
          </p:cNvPr>
          <p:cNvSpPr txBox="1"/>
          <p:nvPr/>
        </p:nvSpPr>
        <p:spPr>
          <a:xfrm>
            <a:off x="103571" y="1702923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    29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filled with every kind of injustice, evil, covetousness, malice.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104D0-FF28-AC5B-7821-E81212C54633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1:28-32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B32F9-9199-886E-B812-56031869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48" y="523220"/>
            <a:ext cx="5339834" cy="35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05C530-CB08-E23C-FBA4-C71199E32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4531B2-77C6-8D7B-DDDD-F2F05F82C1F4}"/>
              </a:ext>
            </a:extLst>
          </p:cNvPr>
          <p:cNvSpPr txBox="1"/>
          <p:nvPr/>
        </p:nvSpPr>
        <p:spPr>
          <a:xfrm>
            <a:off x="55079" y="61759"/>
            <a:ext cx="7315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Full of envy, murder, strife, deceit, craftiness, they are gossips,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slanderers, God-haters, insolent, haughty, boastful,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4F859-B0A0-639E-FFBD-2D379632E282}"/>
              </a:ext>
            </a:extLst>
          </p:cNvPr>
          <p:cNvSpPr txBox="1"/>
          <p:nvPr/>
        </p:nvSpPr>
        <p:spPr>
          <a:xfrm>
            <a:off x="103571" y="1364902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inventors of evil, rebellious toward parents,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foolish, faithless, heartless, ruthless.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99078-2A42-934E-6123-D1EE87CC359D}"/>
              </a:ext>
            </a:extLst>
          </p:cNvPr>
          <p:cNvSpPr txBox="1"/>
          <p:nvPr/>
        </p:nvSpPr>
        <p:spPr>
          <a:xfrm>
            <a:off x="103570" y="2237158"/>
            <a:ext cx="7211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32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God’s decree, that those who practice such things deserve to die, yet they not only do them but even applaud others who practice them.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Oklahoma Plans to Execute 25 Prisoners in 29 Months - The New York Times">
            <a:extLst>
              <a:ext uri="{FF2B5EF4-FFF2-40B4-BE49-F238E27FC236}">
                <a16:creationId xmlns:a16="http://schemas.microsoft.com/office/drawing/2014/main" id="{52D1EF11-8D6B-DF3D-EEBA-1E4DCD4C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-1"/>
            <a:ext cx="65314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266A5-70C6-CB4A-7483-BF32B6A1F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F943E3-218B-4B61-7F0F-D3DFC4142BF4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cultures have a high-God concept.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religions offer redemptive rites.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human beings have a conscience.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societies enforce moral standards.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folk seek spiritual guidance.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Many folk report dreams or visions.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Many folk believe without persuasion.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Creator reveals Itself.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02128-7E8C-028C-5395-037B87E6CBF7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Intuitional Argument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0918F-6A9E-5AD1-3585-FC989528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64" y="302079"/>
            <a:ext cx="6100354" cy="381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7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BC039-0987-AFE5-21D6-B93857941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6734A4-7F2A-3D26-19FF-2BC5E15346D3}"/>
              </a:ext>
            </a:extLst>
          </p:cNvPr>
          <p:cNvSpPr txBox="1"/>
          <p:nvPr/>
        </p:nvSpPr>
        <p:spPr>
          <a:xfrm>
            <a:off x="88081" y="503128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Jesus’ miracles and resurrection.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Fulfilled biblical predictions.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Baptism confers the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Holy Spirit.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Believers have power over evil spirits.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manifests the fruit of the Spirit.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manifests spiritual gifts.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grants answers to prayer.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Jesus reveals God.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53E335-E680-490A-AF11-33022DBF984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Christian Argument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B81C8-24C3-A3D1-F859-117CC114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15"/>
          <a:stretch>
            <a:fillRect/>
          </a:stretch>
        </p:blipFill>
        <p:spPr>
          <a:xfrm>
            <a:off x="858188" y="523220"/>
            <a:ext cx="5598824" cy="35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85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BCC5B-6739-9F1B-3159-6B6364625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0C1CC2-F080-4CF8-A7C9-D103E7477445}"/>
              </a:ext>
            </a:extLst>
          </p:cNvPr>
          <p:cNvSpPr txBox="1"/>
          <p:nvPr/>
        </p:nvSpPr>
        <p:spPr>
          <a:xfrm>
            <a:off x="125636" y="450293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God’s wrath is being revealed. (Why?)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C789D-EF1E-A754-DBAB-057B5DC4814D}"/>
              </a:ext>
            </a:extLst>
          </p:cNvPr>
          <p:cNvSpPr txBox="1"/>
          <p:nvPr/>
        </p:nvSpPr>
        <p:spPr>
          <a:xfrm>
            <a:off x="909069" y="2212748"/>
            <a:ext cx="6486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impurity: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Exchanged God (22)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passion: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Exchanged truth (25)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evil: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Exchanged nature (26)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0355BA-AD1F-1DB9-943F-1A0185D59157}"/>
              </a:ext>
            </a:extLst>
          </p:cNvPr>
          <p:cNvSpPr txBox="1"/>
          <p:nvPr/>
        </p:nvSpPr>
        <p:spPr>
          <a:xfrm>
            <a:off x="548243" y="890930"/>
            <a:ext cx="646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lvl="0" indent="-398463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divine nature is understood … so, they are without excuse.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5025A-DE48-497A-AED0-9A5448F6FD2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Session Outline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BFED72-803C-1EAA-6104-5040A331C9E9}"/>
              </a:ext>
            </a:extLst>
          </p:cNvPr>
          <p:cNvSpPr txBox="1"/>
          <p:nvPr/>
        </p:nvSpPr>
        <p:spPr>
          <a:xfrm>
            <a:off x="548243" y="1794417"/>
            <a:ext cx="610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God gave them over. (How?)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290819-F5DB-C57E-2607-7CF8C842E5D1}"/>
              </a:ext>
            </a:extLst>
          </p:cNvPr>
          <p:cNvSpPr txBox="1"/>
          <p:nvPr/>
        </p:nvSpPr>
        <p:spPr>
          <a:xfrm>
            <a:off x="598133" y="3531347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they deserve to die.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FC4C4-90A2-A4F4-96DC-A97BDB1E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29" y="-1373"/>
            <a:ext cx="51054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2" grpId="0" build="allAtOnce"/>
      <p:bldP spid="9" grpId="0" build="allAtOnce"/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F559D-9BDD-091C-A9F4-CA820C4F3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7F8026-7B85-6634-7554-7F642530EC6E}"/>
              </a:ext>
            </a:extLst>
          </p:cNvPr>
          <p:cNvSpPr txBox="1"/>
          <p:nvPr/>
        </p:nvSpPr>
        <p:spPr>
          <a:xfrm>
            <a:off x="88082" y="485331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Everyone has an awareness of God, even if they deny his existence.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God’s attributes can be inferred from the intricate design seen in creation.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Societies which deny God become morally degraded.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Everyone is aware of their own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failures, those of others, and they fear death.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7C62C-FB55-59EB-F5EF-01C110A00592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Conclusions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07252-3122-EED7-DCA5-5E9D55E3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199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13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2CB0C-D32C-ECE7-FAC9-8F0668A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E3071-837D-D387-A3D2-8C774C91E3F5}"/>
              </a:ext>
            </a:extLst>
          </p:cNvPr>
          <p:cNvSpPr txBox="1"/>
          <p:nvPr/>
        </p:nvSpPr>
        <p:spPr>
          <a:xfrm>
            <a:off x="140947" y="508558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wrath of God is revealed from heaven against all ungodliness and injustice of those who by their injustice suppress the truth.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36E4-7264-B239-B56C-6BA5F65A3AE6}"/>
              </a:ext>
            </a:extLst>
          </p:cNvPr>
          <p:cNvSpPr txBox="1"/>
          <p:nvPr/>
        </p:nvSpPr>
        <p:spPr>
          <a:xfrm>
            <a:off x="140946" y="3083022"/>
            <a:ext cx="7152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Revealed: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Present tense verb.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“For …”: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explains or expands.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13FF6-9065-5E9A-9CDF-50E1C22A5966}"/>
              </a:ext>
            </a:extLst>
          </p:cNvPr>
          <p:cNvSpPr txBox="1"/>
          <p:nvPr/>
        </p:nvSpPr>
        <p:spPr>
          <a:xfrm>
            <a:off x="118882" y="1785141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  19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what can be known about God is plain to them, because God has made it plain to them.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CBA02-FF1C-3885-1329-A386BF51DD3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1:18-23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270DC-CD56-1D65-0A2B-F27E31B1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" y="464075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7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EA1638-305C-B2F9-FD44-24C572D69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99DBAD-0FBB-4921-E968-3EB9DF1B43A2}"/>
              </a:ext>
            </a:extLst>
          </p:cNvPr>
          <p:cNvSpPr txBox="1"/>
          <p:nvPr/>
        </p:nvSpPr>
        <p:spPr>
          <a:xfrm>
            <a:off x="88081" y="448879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Greek present tense normally implies continuous action or state of being.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Greek aorist tense is normally timeless, requiring time references.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Aorist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verbs following a 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resent tense verb, retain that verb’s time.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“Is being revealed” = present tense.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following </a:t>
            </a:r>
            <a:r>
              <a:rPr lang="en-US" sz="2800" b="1" baseline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aorists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present time.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00ECB-E758-5D53-B810-C521AE2D3A38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Grammatical Note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2A868-5DA8-F7CC-7E99-E28FF390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0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2E0CD-D125-43A5-3454-C244147D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CF3F0-4070-8B1D-00A0-1ED4A8409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571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079B5-B12A-9850-8533-86DA88B01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3C2EF2-719A-9E82-1E04-943E030A10C6}"/>
              </a:ext>
            </a:extLst>
          </p:cNvPr>
          <p:cNvSpPr txBox="1"/>
          <p:nvPr/>
        </p:nvSpPr>
        <p:spPr>
          <a:xfrm>
            <a:off x="163012" y="92941"/>
            <a:ext cx="7152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since the creation of the world God’s eternal power and divine nature, invisible though they are, have been seen and understood through the things God has made.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AD2A8-B0F0-B623-A8C5-A1F3CA61B11F}"/>
              </a:ext>
            </a:extLst>
          </p:cNvPr>
          <p:cNvSpPr txBox="1"/>
          <p:nvPr/>
        </p:nvSpPr>
        <p:spPr>
          <a:xfrm>
            <a:off x="163012" y="2298918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Eternal: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Precedes creation.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Creative will and design.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Deity: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Non-created, living, intelligent.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Invisible: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be inferred or deduced.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2E631-6C02-4567-7AAC-55F611804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E0042D-EDF7-33E2-1D9F-077B79DBC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E1BA5-1072-6FBA-F1C8-E5913CA2166A}"/>
              </a:ext>
            </a:extLst>
          </p:cNvPr>
          <p:cNvSpPr txBox="1"/>
          <p:nvPr/>
        </p:nvSpPr>
        <p:spPr>
          <a:xfrm>
            <a:off x="88082" y="523220"/>
            <a:ext cx="7227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Xenophanes (c. 570–475 BCE).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Criticized anthropomorphic gods.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Proposed a singular, eternal, immobile deity who perceives and governs all.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Divinity must be unlike humans.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move toward monotheism, grounded in the nature of being itself.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D35A2-69F1-C8DF-2897-FDCB2BF4C915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Ontological Argument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50495-E1C0-226A-5009-F499C7773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36" y="523220"/>
            <a:ext cx="5283767" cy="35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5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94218-F76F-8B06-EDB2-61E77592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C321C5-E6EA-5C22-2309-E08286D25639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Plato (c. 428–348 BCE).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Demiurge ordered the cosmos with intelligence and purpose.</a:t>
            </a:r>
          </a:p>
          <a:p>
            <a:pPr marL="342900" indent="-34290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 and order of the universe implied a rational designer.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Demiurge shaped matter to mirror eternal ‘forms’ or ideals.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instance of ‘intelligent design’.)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CEA5-3923-4C33-F661-5C7E512492DF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Teleological Argument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2C561-EA4B-D7C0-0330-7D0D3603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31" y="578235"/>
            <a:ext cx="5296020" cy="3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5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04221-BF3B-7762-597A-BDC55BFA3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72A0D8-6D7F-9264-B6A2-39A0B32C7B71}"/>
              </a:ext>
            </a:extLst>
          </p:cNvPr>
          <p:cNvSpPr txBox="1"/>
          <p:nvPr/>
        </p:nvSpPr>
        <p:spPr>
          <a:xfrm>
            <a:off x="88082" y="523220"/>
            <a:ext cx="7227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Aristotle (384–322 BCE).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Posited the Unmoved, Prime Mover.</a:t>
            </a: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necessary first cause.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actuality, eternal, and immaterial.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Though not a personal creator…</a:t>
            </a:r>
          </a:p>
          <a:p>
            <a:pPr marL="288925" indent="-288925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metaphysical ground of all motion and change.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BBE14-CB5A-A06C-CBA3-F6B2458205E2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Cosmological Argument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AF404-1A19-93CE-9DF6-4442E79E8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30" y="523220"/>
            <a:ext cx="5397183" cy="35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9573</TotalTime>
  <Words>1210</Words>
  <Application>Microsoft Office PowerPoint</Application>
  <PresentationFormat>Custom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397</cp:revision>
  <dcterms:created xsi:type="dcterms:W3CDTF">2023-02-25T21:04:15Z</dcterms:created>
  <dcterms:modified xsi:type="dcterms:W3CDTF">2025-10-02T02:44:23Z</dcterms:modified>
</cp:coreProperties>
</file>