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5" r:id="rId3"/>
    <p:sldId id="436" r:id="rId4"/>
    <p:sldId id="437" r:id="rId5"/>
    <p:sldId id="432" r:id="rId6"/>
    <p:sldId id="438" r:id="rId7"/>
    <p:sldId id="456" r:id="rId8"/>
    <p:sldId id="433" r:id="rId9"/>
    <p:sldId id="440" r:id="rId10"/>
    <p:sldId id="443" r:id="rId11"/>
    <p:sldId id="444" r:id="rId12"/>
    <p:sldId id="446" r:id="rId13"/>
    <p:sldId id="445" r:id="rId14"/>
    <p:sldId id="447" r:id="rId15"/>
    <p:sldId id="448" r:id="rId16"/>
    <p:sldId id="450" r:id="rId17"/>
    <p:sldId id="451" r:id="rId18"/>
    <p:sldId id="452" r:id="rId19"/>
    <p:sldId id="453" r:id="rId20"/>
    <p:sldId id="434" r:id="rId21"/>
    <p:sldId id="454" r:id="rId22"/>
    <p:sldId id="416" r:id="rId23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1:8-17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D3277-0712-C4FA-BE63-8B55C8F7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F57254-DD01-8AB3-1F93-1F3C4E4DED0B}"/>
              </a:ext>
            </a:extLst>
          </p:cNvPr>
          <p:cNvSpPr txBox="1"/>
          <p:nvPr/>
        </p:nvSpPr>
        <p:spPr>
          <a:xfrm>
            <a:off x="163012" y="197638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my prayers, I ask God to make it possible for me to visit you.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379FA-748C-698B-C5FA-79D140CED1F0}"/>
              </a:ext>
            </a:extLst>
          </p:cNvPr>
          <p:cNvSpPr txBox="1"/>
          <p:nvPr/>
        </p:nvSpPr>
        <p:spPr>
          <a:xfrm>
            <a:off x="163011" y="1250023"/>
            <a:ext cx="7152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Prayers: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Fixed prayer times.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Request outcomes.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some spirit or dead saint.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knows how.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did this eventually happen?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Whom? Why?</a:t>
            </a:r>
          </a:p>
        </p:txBody>
      </p:sp>
    </p:spTree>
    <p:extLst>
      <p:ext uri="{BB962C8B-B14F-4D97-AF65-F5344CB8AC3E}">
        <p14:creationId xmlns:p14="http://schemas.microsoft.com/office/powerpoint/2010/main" val="402388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4FA45-B145-E4C5-7EBA-3BD01D46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BE330D-563A-A637-C41E-2C619549F628}"/>
              </a:ext>
            </a:extLst>
          </p:cNvPr>
          <p:cNvSpPr txBox="1"/>
          <p:nvPr/>
        </p:nvSpPr>
        <p:spPr>
          <a:xfrm>
            <a:off x="163012" y="14222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 and share with you the same blessings that God’s Spirit has given me. Then you will grow stronger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AEEC2-3902-F371-607D-9635464F34CC}"/>
              </a:ext>
            </a:extLst>
          </p:cNvPr>
          <p:cNvSpPr txBox="1"/>
          <p:nvPr/>
        </p:nvSpPr>
        <p:spPr>
          <a:xfrm>
            <a:off x="163012" y="1868031"/>
            <a:ext cx="7283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legitimate desires.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Gifts are for sharing, not for fun.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Unearned, undeserved ‘gift’.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Energized by God’s Holy Spirit.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to know your spiritual gifts?</a:t>
            </a:r>
          </a:p>
        </p:txBody>
      </p:sp>
    </p:spTree>
    <p:extLst>
      <p:ext uri="{BB962C8B-B14F-4D97-AF65-F5344CB8AC3E}">
        <p14:creationId xmlns:p14="http://schemas.microsoft.com/office/powerpoint/2010/main" val="3338424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1E8E8-2149-51B3-E3E2-4392A581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C94C2-DF72-F8E1-D661-1ED58F1ADE2D}"/>
              </a:ext>
            </a:extLst>
          </p:cNvPr>
          <p:cNvSpPr txBox="1"/>
          <p:nvPr/>
        </p:nvSpPr>
        <p:spPr>
          <a:xfrm>
            <a:off x="143500" y="503128"/>
            <a:ext cx="67837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others in different ways.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your gifts will give you joy.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your gifts will bless others.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growing desire to serve.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Church leaders will affirm your gifts.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Others will invite you to minister.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others will follow your example.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A0B31-2ED1-0999-15AB-ACD8EEAD6279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 your spiritual gifts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69953-294B-97C8-F100-74B6E574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1" y="0"/>
            <a:ext cx="6972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7508C-2126-466F-7056-D7BF6DB4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4DAC65-6FED-2535-D373-425C8F78B45D}"/>
              </a:ext>
            </a:extLst>
          </p:cNvPr>
          <p:cNvSpPr txBox="1"/>
          <p:nvPr/>
        </p:nvSpPr>
        <p:spPr>
          <a:xfrm>
            <a:off x="178488" y="67897"/>
            <a:ext cx="6513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am saying is that we can encourage each other by the faith that is ours.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B35C8-3DA8-12ED-5C52-E646CF488614}"/>
              </a:ext>
            </a:extLst>
          </p:cNvPr>
          <p:cNvSpPr txBox="1"/>
          <p:nvPr/>
        </p:nvSpPr>
        <p:spPr>
          <a:xfrm>
            <a:off x="178488" y="1369247"/>
            <a:ext cx="713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Speak words which build confidence in the Lord.</a:t>
            </a:r>
          </a:p>
          <a:p>
            <a:pPr marL="284163" indent="-284163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 carefully.</a:t>
            </a:r>
          </a:p>
          <a:p>
            <a:pPr marL="284163" indent="-284163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Tell what you believe to be true.</a:t>
            </a:r>
          </a:p>
          <a:p>
            <a:pPr marL="284163" indent="-284163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Experienced ministers and neophytes believe in the same Lord. </a:t>
            </a:r>
          </a:p>
        </p:txBody>
      </p:sp>
    </p:spTree>
    <p:extLst>
      <p:ext uri="{BB962C8B-B14F-4D97-AF65-F5344CB8AC3E}">
        <p14:creationId xmlns:p14="http://schemas.microsoft.com/office/powerpoint/2010/main" val="322411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CD660-3788-871F-ED2D-BADB2C10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8F52E6-5313-8C4E-A161-9FE031F6E5E5}"/>
              </a:ext>
            </a:extLst>
          </p:cNvPr>
          <p:cNvSpPr txBox="1"/>
          <p:nvPr/>
        </p:nvSpPr>
        <p:spPr>
          <a:xfrm>
            <a:off x="203586" y="92232"/>
            <a:ext cx="7041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friends, I want you to know that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often planned to come for a visit. But something has always kept me from doing it.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3BC20-A3D5-D62D-C919-15B187B610FA}"/>
              </a:ext>
            </a:extLst>
          </p:cNvPr>
          <p:cNvSpPr txBox="1"/>
          <p:nvPr/>
        </p:nvSpPr>
        <p:spPr>
          <a:xfrm>
            <a:off x="203585" y="1908114"/>
            <a:ext cx="720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Dispel mistaken notions.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Thought out and saved up.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from: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kinds of things?</a:t>
            </a:r>
          </a:p>
          <a:p>
            <a:pPr marL="346075" indent="-34607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would he have done whilst amongst the Romans?</a:t>
            </a:r>
          </a:p>
        </p:txBody>
      </p:sp>
    </p:spTree>
    <p:extLst>
      <p:ext uri="{BB962C8B-B14F-4D97-AF65-F5344CB8AC3E}">
        <p14:creationId xmlns:p14="http://schemas.microsoft.com/office/powerpoint/2010/main" val="1412394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25759-39DC-B0D4-146A-F3430A05F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428830-DBEE-B55B-A80F-F6AE4A85B1F8}"/>
              </a:ext>
            </a:extLst>
          </p:cNvPr>
          <p:cNvSpPr txBox="1"/>
          <p:nvPr/>
        </p:nvSpPr>
        <p:spPr>
          <a:xfrm>
            <a:off x="163012" y="197638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win followers to Christ in Rome, as I have done in many other places.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4754-AED4-3F85-8EAF-F1DF46711669}"/>
              </a:ext>
            </a:extLst>
          </p:cNvPr>
          <p:cNvSpPr txBox="1"/>
          <p:nvPr/>
        </p:nvSpPr>
        <p:spPr>
          <a:xfrm>
            <a:off x="163011" y="1151745"/>
            <a:ext cx="6902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evidence of spiritual gifting.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Never use incentives.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Where, for example?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winning ‘track record’.</a:t>
            </a:r>
          </a:p>
          <a:p>
            <a:pPr marL="346075" indent="-34607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would be a good pre-test of a missionary candidate’s success?</a:t>
            </a:r>
          </a:p>
        </p:txBody>
      </p:sp>
    </p:spTree>
    <p:extLst>
      <p:ext uri="{BB962C8B-B14F-4D97-AF65-F5344CB8AC3E}">
        <p14:creationId xmlns:p14="http://schemas.microsoft.com/office/powerpoint/2010/main" val="417056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3DE1A-C5F2-362A-ABE4-F84CADCC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512CEC-990E-7141-C3B8-A7A7D7FC5998}"/>
              </a:ext>
            </a:extLst>
          </p:cNvPr>
          <p:cNvSpPr txBox="1"/>
          <p:nvPr/>
        </p:nvSpPr>
        <p:spPr>
          <a:xfrm>
            <a:off x="163012" y="109064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14-15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doesn’t matter if people are civilized and educated, or if they are uncivilized and uneducated. I must tell the good news to everyone.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8868C-81E9-5C6F-3968-5BA60A1B057C}"/>
              </a:ext>
            </a:extLst>
          </p:cNvPr>
          <p:cNvSpPr txBox="1"/>
          <p:nvPr/>
        </p:nvSpPr>
        <p:spPr>
          <a:xfrm>
            <a:off x="163012" y="1868031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Civilized: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Cultural distinctives.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Literacy and worldview.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same message?</a:t>
            </a:r>
          </a:p>
          <a:p>
            <a:pPr marL="346075" indent="-34607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Personally and through others whom your train and coach.</a:t>
            </a:r>
          </a:p>
        </p:txBody>
      </p:sp>
    </p:spTree>
    <p:extLst>
      <p:ext uri="{BB962C8B-B14F-4D97-AF65-F5344CB8AC3E}">
        <p14:creationId xmlns:p14="http://schemas.microsoft.com/office/powerpoint/2010/main" val="178102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2A6F4-0F5A-2C2B-D1A5-71366C97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345D27-ECED-2FE5-E4F7-DA16B55BF311}"/>
              </a:ext>
            </a:extLst>
          </p:cNvPr>
          <p:cNvSpPr txBox="1"/>
          <p:nvPr/>
        </p:nvSpPr>
        <p:spPr>
          <a:xfrm>
            <a:off x="163012" y="92232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proud of the good news! It is God’s powerful way of saving all people who have faith, whether they are Jews or Gentiles.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49530-142A-F4BB-2C5A-3876810C2629}"/>
              </a:ext>
            </a:extLst>
          </p:cNvPr>
          <p:cNvSpPr txBox="1"/>
          <p:nvPr/>
        </p:nvSpPr>
        <p:spPr>
          <a:xfrm>
            <a:off x="224367" y="1868031"/>
            <a:ext cx="7291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Proud: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Gk, ‘never disappointed’.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He, not we, makes it happen.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God do in believers?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Believe, obey, remain loyal.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ethnicity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19645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1C719-C1ED-5B27-2459-031CC258A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2E1249-F744-6EC3-E1D1-95C2CC2AE7F0}"/>
              </a:ext>
            </a:extLst>
          </p:cNvPr>
          <p:cNvSpPr txBox="1"/>
          <p:nvPr/>
        </p:nvSpPr>
        <p:spPr>
          <a:xfrm>
            <a:off x="163012" y="5214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 news tells how God accepts everyone who has faith, but only those who have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8B63A-49F9-8A51-9B36-56111269E08A}"/>
              </a:ext>
            </a:extLst>
          </p:cNvPr>
          <p:cNvSpPr txBox="1"/>
          <p:nvPr/>
        </p:nvSpPr>
        <p:spPr>
          <a:xfrm>
            <a:off x="163011" y="1437144"/>
            <a:ext cx="7103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Brings benefits.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Declares to be innocent.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Gk: ‘from faith unto faith’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Paul’s way to say, ‘by faith’.</a:t>
            </a:r>
          </a:p>
          <a:p>
            <a:pPr marL="346075" indent="-34607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here in the NT. In the Greek OT it means, ‘reliable’ or ‘faithful’.</a:t>
            </a:r>
          </a:p>
        </p:txBody>
      </p:sp>
    </p:spTree>
    <p:extLst>
      <p:ext uri="{BB962C8B-B14F-4D97-AF65-F5344CB8AC3E}">
        <p14:creationId xmlns:p14="http://schemas.microsoft.com/office/powerpoint/2010/main" val="162823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32198-7F1D-D2DF-4B14-D9C866DD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D2CC11-FE1F-44D0-ED95-F411910AC4A1}"/>
              </a:ext>
            </a:extLst>
          </p:cNvPr>
          <p:cNvSpPr txBox="1"/>
          <p:nvPr/>
        </p:nvSpPr>
        <p:spPr>
          <a:xfrm>
            <a:off x="88081" y="453947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Israel’s promised Messiah has come.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taught to be faithful to him.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 died as a sacrifice to God.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 rose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victorious over death.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declares believers to be innocent.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gives to us his Holy Spirit.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will raise us to life at his return.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will reign over the world with him.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A3E88-6AB3-72E6-CD6B-DEC14CD58A8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Paul’s good news message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86C3-7EF7-3661-A64E-9DE86CBB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7" y="540001"/>
            <a:ext cx="4347586" cy="3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AAF73-C703-66C5-D5AF-790B9D73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E9AA86-B14C-4A0E-9B19-C8D7139B4E06}"/>
              </a:ext>
            </a:extLst>
          </p:cNvPr>
          <p:cNvSpPr txBox="1"/>
          <p:nvPr/>
        </p:nvSpPr>
        <p:spPr>
          <a:xfrm>
            <a:off x="163012" y="654838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I thank my God through Jesus Christ for all of you, because your faith is proclaimed throughout the world.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9EB27-D288-6417-7B04-744F407272EA}"/>
              </a:ext>
            </a:extLst>
          </p:cNvPr>
          <p:cNvSpPr txBox="1"/>
          <p:nvPr/>
        </p:nvSpPr>
        <p:spPr>
          <a:xfrm>
            <a:off x="163012" y="196850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God, whom I serve with my spirit by announcing the gospel of his Son,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witness that without ceasing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remember you always in my prayers,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9DE17-DE3F-0F9B-E2D5-FD425821B81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1:8-15 (NRSVue)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B067-B5C3-05E9-C441-9D3CBECC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523220"/>
            <a:ext cx="4537012" cy="35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242D8-CBE6-8A0D-72BB-25986C787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FD8B1-957B-1E21-143F-5EB9E3A12588}"/>
              </a:ext>
            </a:extLst>
          </p:cNvPr>
          <p:cNvSpPr txBox="1"/>
          <p:nvPr/>
        </p:nvSpPr>
        <p:spPr>
          <a:xfrm>
            <a:off x="88082" y="471477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about Jesus’ life, death and resurrection, warnings and promises.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Pray to Jesus to forgive you all your sins, and to give you everlasting life.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Ask Christians to baptize you in water.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Learn Jesus’ teachings about how to live now and forever.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faithful to him till you die.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6EA9F-19ED-AECF-6B04-03F34AA74FA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to be saved forever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0E4A7-49E1-5BDE-F34D-E4237856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FC0D7-A5B1-21EC-3AC2-B95EF761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BF632-46E3-9C2C-81CB-5A8AEC0B9877}"/>
              </a:ext>
            </a:extLst>
          </p:cNvPr>
          <p:cNvSpPr txBox="1"/>
          <p:nvPr/>
        </p:nvSpPr>
        <p:spPr>
          <a:xfrm>
            <a:off x="88082" y="523220"/>
            <a:ext cx="7315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hard to lead a perfect life.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Deny that Jesus lived or returned to life.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Wear special undergarments.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Pray at fixed times every day.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on a long, expensive pilgrimage.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Beat women &amp; children to submission.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Kill those who believe differently.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 spiritual rituals or magic.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183D3-1F81-9010-9CD7-A103D1A2FCA4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not to be saved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FE4D0-D487-8FEF-9908-2FC40026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7" y="514513"/>
            <a:ext cx="4809095" cy="36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ED32-6967-6CFA-E2BA-E761A492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606D4-168F-D289-DAB9-2FD75C7FCF9D}"/>
              </a:ext>
            </a:extLst>
          </p:cNvPr>
          <p:cNvSpPr txBox="1"/>
          <p:nvPr/>
        </p:nvSpPr>
        <p:spPr>
          <a:xfrm>
            <a:off x="207142" y="111623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that by God’s will I may somehow at last succeed in coming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67EF0-A9AD-5A61-D865-745E4AB7FFAA}"/>
              </a:ext>
            </a:extLst>
          </p:cNvPr>
          <p:cNvSpPr txBox="1"/>
          <p:nvPr/>
        </p:nvSpPr>
        <p:spPr>
          <a:xfrm>
            <a:off x="207142" y="963218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11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 long to see you so that I may share with you some spiritual gift so that you may be strengthened—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77040-DD11-0EE9-FDAE-29C33E93D052}"/>
              </a:ext>
            </a:extLst>
          </p:cNvPr>
          <p:cNvSpPr txBox="1"/>
          <p:nvPr/>
        </p:nvSpPr>
        <p:spPr>
          <a:xfrm>
            <a:off x="207142" y="2243641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rather so that we may be mutually encouraged by each other’s faith, both yours and mine.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do not want you to be unaware, brothers and sisters,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26B74-C96A-5820-579A-52BC78DB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1C10C-DA88-B08A-2D94-CDC724AE6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7FCC90-9172-BF36-745C-1BC89177F906}"/>
              </a:ext>
            </a:extLst>
          </p:cNvPr>
          <p:cNvSpPr txBox="1"/>
          <p:nvPr/>
        </p:nvSpPr>
        <p:spPr>
          <a:xfrm>
            <a:off x="118882" y="92940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have often intended to come to you (but thus far have been prevented),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that I may reap some harvest among you, as I have among the rest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gentiles.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A6481-54C2-46D8-3A2C-AD3759166A75}"/>
              </a:ext>
            </a:extLst>
          </p:cNvPr>
          <p:cNvSpPr txBox="1"/>
          <p:nvPr/>
        </p:nvSpPr>
        <p:spPr>
          <a:xfrm>
            <a:off x="118882" y="1775091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obligated both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Greeks and to barbarians, both to the wise and to the foolish, hence my eagerness to proclaim the gospel to you also who are in Rome.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2C300-3B78-D168-5BDC-2B6E9C5B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4"/>
            <a:ext cx="7315200" cy="41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523220"/>
            <a:ext cx="7227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Apologetic: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evidence (J McDowell)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Charity: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good in Jesus’ name (Catholics)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novels or explanations (CS Lewis)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 with others (Navigators)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Healing and deliverance (Pentecostals)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 God to save folk (Hyde)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preach in public (C Kirk)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Pulpit: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 in churches (Clergy)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Scripture: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distribute Gospels (Gideons)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Modes of evangelism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BE727-C51B-E8E9-FE4C-6BDF3237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31" y="523220"/>
            <a:ext cx="6380338" cy="35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56598-D20D-76B2-1213-6BEA8823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05786C-0A04-23F4-36BD-0CEEB883A0C7}"/>
              </a:ext>
            </a:extLst>
          </p:cNvPr>
          <p:cNvSpPr txBox="1"/>
          <p:nvPr/>
        </p:nvSpPr>
        <p:spPr>
          <a:xfrm>
            <a:off x="163012" y="57863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 am not ashamed of the gospel; it is God’s saving power for everyone who believes, for the Jew first and also for the Greek.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D91F3-9289-F761-AEA8-A2B7975D2C13}"/>
              </a:ext>
            </a:extLst>
          </p:cNvPr>
          <p:cNvSpPr txBox="1"/>
          <p:nvPr/>
        </p:nvSpPr>
        <p:spPr>
          <a:xfrm>
            <a:off x="163012" y="190085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 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it the righteous-ness of God is revealed through faith for faith, as it is written, “The one who is righteous will live by faith.”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97605-DF75-D632-54D9-DEBDB444FA6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1:6-17 (NRSVue)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BC9D4-A7B7-C8CD-3E11-3C15E753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155"/>
            <a:ext cx="7315200" cy="35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5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5EDA5-5C88-EC04-9655-2DC6ED54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EA86-6CEC-C7E0-9675-5F7C8914A9F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Habakkuk 2.4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AE624-4B07-5430-6273-393896C87150}"/>
              </a:ext>
            </a:extLst>
          </p:cNvPr>
          <p:cNvSpPr txBox="1"/>
          <p:nvPr/>
        </p:nvSpPr>
        <p:spPr>
          <a:xfrm>
            <a:off x="238222" y="357106"/>
            <a:ext cx="7152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Hebrew: </a:t>
            </a:r>
            <a:r>
              <a:rPr lang="he-IL" sz="3200" dirty="0">
                <a:latin typeface="Arial" panose="020B0604020202020204" pitchFamily="34" charset="0"/>
              </a:rPr>
              <a:t>וְצַדִּ֖יק בֶּאֱמוּנָתֹ֥ו יִחְיֶֽה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‘but (who is) righteous by my faithfulness lives’.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CD2DD-6047-4AF2-1813-8088F0A07D7F}"/>
              </a:ext>
            </a:extLst>
          </p:cNvPr>
          <p:cNvSpPr txBox="1"/>
          <p:nvPr/>
        </p:nvSpPr>
        <p:spPr>
          <a:xfrm>
            <a:off x="238222" y="137276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 LXX: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ὁ δὲ δίκαιος ἐκ πίστεώς μου ζήσεται.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‘and the (one) righteous by my faith will live’.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E6029-EE44-591E-0DD9-C5DC820DE608}"/>
              </a:ext>
            </a:extLst>
          </p:cNvPr>
          <p:cNvSpPr txBox="1"/>
          <p:nvPr/>
        </p:nvSpPr>
        <p:spPr>
          <a:xfrm>
            <a:off x="238222" y="26738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ὁ δὲ δίκαιος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μου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ἐκ πίστεώς ζήσεται.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‘and the [my] righteous (one) by faith will live’.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8BC4-09EA-1EB1-D5F3-86DEC431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52322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I thank God in the name of Jesus Christ for all of you. I do this because people everywhere in the world are talking about your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40947" y="2240623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Kind words for kind deeds.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God—Jesus Christ: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they relate.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Cities within the empire.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/ what you profess.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1:8-15 (CEV)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97BEE-0E1E-FB78-E9EF-3EFF22402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D924A-7E0B-9D07-521E-6EFEDE5405AE}"/>
              </a:ext>
            </a:extLst>
          </p:cNvPr>
          <p:cNvSpPr txBox="1"/>
          <p:nvPr/>
        </p:nvSpPr>
        <p:spPr>
          <a:xfrm>
            <a:off x="163012" y="197638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seen how I never stop praying for you, while I serve him with all my heart and tell the good news about his Son.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154F2-993C-7D17-9034-D2CA7ECE0749}"/>
              </a:ext>
            </a:extLst>
          </p:cNvPr>
          <p:cNvSpPr txBox="1"/>
          <p:nvPr/>
        </p:nvSpPr>
        <p:spPr>
          <a:xfrm>
            <a:off x="203586" y="1908114"/>
            <a:ext cx="7111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Seen: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How to enjoy intimacy with God.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Gk: liturgy in action.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Gk: ‘spirit’, inner-outer life.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in the Book of Acts.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Jewish title for the Messiah.</a:t>
            </a:r>
          </a:p>
        </p:txBody>
      </p:sp>
    </p:spTree>
    <p:extLst>
      <p:ext uri="{BB962C8B-B14F-4D97-AF65-F5344CB8AC3E}">
        <p14:creationId xmlns:p14="http://schemas.microsoft.com/office/powerpoint/2010/main" val="4084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9471</TotalTime>
  <Words>1466</Words>
  <Application>Microsoft Office PowerPoint</Application>
  <PresentationFormat>Custom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405</cp:revision>
  <dcterms:created xsi:type="dcterms:W3CDTF">2023-02-25T21:04:15Z</dcterms:created>
  <dcterms:modified xsi:type="dcterms:W3CDTF">2025-09-25T05:32:41Z</dcterms:modified>
</cp:coreProperties>
</file>