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32" r:id="rId3"/>
    <p:sldId id="434" r:id="rId4"/>
    <p:sldId id="445" r:id="rId5"/>
    <p:sldId id="433" r:id="rId6"/>
    <p:sldId id="455" r:id="rId7"/>
    <p:sldId id="436" r:id="rId8"/>
    <p:sldId id="435" r:id="rId9"/>
    <p:sldId id="456" r:id="rId10"/>
    <p:sldId id="430" r:id="rId11"/>
    <p:sldId id="457" r:id="rId12"/>
    <p:sldId id="439" r:id="rId13"/>
    <p:sldId id="458" r:id="rId14"/>
    <p:sldId id="440" r:id="rId15"/>
    <p:sldId id="459" r:id="rId16"/>
    <p:sldId id="441" r:id="rId17"/>
    <p:sldId id="460" r:id="rId18"/>
    <p:sldId id="442" r:id="rId19"/>
    <p:sldId id="461" r:id="rId20"/>
    <p:sldId id="443" r:id="rId21"/>
    <p:sldId id="462" r:id="rId22"/>
    <p:sldId id="444" r:id="rId23"/>
    <p:sldId id="416" r:id="rId24"/>
  </p:sldIdLst>
  <p:sldSz cx="73152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195FF-8F86-54BB-EB87-7D403376B1B0}" name="Galen Currah" initials="GC" userId="b9acc8d0659c365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15" y="1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7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0BF-C3A9-4D6C-BDB3-FC19FEA1CBB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63A28-9CAA-B692-40CB-2306E587832C}"/>
              </a:ext>
            </a:extLst>
          </p:cNvPr>
          <p:cNvSpPr txBox="1"/>
          <p:nvPr/>
        </p:nvSpPr>
        <p:spPr>
          <a:xfrm>
            <a:off x="0" y="35915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 Short Course for Men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8118C-4051-56E2-18D2-5E8D3AC9525B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Epistle to the Romans, 2:1-16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FCFAB-957E-4AA3-0696-81D94E2B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7315200" cy="31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90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B079B5-B12A-9850-8533-86DA88B01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3C2EF2-719A-9E82-1E04-943E030A10C6}"/>
              </a:ext>
            </a:extLst>
          </p:cNvPr>
          <p:cNvSpPr txBox="1"/>
          <p:nvPr/>
        </p:nvSpPr>
        <p:spPr>
          <a:xfrm>
            <a:off x="163012" y="21102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 you despise the riches of his kindness and forbearance and patience?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AD2A8-B0F0-B623-A8C5-A1F3CA61B11F}"/>
              </a:ext>
            </a:extLst>
          </p:cNvPr>
          <p:cNvSpPr txBox="1"/>
          <p:nvPr/>
        </p:nvSpPr>
        <p:spPr>
          <a:xfrm>
            <a:off x="163012" y="1846929"/>
            <a:ext cx="7152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Despise: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consider not to be important.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Kindness: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deserved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Forbearance: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Tolerance, clemency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Patience: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Delaying action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Repentance: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mind &amp; action.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F08CD-956B-32AD-9867-F520839727BB}"/>
              </a:ext>
            </a:extLst>
          </p:cNvPr>
          <p:cNvSpPr txBox="1"/>
          <p:nvPr/>
        </p:nvSpPr>
        <p:spPr>
          <a:xfrm>
            <a:off x="163012" y="923475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not realize that God’s kindness is meant to lead you to repentance?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D349D-734F-8AA7-45FC-12BC078C6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7" y="0"/>
            <a:ext cx="7293846" cy="408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77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2FEE02-F3D8-A909-B1BB-77FEC8968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9ACDC9-2890-3144-BF1D-94F2F992E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9D1137-4DA9-3419-CE2B-79D75F202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6AABAC-00DE-58E5-16D2-B8CEFC50E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3371" cy="41174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0B070-EA81-5AF8-74A5-A929E50E6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9B761A-253A-F228-3DC9-F3CFD1C8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506" y="666000"/>
            <a:ext cx="6117444" cy="277754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FF52FB-0D20-8094-D891-C3DC9B05BDAD}"/>
              </a:ext>
            </a:extLst>
          </p:cNvPr>
          <p:cNvSpPr txBox="1"/>
          <p:nvPr/>
        </p:nvSpPr>
        <p:spPr>
          <a:xfrm>
            <a:off x="1253370" y="1515139"/>
            <a:ext cx="4920931" cy="988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2:5 God will repay everyone’s bad deeds</a:t>
            </a:r>
            <a:r>
              <a:rPr lang="en-US" sz="3200" b="1" dirty="0">
                <a:latin typeface="+mj-lt"/>
                <a:ea typeface="+mj-ea"/>
                <a:cs typeface="+mj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893715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1CCA41-32AC-5DE8-0832-34C2AB0C6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CBDC07-B62D-E485-96E3-6A53B8139936}"/>
              </a:ext>
            </a:extLst>
          </p:cNvPr>
          <p:cNvSpPr txBox="1"/>
          <p:nvPr/>
        </p:nvSpPr>
        <p:spPr>
          <a:xfrm>
            <a:off x="163012" y="92941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by your hard and impenitent heart you are storing up wrath for yourself on the day of wrath, when God’s righteous judgment will be revealed.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06E13-878F-BBC2-3159-EC3CC59A8D29}"/>
              </a:ext>
            </a:extLst>
          </p:cNvPr>
          <p:cNvSpPr txBox="1"/>
          <p:nvPr/>
        </p:nvSpPr>
        <p:spPr>
          <a:xfrm>
            <a:off x="163012" y="2329604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Wrath: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(a) anger, (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indignation.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Righteous: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According to standards.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End-time, after Jesus’ return.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Repay =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62:12; Jer. 17:12; Mt 16:27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D8E056-1C9C-9141-3B37-2B5585905FCD}"/>
              </a:ext>
            </a:extLst>
          </p:cNvPr>
          <p:cNvSpPr txBox="1"/>
          <p:nvPr/>
        </p:nvSpPr>
        <p:spPr>
          <a:xfrm>
            <a:off x="163012" y="1375497"/>
            <a:ext cx="7101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	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will repay according to each one’s deeds: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8F6C4B-1466-47AB-CB13-D151452B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706" y="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50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2090BD-82C9-AA42-11A7-0428FACA4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852309-DF47-43DC-4C33-5E069BC0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9267B3-C81D-B16D-0AF5-1D91AD565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318DBB-E5F9-4685-78B3-A732C5804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3371" cy="41174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B191B95-0812-46F4-C064-9849D9C84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236B4F-3128-629A-0BF4-9FC606DB3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506" y="666000"/>
            <a:ext cx="6117444" cy="277754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0CCD6-B53E-5D99-E126-AE46EEE1C31C}"/>
              </a:ext>
            </a:extLst>
          </p:cNvPr>
          <p:cNvSpPr txBox="1"/>
          <p:nvPr/>
        </p:nvSpPr>
        <p:spPr>
          <a:xfrm>
            <a:off x="1120462" y="1749055"/>
            <a:ext cx="5163380" cy="531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2:7 Whether everlasting life ..</a:t>
            </a:r>
            <a:r>
              <a:rPr lang="en-US" sz="3200" b="1" dirty="0">
                <a:latin typeface="+mj-lt"/>
                <a:ea typeface="+mj-ea"/>
                <a:cs typeface="+mj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470312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6E85AB-67E7-031D-BD14-B0A49DE12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CC1C51-A12A-98DF-E364-50AF0782C12A}"/>
              </a:ext>
            </a:extLst>
          </p:cNvPr>
          <p:cNvSpPr txBox="1"/>
          <p:nvPr/>
        </p:nvSpPr>
        <p:spPr>
          <a:xfrm>
            <a:off x="163011" y="92941"/>
            <a:ext cx="72084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those who by patience in well-doing seek for glory and honor and immortality, he will give eternal life;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AB7CC-ED52-5380-0278-87A6520242EB}"/>
              </a:ext>
            </a:extLst>
          </p:cNvPr>
          <p:cNvSpPr txBox="1"/>
          <p:nvPr/>
        </p:nvSpPr>
        <p:spPr>
          <a:xfrm>
            <a:off x="163010" y="2663123"/>
            <a:ext cx="7152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Glory: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fame, renown, prestige.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esteem, conferred, privilege. 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Immortality: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second death.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80ACF4-659B-8993-A784-FCCB5F09190C}"/>
              </a:ext>
            </a:extLst>
          </p:cNvPr>
          <p:cNvSpPr txBox="1"/>
          <p:nvPr/>
        </p:nvSpPr>
        <p:spPr>
          <a:xfrm>
            <a:off x="163011" y="949559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  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for those who are self-seeking and do not obey the truth, but obey unrighteousness, there will be wrath and fury.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9D2CE-ED95-6D33-1EC5-90D2A27A6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788" y="0"/>
            <a:ext cx="454562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73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003D6D-1E33-21D4-6114-15136DD59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846A5A4-31A7-76AB-49E8-BFD6C9FDB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8DF78A-A670-375F-6D21-146F88026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33C881-0425-57D8-B408-0BA6F42EA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3371" cy="41174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DF5016-EAB4-1A12-7DE3-4B3E42495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C1723A-E178-9266-F568-708931831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506" y="666000"/>
            <a:ext cx="6117444" cy="277754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E2123-931D-04D4-C45B-731940003EFC}"/>
              </a:ext>
            </a:extLst>
          </p:cNvPr>
          <p:cNvSpPr txBox="1"/>
          <p:nvPr/>
        </p:nvSpPr>
        <p:spPr>
          <a:xfrm>
            <a:off x="1253370" y="1717157"/>
            <a:ext cx="4920931" cy="5209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2:9 … or trouble and distress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601770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3F8E18-5988-904E-9AE1-D4D08FBEF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DC3FC3-8E9D-0C23-FF24-E00073B51AA8}"/>
              </a:ext>
            </a:extLst>
          </p:cNvPr>
          <p:cNvSpPr txBox="1"/>
          <p:nvPr/>
        </p:nvSpPr>
        <p:spPr>
          <a:xfrm>
            <a:off x="163012" y="92941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tribulation and distress for every human being who does evil, the Jew first and also the Greek,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CB87EE-E1B5-2BF5-2F40-380FBB4B048F}"/>
              </a:ext>
            </a:extLst>
          </p:cNvPr>
          <p:cNvSpPr txBox="1"/>
          <p:nvPr/>
        </p:nvSpPr>
        <p:spPr>
          <a:xfrm>
            <a:off x="163012" y="2655251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evil’: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kat·ergazō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accomplish.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good’: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ergazō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work.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Partiality: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‘accept face’.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C3878F-FD4D-E324-2489-F4D4980C2E4D}"/>
              </a:ext>
            </a:extLst>
          </p:cNvPr>
          <p:cNvSpPr txBox="1"/>
          <p:nvPr/>
        </p:nvSpPr>
        <p:spPr>
          <a:xfrm>
            <a:off x="163012" y="936329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				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glory and honor and peace for everyone who does good, the Jew first and also the Greek.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4FB351-D057-F8EF-5342-F9B45A5E61E8}"/>
              </a:ext>
            </a:extLst>
          </p:cNvPr>
          <p:cNvSpPr txBox="1"/>
          <p:nvPr/>
        </p:nvSpPr>
        <p:spPr>
          <a:xfrm>
            <a:off x="44130" y="2228991"/>
            <a:ext cx="728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God shows no partiality.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12110-CB64-783C-6EFF-A107619B2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93" y="0"/>
            <a:ext cx="627681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06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D7309D-59B7-8F0A-4D0E-96E084960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3651282-780E-677A-512E-BDB8E38EE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F34EFC-5F1B-535B-E436-F708CD6B2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38B492-EAFB-DDA1-2405-99F20F9D2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3371" cy="41174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C1D72F-321F-9E1B-58BA-95F769D21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8D9101-724D-EC41-B830-697D2085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506" y="666000"/>
            <a:ext cx="6117444" cy="277754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4226A-4CD8-DFFC-67EB-A8E5154F8AA7}"/>
              </a:ext>
            </a:extLst>
          </p:cNvPr>
          <p:cNvSpPr txBox="1"/>
          <p:nvPr/>
        </p:nvSpPr>
        <p:spPr>
          <a:xfrm>
            <a:off x="1195762" y="1560357"/>
            <a:ext cx="4920931" cy="988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2:12 God rewards doers, </a:t>
            </a: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 hearers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263415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35CC54-4D6A-899B-5016-CFCBB9BD1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17A75D-9737-70C9-B66F-08F6047D9342}"/>
              </a:ext>
            </a:extLst>
          </p:cNvPr>
          <p:cNvSpPr txBox="1"/>
          <p:nvPr/>
        </p:nvSpPr>
        <p:spPr>
          <a:xfrm>
            <a:off x="163012" y="92941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who have sinned without the law will also perish without the law, and all who have sinned under the law will be judged by the law.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E2C6B-415A-1895-5714-68AB8ED1BC15}"/>
              </a:ext>
            </a:extLst>
          </p:cNvPr>
          <p:cNvSpPr txBox="1"/>
          <p:nvPr/>
        </p:nvSpPr>
        <p:spPr>
          <a:xfrm>
            <a:off x="163012" y="3105679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Without law: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Violate conscience.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Doers: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many obeyed flawlessly?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35E240-0D5C-606D-FC68-55BA86D1B19B}"/>
              </a:ext>
            </a:extLst>
          </p:cNvPr>
          <p:cNvSpPr txBox="1"/>
          <p:nvPr/>
        </p:nvSpPr>
        <p:spPr>
          <a:xfrm>
            <a:off x="163012" y="1385657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it is not the hearers of the law who are righteous before God, but the doers of the law who will be justified.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D1C202-6C58-74C9-8FB3-4CA942D26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0"/>
            <a:ext cx="6286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33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FB4293-D792-0941-D8EC-04631B99A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DB8A47-5B1D-7646-7F95-98DBE3EB3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E8C6BF-4E7C-904C-34A5-87708110F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ED5818-E5AC-8DF6-111A-3DDEBBEA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3371" cy="41174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F0ABD66-8C07-3CE0-C4E5-A40D039C3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AB3CA-8AFC-F13D-A8FD-1462B5891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506" y="666000"/>
            <a:ext cx="6117444" cy="277754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919A6B-8623-37E3-992B-C8224C62B30B}"/>
              </a:ext>
            </a:extLst>
          </p:cNvPr>
          <p:cNvSpPr txBox="1"/>
          <p:nvPr/>
        </p:nvSpPr>
        <p:spPr>
          <a:xfrm>
            <a:off x="1195762" y="1560357"/>
            <a:ext cx="4920931" cy="988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2:14 Gentiles’ conscience </a:t>
            </a: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 their law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841944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94218-F76F-8B06-EDB2-61E775920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C321C5-E6EA-5C22-2309-E08286D25639}"/>
              </a:ext>
            </a:extLst>
          </p:cNvPr>
          <p:cNvSpPr txBox="1"/>
          <p:nvPr/>
        </p:nvSpPr>
        <p:spPr>
          <a:xfrm>
            <a:off x="0" y="523220"/>
            <a:ext cx="73727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1:3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God raised Jesus the Messiah to life.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1:14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 requires I tell the Good News.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1:16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 ‘saves’ faithful people.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1:17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God is revealing his righteousness.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1:18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God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revealing his wrath.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1:24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abandons those who reject him.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1:25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Abandoned people reject God.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1:32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 has decreed evil doers must die.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CCEA5-3923-4C33-F661-5C7E512492DF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Chapter 1 Main Points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A2ABB-FCA6-ACFA-B885-60227A836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15" y="523220"/>
            <a:ext cx="6085733" cy="359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45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657F82-D6B0-A99C-C1EE-FB3C9C22C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6C9380-056B-09D6-4085-D496A997D3FD}"/>
              </a:ext>
            </a:extLst>
          </p:cNvPr>
          <p:cNvSpPr txBox="1"/>
          <p:nvPr/>
        </p:nvSpPr>
        <p:spPr>
          <a:xfrm>
            <a:off x="163012" y="31047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when Gentiles, who do not have the law, by nature do what the law requires, they are a law to themselves, even though they do not have the law.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655129-B34B-5A79-3F84-971EC3EF35F8}"/>
              </a:ext>
            </a:extLst>
          </p:cNvPr>
          <p:cNvSpPr txBox="1"/>
          <p:nvPr/>
        </p:nvSpPr>
        <p:spPr>
          <a:xfrm>
            <a:off x="163012" y="1846929"/>
            <a:ext cx="72436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marR="0" lvl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Nature: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Human beings, created as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imagers, have a conscience.</a:t>
            </a:r>
          </a:p>
          <a:p>
            <a:pPr marL="344488" lvl="0" indent="-3444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humans sometimes obey their conscience, though they also violate it.</a:t>
            </a:r>
          </a:p>
          <a:p>
            <a:pPr marL="344488" lvl="0" indent="-3444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prep. Dative case: to, by, for.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0BF07-812C-CC04-CFC5-F7A31A559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80" y="0"/>
            <a:ext cx="598516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74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84B23E-3FCF-4762-74EE-D40720AB6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C9F1D86-B981-FFA9-8B52-BD6D4E29C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5619DB-6DBD-0913-A5A7-DBE8D4345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B41DC4-0F98-60CD-630B-C175AB91A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3371" cy="41174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ACF2F42-49A6-57F9-BB0A-E3AB7F35E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9FC2C-84FF-D38C-9443-B0C6B8BE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506" y="666000"/>
            <a:ext cx="6117444" cy="277754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D170F-1373-25FA-5A99-3E0DE1983062}"/>
              </a:ext>
            </a:extLst>
          </p:cNvPr>
          <p:cNvSpPr txBox="1"/>
          <p:nvPr/>
        </p:nvSpPr>
        <p:spPr>
          <a:xfrm>
            <a:off x="1195762" y="1560357"/>
            <a:ext cx="4920931" cy="988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2:15 God judges everyone’s secret deeds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627337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EBC3C-AF43-8573-544E-E4D9AC51F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9FFBD6-4ADC-7529-7BB3-4782D97ABDBF}"/>
              </a:ext>
            </a:extLst>
          </p:cNvPr>
          <p:cNvSpPr txBox="1"/>
          <p:nvPr/>
        </p:nvSpPr>
        <p:spPr>
          <a:xfrm>
            <a:off x="163012" y="57772"/>
            <a:ext cx="68075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show that the work of the law is written on their hearts, while their conscience also bears witness, and their conflicting thoughts accuse or even excuse them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E76ED-CFD1-226D-7B27-5D039BE1A777}"/>
              </a:ext>
            </a:extLst>
          </p:cNvPr>
          <p:cNvSpPr txBox="1"/>
          <p:nvPr/>
        </p:nvSpPr>
        <p:spPr>
          <a:xfrm>
            <a:off x="163011" y="3084578"/>
            <a:ext cx="7095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Gospel: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Both warnings and promises. 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Hidden only from other men.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E0CFE-E981-E98F-52EF-051AE8DBCECB}"/>
              </a:ext>
            </a:extLst>
          </p:cNvPr>
          <p:cNvSpPr txBox="1"/>
          <p:nvPr/>
        </p:nvSpPr>
        <p:spPr>
          <a:xfrm>
            <a:off x="163012" y="1751418"/>
            <a:ext cx="6920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that day when, according to my gospel, God judges the secrets of men by Christ Jesus.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8E5988-29BC-F5CD-0076-78FEA1253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70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6E6C5-DF57-3BE3-F7C9-46EB0D5D8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5A47E0-0D1D-797F-27DD-CE166A1CF63C}"/>
              </a:ext>
            </a:extLst>
          </p:cNvPr>
          <p:cNvSpPr txBox="1"/>
          <p:nvPr/>
        </p:nvSpPr>
        <p:spPr>
          <a:xfrm>
            <a:off x="81506" y="99796"/>
            <a:ext cx="71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http://romans.forum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B8B6B-6E12-E324-62ED-1062EA76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60" y="805721"/>
            <a:ext cx="3309079" cy="33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0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EEC070-3FF6-78A8-7BD9-06CFD592E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4E731C-94BF-62FB-43DC-9F855404D1CE}"/>
              </a:ext>
            </a:extLst>
          </p:cNvPr>
          <p:cNvSpPr txBox="1"/>
          <p:nvPr/>
        </p:nvSpPr>
        <p:spPr>
          <a:xfrm>
            <a:off x="241581" y="0"/>
            <a:ext cx="12101208" cy="12534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dirty="0">
                <a:solidFill>
                  <a:srgbClr val="C00000"/>
                </a:solidFill>
              </a:rPr>
              <a:t>2.1</a:t>
            </a:r>
            <a:r>
              <a:rPr lang="en-US" sz="1050" b="1" dirty="0"/>
              <a:t> </a:t>
            </a:r>
            <a:r>
              <a:rPr lang="el-GR" sz="1050" b="1" dirty="0"/>
              <a:t>Διὸ</a:t>
            </a:r>
          </a:p>
          <a:p>
            <a:r>
              <a:rPr lang="el-GR" sz="1050" b="1" dirty="0"/>
              <a:t>ὦ ἄνθρωπε │ εἶ | ἀναπολόγητος</a:t>
            </a:r>
          </a:p>
          <a:p>
            <a:r>
              <a:rPr lang="el-GR" sz="1050" b="1" dirty="0"/>
              <a:t>	πᾶς ὁ κρίνων</a:t>
            </a:r>
          </a:p>
          <a:p>
            <a:r>
              <a:rPr lang="el-GR" sz="1050" b="1" dirty="0"/>
              <a:t>		γὰρ</a:t>
            </a:r>
          </a:p>
          <a:p>
            <a:r>
              <a:rPr lang="el-GR" sz="1050" b="1" dirty="0"/>
              <a:t>		κατακρίνεις &gt; σεαυτὸν</a:t>
            </a:r>
          </a:p>
          <a:p>
            <a:r>
              <a:rPr lang="el-GR" sz="1050" b="1" dirty="0"/>
              <a:t>			ἐν ᾧ</a:t>
            </a:r>
          </a:p>
          <a:p>
            <a:r>
              <a:rPr lang="el-GR" sz="1050" b="1" dirty="0"/>
              <a:t>			κρίνεις &gt; τὸν ἕτερον		</a:t>
            </a:r>
          </a:p>
          <a:p>
            <a:r>
              <a:rPr lang="el-GR" sz="1050" b="1" dirty="0"/>
              <a:t>			γὰρ</a:t>
            </a:r>
          </a:p>
          <a:p>
            <a:r>
              <a:rPr lang="el-GR" sz="1050" b="1" dirty="0"/>
              <a:t> 			ὁ κρίνων | πράσσεις  &gt; τὰ γὰρ αὐτὰ </a:t>
            </a:r>
          </a:p>
          <a:p>
            <a:r>
              <a:rPr lang="el-GR" sz="1050" b="1" dirty="0">
                <a:solidFill>
                  <a:srgbClr val="C00000"/>
                </a:solidFill>
              </a:rPr>
              <a:t>2.2</a:t>
            </a:r>
            <a:r>
              <a:rPr lang="en-US" sz="1050" b="1" dirty="0">
                <a:solidFill>
                  <a:srgbClr val="C00000"/>
                </a:solidFill>
              </a:rPr>
              <a:t> </a:t>
            </a:r>
            <a:r>
              <a:rPr lang="el-GR" sz="1050" b="1" dirty="0"/>
              <a:t>δὲ</a:t>
            </a:r>
          </a:p>
          <a:p>
            <a:r>
              <a:rPr lang="el-GR" sz="1050" b="1" dirty="0"/>
              <a:t>οἴδαμεν&gt; ὅτι τὸ κρίμα τοῦ θεοῦ | ἐστιν</a:t>
            </a:r>
          </a:p>
          <a:p>
            <a:r>
              <a:rPr lang="el-GR" sz="1050" b="1" dirty="0"/>
              <a:t>			κατὰ ἀλήθειαν </a:t>
            </a:r>
          </a:p>
          <a:p>
            <a:r>
              <a:rPr lang="el-GR" sz="1050" b="1" dirty="0"/>
              <a:t>ἐπὶ τοὺς  πράσσοντας &gt; τὰ τοιαῦτα</a:t>
            </a:r>
          </a:p>
          <a:p>
            <a:r>
              <a:rPr lang="el-GR" sz="1050" b="1" dirty="0">
                <a:solidFill>
                  <a:srgbClr val="C00000"/>
                </a:solidFill>
              </a:rPr>
              <a:t>2.3</a:t>
            </a:r>
            <a:r>
              <a:rPr lang="en-US" sz="1050" b="1" dirty="0"/>
              <a:t> </a:t>
            </a:r>
            <a:r>
              <a:rPr lang="el-GR" sz="1050" b="1" dirty="0"/>
              <a:t>δὲ</a:t>
            </a:r>
          </a:p>
          <a:p>
            <a:r>
              <a:rPr lang="el-GR" sz="1050" b="1" dirty="0"/>
              <a:t>ὦ ἄνθρωπε | λογίζῃ &gt; τοῦτο</a:t>
            </a:r>
          </a:p>
          <a:p>
            <a:r>
              <a:rPr lang="el-GR" sz="1050" b="1" dirty="0"/>
              <a:t>ὁ κρίνων</a:t>
            </a:r>
          </a:p>
          <a:p>
            <a:r>
              <a:rPr lang="el-GR" sz="1050" b="1" dirty="0"/>
              <a:t>τοὺς  πράσσοντας &gt; τὰ τοιαῦτα</a:t>
            </a:r>
          </a:p>
          <a:p>
            <a:r>
              <a:rPr lang="el-GR" sz="1050" b="1" dirty="0"/>
              <a:t> καὶ ποιῶν &gt; αὐτά</a:t>
            </a:r>
          </a:p>
          <a:p>
            <a:r>
              <a:rPr lang="el-GR" sz="1050" b="1" dirty="0"/>
              <a:t>	ὅτι </a:t>
            </a:r>
          </a:p>
          <a:p>
            <a:r>
              <a:rPr lang="el-GR" sz="1050" b="1" dirty="0"/>
              <a:t>σὺ | ἐκφεύξῃ &gt; τὸ κρίμα τοῦ θεοῦ</a:t>
            </a:r>
          </a:p>
          <a:p>
            <a:r>
              <a:rPr lang="el-GR" sz="1050" b="1" dirty="0">
                <a:solidFill>
                  <a:srgbClr val="C00000"/>
                </a:solidFill>
              </a:rPr>
              <a:t>2.4</a:t>
            </a:r>
            <a:r>
              <a:rPr lang="en-US" sz="1050" b="1" dirty="0"/>
              <a:t> </a:t>
            </a:r>
            <a:r>
              <a:rPr lang="el-GR" sz="1050" b="1" dirty="0"/>
              <a:t>ἢ </a:t>
            </a:r>
          </a:p>
          <a:p>
            <a:r>
              <a:rPr lang="el-GR" sz="1050" b="1" dirty="0"/>
              <a:t>[ὦ ἄνθρωπε] | καταφρονεῖς &gt; τοῦ πλούτου </a:t>
            </a:r>
          </a:p>
          <a:p>
            <a:r>
              <a:rPr lang="el-GR" sz="1050" b="1" dirty="0"/>
              <a:t>τῆς χρηστότητος αὐτοῦ καὶ τῆς ἀνοχῆς καὶ τῆς μακροθυμίας</a:t>
            </a:r>
          </a:p>
          <a:p>
            <a:r>
              <a:rPr lang="el-GR" sz="1050" b="1" dirty="0"/>
              <a:t>	ἀγνοῶν &gt; ὅτι</a:t>
            </a:r>
          </a:p>
          <a:p>
            <a:r>
              <a:rPr lang="el-GR" sz="1050" b="1" dirty="0"/>
              <a:t>		τὸ χρηστὸν τοῦ θεοῦ | ἄγειεἰς &gt;  σε εἰς  μετάνοιάν </a:t>
            </a:r>
          </a:p>
          <a:p>
            <a:r>
              <a:rPr lang="el-GR" sz="1050" b="1" dirty="0">
                <a:solidFill>
                  <a:srgbClr val="C00000"/>
                </a:solidFill>
              </a:rPr>
              <a:t>2.5</a:t>
            </a:r>
            <a:r>
              <a:rPr lang="en-US" sz="1050" b="1" dirty="0"/>
              <a:t> </a:t>
            </a:r>
            <a:r>
              <a:rPr lang="el-GR" sz="1050" b="1" dirty="0"/>
              <a:t>δὲ</a:t>
            </a:r>
          </a:p>
          <a:p>
            <a:r>
              <a:rPr lang="el-GR" sz="1050" b="1" dirty="0"/>
              <a:t>[ὦ ἄνθρωπε] | θησαυρίζεις &lt; σεαυτῷ &gt; ὀργὴν</a:t>
            </a:r>
          </a:p>
          <a:p>
            <a:r>
              <a:rPr lang="el-GR" sz="1050" b="1" dirty="0"/>
              <a:t>			ἐν ἡμέρᾳ ὀργῆς καὶ ἀποκαλύψεως δικαιοκρισίας τοῦ θεοῦ</a:t>
            </a:r>
          </a:p>
          <a:p>
            <a:r>
              <a:rPr lang="el-GR" sz="1050" b="1" dirty="0">
                <a:solidFill>
                  <a:srgbClr val="C00000"/>
                </a:solidFill>
              </a:rPr>
              <a:t>2.6</a:t>
            </a:r>
            <a:r>
              <a:rPr lang="el-GR" sz="1050" b="1" dirty="0"/>
              <a:t>				ὃς | ἀποδώσει &lt; ἑκάστῳ </a:t>
            </a:r>
          </a:p>
          <a:p>
            <a:r>
              <a:rPr lang="el-GR" sz="1050" b="1" dirty="0"/>
              <a:t>					κατὰ τὰ ἔργα αὐτοῦ</a:t>
            </a:r>
          </a:p>
          <a:p>
            <a:r>
              <a:rPr lang="el-GR" sz="1050" b="1" dirty="0">
                <a:solidFill>
                  <a:srgbClr val="C00000"/>
                </a:solidFill>
              </a:rPr>
              <a:t>2</a:t>
            </a:r>
            <a:r>
              <a:rPr lang="en-US" sz="1050" b="1" dirty="0">
                <a:solidFill>
                  <a:srgbClr val="C00000"/>
                </a:solidFill>
              </a:rPr>
              <a:t>.</a:t>
            </a:r>
            <a:r>
              <a:rPr lang="el-GR" sz="1050" b="1" dirty="0">
                <a:solidFill>
                  <a:srgbClr val="C00000"/>
                </a:solidFill>
              </a:rPr>
              <a:t>7</a:t>
            </a:r>
            <a:r>
              <a:rPr lang="el-GR" sz="1050" b="1" dirty="0"/>
              <a:t>					μὲν</a:t>
            </a:r>
          </a:p>
          <a:p>
            <a:r>
              <a:rPr lang="el-GR" sz="1050" b="1" dirty="0"/>
              <a:t>					&gt; ζωὴν αἰώνιον</a:t>
            </a:r>
          </a:p>
          <a:p>
            <a:r>
              <a:rPr lang="el-GR" sz="1050" b="1" dirty="0"/>
              <a:t>						&lt; τοῖς ζητοῦσιν &gt; δόξαν καὶ τιμὴν καὶ ἀφθαρςίαν</a:t>
            </a:r>
          </a:p>
          <a:p>
            <a:r>
              <a:rPr lang="el-GR" sz="1050" b="1" dirty="0"/>
              <a:t>							καθʼ ὑπομονὴν ἔργου ἀγαθοῦ</a:t>
            </a:r>
          </a:p>
          <a:p>
            <a:r>
              <a:rPr lang="el-GR" sz="1050" b="1" dirty="0">
                <a:solidFill>
                  <a:srgbClr val="C00000"/>
                </a:solidFill>
              </a:rPr>
              <a:t>2</a:t>
            </a:r>
            <a:r>
              <a:rPr lang="en-US" sz="1050" b="1" dirty="0">
                <a:solidFill>
                  <a:srgbClr val="C00000"/>
                </a:solidFill>
              </a:rPr>
              <a:t>.</a:t>
            </a:r>
            <a:r>
              <a:rPr lang="el-GR" sz="1050" b="1" dirty="0">
                <a:solidFill>
                  <a:srgbClr val="C00000"/>
                </a:solidFill>
              </a:rPr>
              <a:t>8</a:t>
            </a:r>
            <a:r>
              <a:rPr lang="el-GR" sz="1050" b="1" dirty="0"/>
              <a:t>					δὲ</a:t>
            </a:r>
          </a:p>
          <a:p>
            <a:r>
              <a:rPr lang="el-GR" sz="1050" b="1" dirty="0"/>
              <a:t>					ὀργὴ καὶ θυμός</a:t>
            </a:r>
          </a:p>
          <a:p>
            <a:r>
              <a:rPr lang="el-GR" sz="1050" b="1" dirty="0"/>
              <a:t>					 	&lt; τοῖς ἀπειθοῦσιν &gt; τῇ ἀληθείᾳ</a:t>
            </a:r>
          </a:p>
          <a:p>
            <a:r>
              <a:rPr lang="el-GR" sz="1050" b="1" dirty="0"/>
              <a:t>							ἐξ ἐριθείας</a:t>
            </a:r>
          </a:p>
          <a:p>
            <a:r>
              <a:rPr lang="el-GR" sz="1050" b="1" dirty="0"/>
              <a:t>						καὶ πειθομένοις &gt; τῇ ἀδικίᾳ</a:t>
            </a:r>
          </a:p>
          <a:p>
            <a:endParaRPr lang="el-GR" sz="1050" b="1" dirty="0"/>
          </a:p>
          <a:p>
            <a:r>
              <a:rPr lang="el-GR" sz="1050" b="1" dirty="0">
                <a:solidFill>
                  <a:srgbClr val="C00000"/>
                </a:solidFill>
              </a:rPr>
              <a:t>2</a:t>
            </a:r>
            <a:r>
              <a:rPr lang="en-US" sz="1050" b="1" dirty="0">
                <a:solidFill>
                  <a:srgbClr val="C00000"/>
                </a:solidFill>
              </a:rPr>
              <a:t>.</a:t>
            </a:r>
            <a:r>
              <a:rPr lang="el-GR" sz="1050" b="1" dirty="0">
                <a:solidFill>
                  <a:srgbClr val="C00000"/>
                </a:solidFill>
              </a:rPr>
              <a:t>9</a:t>
            </a:r>
            <a:r>
              <a:rPr lang="el-GR" sz="1050" b="1" dirty="0"/>
              <a:t>					θλῖψις καὶ στενοχωρία</a:t>
            </a:r>
          </a:p>
          <a:p>
            <a:r>
              <a:rPr lang="el-GR" sz="1050" b="1" dirty="0"/>
              <a:t>						&lt; ἐπὶ πᾶσαν ψυχὴν ἀνθρώπου</a:t>
            </a:r>
          </a:p>
          <a:p>
            <a:r>
              <a:rPr lang="el-GR" sz="1050" b="1" dirty="0"/>
              <a:t>							τοῦ κατεργαζομένου &gt; τὸ κακόν</a:t>
            </a:r>
          </a:p>
          <a:p>
            <a:r>
              <a:rPr lang="el-GR" sz="1050" b="1" dirty="0"/>
              <a:t>							Ἰουδαίου τε πρῶτον καὶ Ἕλληνος</a:t>
            </a:r>
          </a:p>
          <a:p>
            <a:r>
              <a:rPr lang="el-GR" sz="1050" b="1" dirty="0"/>
              <a:t>					δὲ</a:t>
            </a:r>
          </a:p>
          <a:p>
            <a:r>
              <a:rPr lang="el-GR" sz="1050" b="1" dirty="0">
                <a:solidFill>
                  <a:srgbClr val="C00000"/>
                </a:solidFill>
              </a:rPr>
              <a:t>2</a:t>
            </a:r>
            <a:r>
              <a:rPr lang="en-US" sz="1050" b="1" dirty="0">
                <a:solidFill>
                  <a:srgbClr val="C00000"/>
                </a:solidFill>
              </a:rPr>
              <a:t>.</a:t>
            </a:r>
            <a:r>
              <a:rPr lang="el-GR" sz="1050" b="1" dirty="0">
                <a:solidFill>
                  <a:srgbClr val="C00000"/>
                </a:solidFill>
              </a:rPr>
              <a:t>10</a:t>
            </a:r>
            <a:r>
              <a:rPr lang="el-GR" sz="1050" b="1" dirty="0"/>
              <a:t>					δόξα καὶ τιμὴ καὶ εἰρήνη</a:t>
            </a:r>
          </a:p>
          <a:p>
            <a:r>
              <a:rPr lang="el-GR" sz="1050" b="1" dirty="0"/>
              <a:t>						&lt; παντὶ τῷ ἐργαζομένῳ &gt; τὸ ἀγαθόν</a:t>
            </a:r>
          </a:p>
          <a:p>
            <a:r>
              <a:rPr lang="el-GR" sz="1050" b="1" dirty="0"/>
              <a:t>							Ἰουδαίῳ τε πρῶτον καὶ Ἕλληνι·</a:t>
            </a:r>
          </a:p>
          <a:p>
            <a:r>
              <a:rPr lang="el-GR" sz="1050" b="1" dirty="0">
                <a:solidFill>
                  <a:srgbClr val="C00000"/>
                </a:solidFill>
              </a:rPr>
              <a:t>2</a:t>
            </a:r>
            <a:r>
              <a:rPr lang="en-US" sz="1050" b="1" dirty="0">
                <a:solidFill>
                  <a:srgbClr val="C00000"/>
                </a:solidFill>
              </a:rPr>
              <a:t>.</a:t>
            </a:r>
            <a:r>
              <a:rPr lang="el-GR" sz="1050" b="1" dirty="0">
                <a:solidFill>
                  <a:srgbClr val="C00000"/>
                </a:solidFill>
              </a:rPr>
              <a:t>11</a:t>
            </a:r>
            <a:r>
              <a:rPr lang="el-GR" sz="1050" b="1" dirty="0"/>
              <a:t>	γάρ</a:t>
            </a:r>
          </a:p>
          <a:p>
            <a:r>
              <a:rPr lang="el-GR" sz="1050" b="1" dirty="0"/>
              <a:t>	προσωπολημψία | οὐ ἐστιν παρὰ τῷ θεῷ.</a:t>
            </a:r>
          </a:p>
          <a:p>
            <a:endParaRPr lang="el-GR" sz="1050" b="1" dirty="0"/>
          </a:p>
          <a:p>
            <a:r>
              <a:rPr lang="el-GR" sz="1050" b="1" dirty="0">
                <a:solidFill>
                  <a:srgbClr val="C00000"/>
                </a:solidFill>
              </a:rPr>
              <a:t>2</a:t>
            </a:r>
            <a:r>
              <a:rPr lang="en-US" sz="1050" b="1" dirty="0">
                <a:solidFill>
                  <a:srgbClr val="C00000"/>
                </a:solidFill>
              </a:rPr>
              <a:t>.</a:t>
            </a:r>
            <a:r>
              <a:rPr lang="el-GR" sz="1050" b="1" dirty="0">
                <a:solidFill>
                  <a:srgbClr val="C00000"/>
                </a:solidFill>
              </a:rPr>
              <a:t>12</a:t>
            </a:r>
            <a:r>
              <a:rPr lang="en-US" sz="1050" b="1" dirty="0"/>
              <a:t> </a:t>
            </a:r>
            <a:r>
              <a:rPr lang="el-GR" sz="1050" b="1" dirty="0"/>
              <a:t>γάρ</a:t>
            </a:r>
          </a:p>
          <a:p>
            <a:r>
              <a:rPr lang="el-GR" sz="1050" b="1" dirty="0"/>
              <a:t>Ὅσοι | ἀνόμως ἥμαρτον καὶ ἀνόμως ἀπολοῦντα</a:t>
            </a:r>
          </a:p>
          <a:p>
            <a:r>
              <a:rPr lang="el-GR" sz="1050" b="1" dirty="0"/>
              <a:t>καὶ </a:t>
            </a:r>
          </a:p>
          <a:p>
            <a:r>
              <a:rPr lang="el-GR" sz="1050" b="1" dirty="0"/>
              <a:t>ὅσοι | ἐν νόμῳ ἥμαρτον | διὰ νόμου κριθήσονται</a:t>
            </a:r>
          </a:p>
          <a:p>
            <a:r>
              <a:rPr lang="el-GR" sz="1050" b="1" dirty="0">
                <a:solidFill>
                  <a:srgbClr val="C00000"/>
                </a:solidFill>
              </a:rPr>
              <a:t>2,13</a:t>
            </a:r>
            <a:r>
              <a:rPr lang="en-US" sz="1050" b="1" dirty="0"/>
              <a:t> </a:t>
            </a:r>
            <a:r>
              <a:rPr lang="el-GR" sz="1050" b="1" dirty="0"/>
              <a:t>	γάρ</a:t>
            </a:r>
          </a:p>
          <a:p>
            <a:r>
              <a:rPr lang="el-GR" sz="1050" b="1" dirty="0"/>
              <a:t>	οἱ ἀκροαταὶ &gt; νόμου | οὐ | δίκαιοι παρὰ [τῷ] θεῷ</a:t>
            </a:r>
          </a:p>
          <a:p>
            <a:r>
              <a:rPr lang="el-GR" sz="1050" b="1" dirty="0"/>
              <a:t>	ἀλλʼ</a:t>
            </a:r>
          </a:p>
          <a:p>
            <a:r>
              <a:rPr lang="el-GR" sz="1050" b="1" dirty="0"/>
              <a:t>	οἱ ποιηταὶ &gt; νόμου δικαιωθήσονται</a:t>
            </a:r>
          </a:p>
          <a:p>
            <a:r>
              <a:rPr lang="el-GR" sz="1050" b="1" dirty="0">
                <a:solidFill>
                  <a:srgbClr val="C00000"/>
                </a:solidFill>
              </a:rPr>
              <a:t>2</a:t>
            </a:r>
            <a:r>
              <a:rPr lang="en-US" sz="1050" b="1" dirty="0">
                <a:solidFill>
                  <a:srgbClr val="C00000"/>
                </a:solidFill>
              </a:rPr>
              <a:t>.</a:t>
            </a:r>
            <a:r>
              <a:rPr lang="el-GR" sz="1050" b="1" dirty="0">
                <a:solidFill>
                  <a:srgbClr val="C00000"/>
                </a:solidFill>
              </a:rPr>
              <a:t>14</a:t>
            </a:r>
            <a:r>
              <a:rPr lang="en-US" sz="1050" b="1" dirty="0"/>
              <a:t> </a:t>
            </a:r>
            <a:r>
              <a:rPr lang="el-GR" sz="1050" b="1" dirty="0"/>
              <a:t>	γάρ</a:t>
            </a:r>
          </a:p>
          <a:p>
            <a:r>
              <a:rPr lang="el-GR" sz="1050" b="1" dirty="0"/>
              <a:t>	οὗτοι | ἑαυτοῖς εἰσιν | νόμος</a:t>
            </a:r>
          </a:p>
          <a:p>
            <a:r>
              <a:rPr lang="el-GR" sz="1050" b="1" dirty="0"/>
              <a:t>		μὴ ἔχοντες &gt; νόμον </a:t>
            </a:r>
          </a:p>
          <a:p>
            <a:r>
              <a:rPr lang="el-GR" sz="1050" b="1" dirty="0"/>
              <a:t>		γὰρ</a:t>
            </a:r>
          </a:p>
          <a:p>
            <a:r>
              <a:rPr lang="el-GR" sz="1050" b="1" dirty="0"/>
              <a:t>		ὅταν </a:t>
            </a:r>
          </a:p>
          <a:p>
            <a:r>
              <a:rPr lang="el-GR" sz="1050" b="1" dirty="0"/>
              <a:t>ἔθνη | ποιῶσιν φύσει &gt; τὰ τοῦ νόμου </a:t>
            </a:r>
          </a:p>
          <a:p>
            <a:r>
              <a:rPr lang="el-GR" sz="1050" b="1" dirty="0"/>
              <a:t>			τὰ μὴ ἔχοντα &gt; νόμον </a:t>
            </a:r>
          </a:p>
          <a:p>
            <a:r>
              <a:rPr lang="el-GR" sz="1050" b="1" dirty="0">
                <a:solidFill>
                  <a:srgbClr val="C00000"/>
                </a:solidFill>
              </a:rPr>
              <a:t>2</a:t>
            </a:r>
            <a:r>
              <a:rPr lang="en-US" sz="1050" b="1" dirty="0">
                <a:solidFill>
                  <a:srgbClr val="C00000"/>
                </a:solidFill>
              </a:rPr>
              <a:t>.</a:t>
            </a:r>
            <a:r>
              <a:rPr lang="el-GR" sz="1050" b="1" dirty="0">
                <a:solidFill>
                  <a:srgbClr val="C00000"/>
                </a:solidFill>
              </a:rPr>
              <a:t>15</a:t>
            </a:r>
          </a:p>
          <a:p>
            <a:r>
              <a:rPr lang="el-GR" sz="1050" b="1" dirty="0"/>
              <a:t>		οἵτινες | ἐνδείκνυνται &gt; τὸ ἔργον τοῦ νόμου γραπτὸν </a:t>
            </a:r>
          </a:p>
          <a:p>
            <a:r>
              <a:rPr lang="el-GR" sz="1050" b="1" dirty="0"/>
              <a:t>ἐν ταῖς καρδίαις αὐτῶν</a:t>
            </a:r>
          </a:p>
          <a:p>
            <a:r>
              <a:rPr lang="el-GR" sz="1050" b="1" dirty="0"/>
              <a:t>				τῆς συνειδήσεως αὐτῶν | συμμαρτυρούσης </a:t>
            </a:r>
          </a:p>
          <a:p>
            <a:r>
              <a:rPr lang="el-GR" sz="1050" b="1" dirty="0"/>
              <a:t>καὶ τῶν λογισμῶν |κατηγορούντων </a:t>
            </a:r>
          </a:p>
          <a:p>
            <a:r>
              <a:rPr lang="el-GR" sz="1050" b="1" dirty="0"/>
              <a:t>μεταξὺ ἀλλήλων ἢ καὶ ἀπολογουμένων</a:t>
            </a:r>
          </a:p>
          <a:p>
            <a:r>
              <a:rPr lang="el-GR" sz="1050" b="1" dirty="0">
                <a:solidFill>
                  <a:srgbClr val="C00000"/>
                </a:solidFill>
              </a:rPr>
              <a:t>2</a:t>
            </a:r>
            <a:r>
              <a:rPr lang="en-US" sz="1050" b="1" dirty="0">
                <a:solidFill>
                  <a:srgbClr val="C00000"/>
                </a:solidFill>
              </a:rPr>
              <a:t>.</a:t>
            </a:r>
            <a:r>
              <a:rPr lang="el-GR" sz="1050" b="1" dirty="0">
                <a:solidFill>
                  <a:srgbClr val="C00000"/>
                </a:solidFill>
              </a:rPr>
              <a:t>16</a:t>
            </a:r>
            <a:r>
              <a:rPr lang="el-GR" sz="1050" b="1" dirty="0"/>
              <a:t>				ἐν ⸂ἡμέρᾳ ὅτε</a:t>
            </a:r>
          </a:p>
          <a:p>
            <a:r>
              <a:rPr lang="el-GR" sz="1050" b="1" dirty="0"/>
              <a:t>					ὁ θεὸς | κρίνει &gt; τὰ κρυπτὰ τῶν ἀνθρώπων</a:t>
            </a:r>
          </a:p>
          <a:p>
            <a:r>
              <a:rPr lang="el-GR" sz="1050" b="1" dirty="0"/>
              <a:t>							διὰ ⸉Χριστοῦ Ἰησοῦ</a:t>
            </a:r>
          </a:p>
          <a:p>
            <a:r>
              <a:rPr lang="el-GR" sz="1050" b="1" dirty="0"/>
              <a:t>							κατὰ τὸ εὐαγγέλιόν μου</a:t>
            </a:r>
          </a:p>
        </p:txBody>
      </p:sp>
    </p:spTree>
    <p:extLst>
      <p:ext uri="{BB962C8B-B14F-4D97-AF65-F5344CB8AC3E}">
        <p14:creationId xmlns:p14="http://schemas.microsoft.com/office/powerpoint/2010/main" val="658680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8C5BA-3FE0-E63C-F1C7-6F9B4D52D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3371" cy="41174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506" y="666000"/>
            <a:ext cx="6117444" cy="277754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75AAB-25E7-74F3-9929-3F47AF717308}"/>
              </a:ext>
            </a:extLst>
          </p:cNvPr>
          <p:cNvSpPr txBox="1"/>
          <p:nvPr/>
        </p:nvSpPr>
        <p:spPr>
          <a:xfrm>
            <a:off x="1253370" y="1515139"/>
            <a:ext cx="4920931" cy="988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2:1 Those who judge others</a:t>
            </a: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condemn themselves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17603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2CB0C-D32C-ECE7-FAC9-8F0668A2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4E3071-837D-D387-A3D2-8C774C91E3F5}"/>
              </a:ext>
            </a:extLst>
          </p:cNvPr>
          <p:cNvSpPr txBox="1"/>
          <p:nvPr/>
        </p:nvSpPr>
        <p:spPr>
          <a:xfrm>
            <a:off x="140947" y="488276"/>
            <a:ext cx="7174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you are without excuse, whoever you are, when you judge others, for in passing judgment on another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436E4-7264-B239-B56C-6BA5F65A3AE6}"/>
              </a:ext>
            </a:extLst>
          </p:cNvPr>
          <p:cNvSpPr txBox="1"/>
          <p:nvPr/>
        </p:nvSpPr>
        <p:spPr>
          <a:xfrm>
            <a:off x="140946" y="2728738"/>
            <a:ext cx="7108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Excuse: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legal or moral defense.</a:t>
            </a:r>
          </a:p>
          <a:p>
            <a:pPr marL="342900" lvl="0" indent="-34290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Same: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set of offenses listed in chapter 1, which deserve death.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13FF6-9065-5E9A-9CDF-50E1C22A5966}"/>
              </a:ext>
            </a:extLst>
          </p:cNvPr>
          <p:cNvSpPr txBox="1"/>
          <p:nvPr/>
        </p:nvSpPr>
        <p:spPr>
          <a:xfrm>
            <a:off x="140945" y="1343743"/>
            <a:ext cx="71411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 you condemn yourself, because you, the judge, are doing the very same things.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CBA02-FF1C-3885-1329-A386BF51DD3E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2 (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NRSVue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DFE16A-1BA3-3800-4DCD-9AF1C4958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5" y="548762"/>
            <a:ext cx="5351731" cy="35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76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A239E5-FCA6-DE49-9C59-110E46E4F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51ED8D-3E99-8EAB-B0C8-FEED0ED09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97681-62EB-2CF5-6914-A39631B97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EAF878-F253-1BDC-AC6E-DB74F888A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3371" cy="41174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87A85A-B74C-B106-6F49-3641EE61D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881422-CEAA-C1BF-BCD6-9BB4D4AFB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506" y="666000"/>
            <a:ext cx="6117444" cy="277754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4F7CB1-97D1-CB2F-3C96-7EFC726A848E}"/>
              </a:ext>
            </a:extLst>
          </p:cNvPr>
          <p:cNvSpPr txBox="1"/>
          <p:nvPr/>
        </p:nvSpPr>
        <p:spPr>
          <a:xfrm>
            <a:off x="1253370" y="1515139"/>
            <a:ext cx="4920931" cy="988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2:2 </a:t>
            </a:r>
            <a:r>
              <a:rPr lang="en-US" sz="3200" b="1" dirty="0">
                <a:latin typeface="+mj-lt"/>
                <a:ea typeface="+mj-ea"/>
                <a:cs typeface="+mj-cs"/>
              </a:rPr>
              <a:t>God judges those </a:t>
            </a:r>
            <a:br>
              <a:rPr lang="en-US" sz="3200" b="1" dirty="0">
                <a:latin typeface="+mj-lt"/>
                <a:ea typeface="+mj-ea"/>
                <a:cs typeface="+mj-cs"/>
              </a:rPr>
            </a:br>
            <a:r>
              <a:rPr lang="en-US" sz="3200" b="1" dirty="0">
                <a:latin typeface="+mj-lt"/>
                <a:ea typeface="+mj-ea"/>
                <a:cs typeface="+mj-cs"/>
              </a:rPr>
              <a:t>who do such things.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544676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3514F3-D2A5-734E-6C34-DEE71E749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C0CD8A-4057-430E-81C8-9A312B22DBE0}"/>
              </a:ext>
            </a:extLst>
          </p:cNvPr>
          <p:cNvSpPr txBox="1"/>
          <p:nvPr/>
        </p:nvSpPr>
        <p:spPr>
          <a:xfrm>
            <a:off x="140947" y="51951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know that God’s judgment on those who do such things is in accordance with truth.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2123A-3172-CBFA-C829-977D17D7E944}"/>
              </a:ext>
            </a:extLst>
          </p:cNvPr>
          <p:cNvSpPr txBox="1"/>
          <p:nvPr/>
        </p:nvSpPr>
        <p:spPr>
          <a:xfrm>
            <a:off x="140947" y="2700659"/>
            <a:ext cx="7082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Truth: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Our real motives and deeds.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Many laws but one Law-Giver.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reason, to argue.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23B454-E620-6CC7-3EDE-9476860CBF62}"/>
              </a:ext>
            </a:extLst>
          </p:cNvPr>
          <p:cNvSpPr txBox="1"/>
          <p:nvPr/>
        </p:nvSpPr>
        <p:spPr>
          <a:xfrm>
            <a:off x="140947" y="884777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imagine, whoever you are, that when you judge those who do such things and yet do them yourself, you will escape the judgment of God?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1C231B-03E4-261E-CB41-DF7989F4D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05" y="0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08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6A2F35-70A6-EC6A-A138-513544867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CC6912-C47C-75F7-5F35-CF8938BF1CE0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There is no God and no divine laws.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had a just cause: revenge.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Others are worse offenders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than am I.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was under duress, or the influence.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did not know these laws.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law allows us to do this.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are only human, cannot help it.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belonged to the right/best religion.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1CA6F3-B485-D13B-4A42-DC7F828894A1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Lame excuses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5D26F-B671-2D85-9955-F78FC117F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019" y="523220"/>
            <a:ext cx="3590319" cy="359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4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E1F351-CB93-337B-CEF8-51B6BE3EE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368BE1-7AA6-C4E6-DE1D-258FEB6D5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C3F284-F163-C772-A3D1-F73FAEE97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31950A-4038-DC90-A22E-5C6F409C7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3371" cy="41174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55EE31-D143-AA34-23EA-AD53E4C38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75190E-D8A4-5783-C3A1-D94BD6354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506" y="666000"/>
            <a:ext cx="6117444" cy="277754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DC14EA-EA1C-62F8-4F30-B37703A940ED}"/>
              </a:ext>
            </a:extLst>
          </p:cNvPr>
          <p:cNvSpPr txBox="1"/>
          <p:nvPr/>
        </p:nvSpPr>
        <p:spPr>
          <a:xfrm>
            <a:off x="1253370" y="1515139"/>
            <a:ext cx="4920931" cy="988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2:4 </a:t>
            </a:r>
            <a:r>
              <a:rPr lang="en-US" sz="3200" b="1" dirty="0">
                <a:latin typeface="+mj-lt"/>
                <a:ea typeface="+mj-ea"/>
                <a:cs typeface="+mj-cs"/>
              </a:rPr>
              <a:t>God’s is good and wants people to repent.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898979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9382</TotalTime>
  <Words>1519</Words>
  <Application>Microsoft Office PowerPoint</Application>
  <PresentationFormat>Custom</PresentationFormat>
  <Paragraphs>152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 Currah</dc:creator>
  <cp:lastModifiedBy>Galen Currah</cp:lastModifiedBy>
  <cp:revision>395</cp:revision>
  <dcterms:created xsi:type="dcterms:W3CDTF">2023-02-25T21:04:15Z</dcterms:created>
  <dcterms:modified xsi:type="dcterms:W3CDTF">2025-10-07T17:29:49Z</dcterms:modified>
</cp:coreProperties>
</file>