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2" r:id="rId3"/>
    <p:sldId id="434" r:id="rId4"/>
    <p:sldId id="445" r:id="rId5"/>
    <p:sldId id="433" r:id="rId6"/>
    <p:sldId id="455" r:id="rId7"/>
    <p:sldId id="436" r:id="rId8"/>
    <p:sldId id="435" r:id="rId9"/>
    <p:sldId id="456" r:id="rId10"/>
    <p:sldId id="430" r:id="rId11"/>
    <p:sldId id="463" r:id="rId12"/>
    <p:sldId id="464" r:id="rId13"/>
    <p:sldId id="457" r:id="rId14"/>
    <p:sldId id="439" r:id="rId15"/>
    <p:sldId id="458" r:id="rId16"/>
    <p:sldId id="440" r:id="rId17"/>
    <p:sldId id="459" r:id="rId18"/>
    <p:sldId id="441" r:id="rId19"/>
    <p:sldId id="460" r:id="rId20"/>
    <p:sldId id="442" r:id="rId21"/>
    <p:sldId id="443" r:id="rId22"/>
    <p:sldId id="461" r:id="rId23"/>
    <p:sldId id="462" r:id="rId24"/>
    <p:sldId id="416" r:id="rId25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2" y="2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2:17-29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079B5-B12A-9850-8533-86DA88B0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C2EF2-719A-9E82-1E04-943E030A10C6}"/>
              </a:ext>
            </a:extLst>
          </p:cNvPr>
          <p:cNvSpPr txBox="1"/>
          <p:nvPr/>
        </p:nvSpPr>
        <p:spPr>
          <a:xfrm>
            <a:off x="163012" y="21102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you, then, who teach others, will you not teach yourself? You who preach against stealing, do you steal?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AD2A8-B0F0-B623-A8C5-A1F3CA61B11F}"/>
              </a:ext>
            </a:extLst>
          </p:cNvPr>
          <p:cNvSpPr txBox="1"/>
          <p:nvPr/>
        </p:nvSpPr>
        <p:spPr>
          <a:xfrm>
            <a:off x="81506" y="2661394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recognize someone’s hypocrisy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wrong robbing pagan shrines?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F08CD-956B-32AD-9867-F520839727BB}"/>
              </a:ext>
            </a:extLst>
          </p:cNvPr>
          <p:cNvSpPr txBox="1"/>
          <p:nvPr/>
        </p:nvSpPr>
        <p:spPr>
          <a:xfrm>
            <a:off x="163012" y="882828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who forbid adultery, do you commit adultery? You who abhor idols, do you rob temples?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AD2D0-B8C7-1F46-73FC-C583DDEC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98"/>
            <a:ext cx="7293135" cy="45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38F61D-5164-CEBA-E2E0-2D16CF692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015E95-A105-5C48-8DB1-D3D3EBA97CF4}"/>
              </a:ext>
            </a:extLst>
          </p:cNvPr>
          <p:cNvSpPr txBox="1"/>
          <p:nvPr/>
        </p:nvSpPr>
        <p:spPr>
          <a:xfrm>
            <a:off x="49967" y="478250"/>
            <a:ext cx="7370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Antiquities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18.81-84, Josephus recounts a scandal in Rome (c. AD 19). Four Jewish men convinced a Gentile woman to donate to the Jerusalem temple, but they embezzled the funds. </a:t>
            </a: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Emperor Tiberius expelled 4,000 Jews from Rome. Roman law treated temple robbery as a capital offense.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8B3A1-2B64-F5F6-DBAB-B4A27AD76EB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Did Jews rob temples?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BCE3A-E8D3-A91B-68F9-5AB0BA03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28" y="584524"/>
            <a:ext cx="5684343" cy="35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64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BA54A-E5F0-404C-FB1A-8B3238ED5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C5F1AA-C967-AF1D-E74A-E801F1568533}"/>
              </a:ext>
            </a:extLst>
          </p:cNvPr>
          <p:cNvSpPr txBox="1"/>
          <p:nvPr/>
        </p:nvSpPr>
        <p:spPr>
          <a:xfrm>
            <a:off x="-1" y="468256"/>
            <a:ext cx="7420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 satirists and historians, Tacitus and Juvenal, expressed disdain for Jewish customs, often accusing Jews of secrecy, misanthropy, and financial exploitation.</a:t>
            </a: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is no extant record of Jews who robbed pagan temples of shrines.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Rabbis insisted on Jews maintaining scrupulous conduct towards temples.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5EA07-22D0-7621-C73D-C8DD29F07B38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Did Jews rob temples?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44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FEE02-F3D8-A909-B1BB-77FEC8968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9ACDC9-2890-3144-BF1D-94F2F992E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9D1137-4DA9-3419-CE2B-79D75F202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6AABAC-00DE-58E5-16D2-B8CEFC50E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0B070-EA81-5AF8-74A5-A929E50E6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B761A-253A-F228-3DC9-F3CFD1C8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F52FB-0D20-8094-D891-C3DC9B05BDAD}"/>
              </a:ext>
            </a:extLst>
          </p:cNvPr>
          <p:cNvSpPr txBox="1"/>
          <p:nvPr/>
        </p:nvSpPr>
        <p:spPr>
          <a:xfrm>
            <a:off x="1253370" y="1515139"/>
            <a:ext cx="4920931" cy="98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/>
              <a:t>2:23-24. How might a Bible teacher dishonor God?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89371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CCA41-32AC-5DE8-0832-34C2AB0C6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CBDC07-B62D-E485-96E3-6A53B8139936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who boast in the law, do you dishonor God by your transgression of the law?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06E13-878F-BBC2-3159-EC3CC59A8D29}"/>
              </a:ext>
            </a:extLst>
          </p:cNvPr>
          <p:cNvSpPr txBox="1"/>
          <p:nvPr/>
        </p:nvSpPr>
        <p:spPr>
          <a:xfrm>
            <a:off x="137430" y="2295659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Written: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Isaiah 52:5 (c. 740-680 BC).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Blaspheme: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insult or to disrespect.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Jews counted 613 laws in the Tanach (First/Old Testament).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D8E056-1C9C-9141-3B37-2B5585905FCD}"/>
              </a:ext>
            </a:extLst>
          </p:cNvPr>
          <p:cNvSpPr txBox="1"/>
          <p:nvPr/>
        </p:nvSpPr>
        <p:spPr>
          <a:xfrm>
            <a:off x="163012" y="955773"/>
            <a:ext cx="7101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For, as it is written, “The name of God is blasphemed among the gentiles because of you.”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DBBAA-49F5-54AE-FF45-4C2C9C83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1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0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090BD-82C9-AA42-11A7-0428FACA4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852309-DF47-43DC-4C33-5E069BC0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267B3-C81D-B16D-0AF5-1D91AD565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318DBB-E5F9-4685-78B3-A732C5804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191B95-0812-46F4-C064-9849D9C84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236B4F-3128-629A-0BF4-9FC606DB3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0CCD6-B53E-5D99-E126-AE46EEE1C31C}"/>
              </a:ext>
            </a:extLst>
          </p:cNvPr>
          <p:cNvSpPr txBox="1"/>
          <p:nvPr/>
        </p:nvSpPr>
        <p:spPr>
          <a:xfrm>
            <a:off x="1135452" y="1539019"/>
            <a:ext cx="5163380" cy="10315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/>
              <a:t>2:25-26. Should we circumcise baby Howey?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47031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E85AB-67E7-031D-BD14-B0A49DE12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CC1C51-A12A-98DF-E364-50AF0782C12A}"/>
              </a:ext>
            </a:extLst>
          </p:cNvPr>
          <p:cNvSpPr txBox="1"/>
          <p:nvPr/>
        </p:nvSpPr>
        <p:spPr>
          <a:xfrm>
            <a:off x="163011" y="92941"/>
            <a:ext cx="7208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Circumcision indeed is of value if you obey the law, but if you are a trans-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gressor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law your circumcision has become uncircumcision.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AB7CC-ED52-5380-0278-87A6520242EB}"/>
              </a:ext>
            </a:extLst>
          </p:cNvPr>
          <p:cNvSpPr txBox="1"/>
          <p:nvPr/>
        </p:nvSpPr>
        <p:spPr>
          <a:xfrm>
            <a:off x="163011" y="3075482"/>
            <a:ext cx="7152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value? Religion, hygiene, ethnicity. For males only!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0ACF4-659B-8993-A784-FCCB5F09190C}"/>
              </a:ext>
            </a:extLst>
          </p:cNvPr>
          <p:cNvSpPr txBox="1"/>
          <p:nvPr/>
        </p:nvSpPr>
        <p:spPr>
          <a:xfrm>
            <a:off x="163011" y="1368768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if the uncircumcised keep the requirements of the law, will not their uncircumcision be regarded as circumcision?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9D599-888B-3010-D973-70EEFE505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70" y="0"/>
            <a:ext cx="61764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7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03D6D-1E33-21D4-6114-15136DD59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846A5A4-31A7-76AB-49E8-BFD6C9FD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8DF78A-A670-375F-6D21-146F88026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33C881-0425-57D8-B408-0BA6F42EA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DF5016-EAB4-1A12-7DE3-4B3E4249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1723A-E178-9266-F568-708931831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E2123-931D-04D4-C45B-731940003EFC}"/>
              </a:ext>
            </a:extLst>
          </p:cNvPr>
          <p:cNvSpPr txBox="1"/>
          <p:nvPr/>
        </p:nvSpPr>
        <p:spPr>
          <a:xfrm>
            <a:off x="1258367" y="1582769"/>
            <a:ext cx="4920931" cy="944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/>
              <a:t>2:27-28. When can circumcision be hypocrisy?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601770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F8E18-5988-904E-9AE1-D4D08FBEF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DC3FC3-8E9D-0C23-FF24-E00073B51AA8}"/>
              </a:ext>
            </a:extLst>
          </p:cNvPr>
          <p:cNvSpPr txBox="1"/>
          <p:nvPr/>
        </p:nvSpPr>
        <p:spPr>
          <a:xfrm>
            <a:off x="163012" y="92941"/>
            <a:ext cx="715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physically uncircumcised person who keeps the law will judge you who, though having the written code and circumcision, are a transgressor of the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B87EE-E1B5-2BF5-2F40-380FBB4B048F}"/>
              </a:ext>
            </a:extLst>
          </p:cNvPr>
          <p:cNvSpPr txBox="1"/>
          <p:nvPr/>
        </p:nvSpPr>
        <p:spPr>
          <a:xfrm>
            <a:off x="81506" y="3134936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judge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How? When? Why?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Yes, some people keep the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C3878F-FD4D-E324-2489-F4D4980C2E4D}"/>
              </a:ext>
            </a:extLst>
          </p:cNvPr>
          <p:cNvSpPr txBox="1"/>
          <p:nvPr/>
        </p:nvSpPr>
        <p:spPr>
          <a:xfrm>
            <a:off x="140947" y="1812192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person is not a Jew who is one outwardly, nor is circumcision something external and physical.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A8C69-CC77-7CB4-DA8B-E92DF178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4" y="0"/>
            <a:ext cx="5507924" cy="4137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0D078-FD79-C1EC-311E-C25E7822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055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06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7309D-59B7-8F0A-4D0E-96E084960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3651282-780E-677A-512E-BDB8E38EE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34EFC-5F1B-535B-E436-F708CD6B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38B492-EAFB-DDA1-2405-99F20F9D2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C1D72F-321F-9E1B-58BA-95F769D21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8D9101-724D-EC41-B830-697D2085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4226A-4CD8-DFFC-67EB-A8E5154F8AA7}"/>
              </a:ext>
            </a:extLst>
          </p:cNvPr>
          <p:cNvSpPr txBox="1"/>
          <p:nvPr/>
        </p:nvSpPr>
        <p:spPr>
          <a:xfrm>
            <a:off x="1195762" y="1560357"/>
            <a:ext cx="4920931" cy="988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/>
              <a:t>2:29. What makes someone a real Jew?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26341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0" y="523220"/>
            <a:ext cx="75200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He who judges condemns himself.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God judges evildoers.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God is good and wants to save.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God repays everyone’s deeds…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with everlasting life…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2:9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with trouble and distress.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rewards doers, not hearers only.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Gentiles’ conscience is their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2:1-16 Main Points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5CC54-4D6A-899B-5016-CFCBB9BD1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17A75D-9737-70C9-B66F-08F6047D9342}"/>
              </a:ext>
            </a:extLst>
          </p:cNvPr>
          <p:cNvSpPr txBox="1"/>
          <p:nvPr/>
        </p:nvSpPr>
        <p:spPr>
          <a:xfrm>
            <a:off x="163012" y="92941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Rather, a person is a Jew who is one inwardly, and circumcision is a matter of the heart, by the Spirit, not the written code.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E2C6B-415A-1895-5714-68AB8ED1BC15}"/>
              </a:ext>
            </a:extLst>
          </p:cNvPr>
          <p:cNvSpPr txBox="1"/>
          <p:nvPr/>
        </p:nvSpPr>
        <p:spPr>
          <a:xfrm>
            <a:off x="163012" y="2293304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Inwardly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that? Not?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or who is the Spirit?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code?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praises whom?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5E240-0D5C-606D-FC68-55BA86D1B19B}"/>
              </a:ext>
            </a:extLst>
          </p:cNvPr>
          <p:cNvSpPr txBox="1"/>
          <p:nvPr/>
        </p:nvSpPr>
        <p:spPr>
          <a:xfrm>
            <a:off x="163012" y="1364430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 person receives praise not from humans but from God.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D89CE-A3DE-D832-407E-142EED3E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3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57F82-D6B0-A99C-C1EE-FB3C9C22C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6C9380-056B-09D6-4085-D496A997D3FD}"/>
              </a:ext>
            </a:extLst>
          </p:cNvPr>
          <p:cNvSpPr txBox="1"/>
          <p:nvPr/>
        </p:nvSpPr>
        <p:spPr>
          <a:xfrm>
            <a:off x="0" y="31047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legal codes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55129-B34B-5A79-3F84-971EC3EF35F8}"/>
              </a:ext>
            </a:extLst>
          </p:cNvPr>
          <p:cNvSpPr txBox="1"/>
          <p:nvPr/>
        </p:nvSpPr>
        <p:spPr>
          <a:xfrm>
            <a:off x="117292" y="517801"/>
            <a:ext cx="7197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Plain, old-fashioned clothes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Clergy: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may preach, teach, opine, baptize, serve communion. Gender?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Liturgy: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Rituals, music, leadership.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Acceptable language, version, edition, notes, publisher, cover.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happens in baptism, communion, preaching, prayer…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667629-14E7-5F5A-4F46-D236FFB6A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74" y="554267"/>
            <a:ext cx="5565743" cy="3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4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B4293-D792-0941-D8EC-04631B99A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DB8A47-5B1D-7646-7F95-98DBE3EB3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8C6BF-4E7C-904C-34A5-87708110F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ED5818-E5AC-8DF6-111A-3DDEBBEA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0ABD66-8C07-3CE0-C4E5-A40D039C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B3CA-8AFC-F13D-A8FD-1462B5891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19A6B-8623-37E3-992B-C8224C62B30B}"/>
              </a:ext>
            </a:extLst>
          </p:cNvPr>
          <p:cNvSpPr txBox="1"/>
          <p:nvPr/>
        </p:nvSpPr>
        <p:spPr>
          <a:xfrm>
            <a:off x="1195762" y="1560357"/>
            <a:ext cx="4920931" cy="988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/>
              <a:t>What do you take from this Scripture passage?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841944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84B23E-3FCF-4762-74EE-D40720AB6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C9F1D86-B981-FFA9-8B52-BD6D4E29C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619DB-6DBD-0913-A5A7-DBE8D4345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B41DC4-0F98-60CD-630B-C175AB91A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CF2F42-49A6-57F9-BB0A-E3AB7F35E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9FC2C-84FF-D38C-9443-B0C6B8BE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D170F-1373-25FA-5A99-3E0DE1983062}"/>
              </a:ext>
            </a:extLst>
          </p:cNvPr>
          <p:cNvSpPr txBox="1"/>
          <p:nvPr/>
        </p:nvSpPr>
        <p:spPr>
          <a:xfrm>
            <a:off x="1195762" y="1560357"/>
            <a:ext cx="4920931" cy="988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/>
              <a:t>What will you change or do because of this text?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627337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EEC070-3FF6-78A8-7BD9-06CFD592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8ACFE-7CC4-9AA0-8714-55B17BC64895}"/>
              </a:ext>
            </a:extLst>
          </p:cNvPr>
          <p:cNvSpPr txBox="1"/>
          <p:nvPr/>
        </p:nvSpPr>
        <p:spPr>
          <a:xfrm>
            <a:off x="221987" y="-26126"/>
            <a:ext cx="12101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C00000"/>
                </a:solidFill>
              </a:rPr>
              <a:t>2:25</a:t>
            </a:r>
            <a:r>
              <a:rPr lang="el-GR" sz="1200" dirty="0"/>
              <a:t>	μὲν γὰρ</a:t>
            </a:r>
            <a:endParaRPr lang="en-US" sz="1200" dirty="0"/>
          </a:p>
          <a:p>
            <a:r>
              <a:rPr lang="el-GR" sz="1200" dirty="0"/>
              <a:t>περιτομὴ | ὠφελεῖ</a:t>
            </a:r>
            <a:endParaRPr lang="en-US" sz="1200" dirty="0"/>
          </a:p>
          <a:p>
            <a:r>
              <a:rPr lang="el-GR" sz="1200" dirty="0"/>
              <a:t>ἐὰν</a:t>
            </a:r>
            <a:endParaRPr lang="en-US" sz="1200" dirty="0"/>
          </a:p>
          <a:p>
            <a:r>
              <a:rPr lang="el-GR" sz="1200" dirty="0"/>
              <a:t>[σὺ] | πράσσῃς &gt; νόμον </a:t>
            </a:r>
            <a:endParaRPr lang="en-US" sz="1200" dirty="0"/>
          </a:p>
          <a:p>
            <a:r>
              <a:rPr lang="el-GR" sz="1200" dirty="0"/>
              <a:t>δὲ</a:t>
            </a:r>
            <a:endParaRPr lang="en-US" sz="1200" dirty="0"/>
          </a:p>
          <a:p>
            <a:r>
              <a:rPr lang="el-GR" sz="1200" dirty="0"/>
              <a:t>σὺ] | ᾖς | παραβάτης νόμου</a:t>
            </a:r>
            <a:endParaRPr lang="en-US" sz="1200" dirty="0"/>
          </a:p>
          <a:p>
            <a:r>
              <a:rPr lang="el-GR" sz="1200" dirty="0"/>
              <a:t>			ἡ περιτομή σου | γέγονεν | ἀκροβυστία</a:t>
            </a:r>
            <a:endParaRPr lang="en-US" sz="1200" dirty="0"/>
          </a:p>
          <a:p>
            <a:r>
              <a:rPr lang="el-GR" sz="1200" b="1" dirty="0">
                <a:solidFill>
                  <a:srgbClr val="C00000"/>
                </a:solidFill>
              </a:rPr>
              <a:t>2:26</a:t>
            </a:r>
            <a:r>
              <a:rPr lang="el-GR" sz="1200" dirty="0"/>
              <a:t>	οὖν</a:t>
            </a:r>
            <a:endParaRPr lang="en-US" sz="1200" dirty="0"/>
          </a:p>
          <a:p>
            <a:r>
              <a:rPr lang="el-GR" sz="1200" dirty="0"/>
              <a:t>ἐὰν</a:t>
            </a:r>
            <a:endParaRPr lang="en-US" sz="1200" dirty="0"/>
          </a:p>
          <a:p>
            <a:r>
              <a:rPr lang="el-GR" sz="1200" dirty="0"/>
              <a:t>ἡ ἀκροβυστία | φυλάσσῃ &gt; τὰ δικαιώματα τοῦ νόμου</a:t>
            </a:r>
            <a:endParaRPr lang="en-US" sz="1200" dirty="0"/>
          </a:p>
          <a:p>
            <a:r>
              <a:rPr lang="el-GR" sz="1200" dirty="0"/>
              <a:t>ἡ ἀκροβυστία αὐτοῦ | οὐχ λογισθήσεται | εἰς περιτομὴν?</a:t>
            </a:r>
            <a:endParaRPr lang="en-US" sz="1200" dirty="0"/>
          </a:p>
          <a:p>
            <a:r>
              <a:rPr lang="el-GR" sz="1200" b="1" dirty="0">
                <a:solidFill>
                  <a:srgbClr val="C00000"/>
                </a:solidFill>
              </a:rPr>
              <a:t>2:27</a:t>
            </a:r>
            <a:r>
              <a:rPr lang="el-GR" sz="1200" dirty="0"/>
              <a:t>	καὶ</a:t>
            </a:r>
            <a:endParaRPr lang="en-US" sz="1200" dirty="0"/>
          </a:p>
          <a:p>
            <a:r>
              <a:rPr lang="el-GR" sz="1200" dirty="0"/>
              <a:t>ἡ ἀκροβυστία | κρινεῖ &gt; σὲ</a:t>
            </a:r>
            <a:r>
              <a:rPr lang="en-US" sz="1200" dirty="0"/>
              <a:t> </a:t>
            </a:r>
            <a:r>
              <a:rPr lang="el-GR" sz="1200" dirty="0"/>
              <a:t>τὸν παραβάτην &gt; νόμου</a:t>
            </a:r>
            <a:endParaRPr lang="en-US" sz="1200" dirty="0"/>
          </a:p>
          <a:p>
            <a:r>
              <a:rPr lang="en-US" sz="1200" dirty="0"/>
              <a:t>					</a:t>
            </a:r>
            <a:r>
              <a:rPr lang="el-GR" sz="1200" dirty="0"/>
              <a:t>διὰ γράμματος καὶ περιτομῆς</a:t>
            </a:r>
            <a:endParaRPr lang="en-US" sz="1200" dirty="0"/>
          </a:p>
          <a:p>
            <a:r>
              <a:rPr lang="el-GR" sz="1200" dirty="0"/>
              <a:t>	τελοῦσα &gt; τὸν νόμον</a:t>
            </a:r>
            <a:r>
              <a:rPr lang="en-US" sz="1200" dirty="0"/>
              <a:t> </a:t>
            </a:r>
            <a:r>
              <a:rPr lang="el-GR" sz="1200" dirty="0"/>
              <a:t>ἐκ φύσεως</a:t>
            </a:r>
            <a:endParaRPr lang="en-US" sz="1200" dirty="0"/>
          </a:p>
          <a:p>
            <a:r>
              <a:rPr lang="el-GR" sz="1200" b="1" dirty="0">
                <a:solidFill>
                  <a:srgbClr val="C00000"/>
                </a:solidFill>
              </a:rPr>
              <a:t>2:28</a:t>
            </a:r>
            <a:r>
              <a:rPr lang="el-GR" sz="1200" dirty="0"/>
              <a:t>	γὰρ</a:t>
            </a:r>
            <a:endParaRPr lang="en-US" sz="1200" dirty="0"/>
          </a:p>
          <a:p>
            <a:r>
              <a:rPr lang="el-GR" sz="1200" dirty="0"/>
              <a:t>οὐ </a:t>
            </a:r>
            <a:endParaRPr lang="en-US" sz="1200" dirty="0"/>
          </a:p>
          <a:p>
            <a:r>
              <a:rPr lang="el-GR" sz="1200" dirty="0"/>
              <a:t>ὁ | ἐστιν | Ἰουδαῖός </a:t>
            </a:r>
            <a:endParaRPr lang="en-US" sz="1200" dirty="0"/>
          </a:p>
          <a:p>
            <a:r>
              <a:rPr lang="el-GR" sz="1200" dirty="0"/>
              <a:t>	ἐν τῷ φανερῷ</a:t>
            </a:r>
            <a:endParaRPr lang="en-US" sz="1200" dirty="0"/>
          </a:p>
          <a:p>
            <a:r>
              <a:rPr lang="el-GR" sz="1200" dirty="0"/>
              <a:t>οὐδὲ</a:t>
            </a:r>
            <a:endParaRPr lang="en-US" sz="1200" dirty="0"/>
          </a:p>
          <a:p>
            <a:r>
              <a:rPr lang="el-GR" sz="1200" dirty="0"/>
              <a:t>ἡ | [ἐστιν] | περιτομή</a:t>
            </a:r>
            <a:endParaRPr lang="en-US" sz="1200" dirty="0"/>
          </a:p>
          <a:p>
            <a:r>
              <a:rPr lang="el-GR" sz="1200" dirty="0"/>
              <a:t>	ἐν τῷ φανερῷ ἐν σαρκὶ</a:t>
            </a:r>
            <a:endParaRPr lang="en-US" sz="1200" dirty="0"/>
          </a:p>
          <a:p>
            <a:r>
              <a:rPr lang="el-GR" sz="1200" b="1" dirty="0">
                <a:solidFill>
                  <a:srgbClr val="C00000"/>
                </a:solidFill>
              </a:rPr>
              <a:t>2:29</a:t>
            </a:r>
            <a:r>
              <a:rPr lang="el-GR" sz="1200" dirty="0"/>
              <a:t>	ἀλλʼ</a:t>
            </a:r>
            <a:endParaRPr lang="en-US" sz="1200" dirty="0"/>
          </a:p>
          <a:p>
            <a:r>
              <a:rPr lang="el-GR" sz="1200" dirty="0"/>
              <a:t>ὁ | [ἐστιν] | Ἰουδαῖος</a:t>
            </a:r>
            <a:endParaRPr lang="en-US" sz="1200" dirty="0"/>
          </a:p>
          <a:p>
            <a:r>
              <a:rPr lang="el-GR" sz="1200" dirty="0"/>
              <a:t>	ἐν τῷ κρυπτῷ</a:t>
            </a:r>
            <a:endParaRPr lang="en-US" sz="1200" dirty="0"/>
          </a:p>
          <a:p>
            <a:r>
              <a:rPr lang="en-US" sz="1200" dirty="0"/>
              <a:t>καὶ</a:t>
            </a:r>
          </a:p>
          <a:p>
            <a:r>
              <a:rPr lang="el-GR" sz="1200" dirty="0"/>
              <a:t>[ἡ] | [ἐστιν] | περιτομὴ</a:t>
            </a:r>
            <a:endParaRPr lang="en-US" sz="1200" dirty="0"/>
          </a:p>
          <a:p>
            <a:r>
              <a:rPr lang="el-GR" sz="1200" dirty="0"/>
              <a:t>	ἐν πνεύματι οὐ γράμματι</a:t>
            </a:r>
            <a:endParaRPr lang="en-US" sz="1200" dirty="0"/>
          </a:p>
          <a:p>
            <a:r>
              <a:rPr lang="el-GR" sz="1200" dirty="0"/>
              <a:t>	οὗ</a:t>
            </a:r>
            <a:endParaRPr lang="en-US" sz="1200" dirty="0"/>
          </a:p>
          <a:p>
            <a:r>
              <a:rPr lang="el-GR" sz="1200" dirty="0"/>
              <a:t>	ὁ ἔπαινος | [ἐστιν]</a:t>
            </a:r>
            <a:endParaRPr lang="en-US" sz="1200" dirty="0"/>
          </a:p>
          <a:p>
            <a:r>
              <a:rPr lang="el-GR" sz="1200" dirty="0"/>
              <a:t>				οὐκ ἐξ ἀνθρώπων</a:t>
            </a:r>
            <a:endParaRPr lang="en-US" sz="1200" dirty="0"/>
          </a:p>
          <a:p>
            <a:r>
              <a:rPr lang="el-GR" sz="1200" dirty="0"/>
              <a:t>				ἀλλʼ ἐκ τοῦ θεοῦ.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E731C-94BF-62FB-43DC-9F855404D1CE}"/>
              </a:ext>
            </a:extLst>
          </p:cNvPr>
          <p:cNvSpPr txBox="1"/>
          <p:nvPr/>
        </p:nvSpPr>
        <p:spPr>
          <a:xfrm>
            <a:off x="221987" y="-26126"/>
            <a:ext cx="12101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C00000"/>
                </a:solidFill>
              </a:rPr>
              <a:t>2</a:t>
            </a:r>
            <a:r>
              <a:rPr lang="el-GR" sz="1200" dirty="0">
                <a:solidFill>
                  <a:srgbClr val="C00000"/>
                </a:solidFill>
              </a:rPr>
              <a:t>.</a:t>
            </a:r>
            <a:r>
              <a:rPr lang="el-GR" sz="1200" b="1" dirty="0">
                <a:solidFill>
                  <a:srgbClr val="C00000"/>
                </a:solidFill>
              </a:rPr>
              <a:t>17</a:t>
            </a:r>
            <a:r>
              <a:rPr lang="el-GR" sz="1200" dirty="0"/>
              <a:t>	δὲ</a:t>
            </a:r>
            <a:endParaRPr lang="en-US" sz="1200" dirty="0"/>
          </a:p>
          <a:p>
            <a:r>
              <a:rPr lang="el-GR" sz="1200" dirty="0"/>
              <a:t>Εἰ</a:t>
            </a:r>
            <a:endParaRPr lang="en-US" sz="1200" dirty="0"/>
          </a:p>
          <a:p>
            <a:r>
              <a:rPr lang="el-GR" sz="1200" dirty="0"/>
              <a:t>	ἐπονομάζῃ | Ἰουδαῖος </a:t>
            </a:r>
            <a:endParaRPr lang="en-US" sz="1200" dirty="0"/>
          </a:p>
          <a:p>
            <a:r>
              <a:rPr lang="el-GR" sz="1200" dirty="0"/>
              <a:t> 	καὶ</a:t>
            </a:r>
            <a:endParaRPr lang="en-US" sz="1200" dirty="0"/>
          </a:p>
          <a:p>
            <a:r>
              <a:rPr lang="el-GR" sz="1200" dirty="0"/>
              <a:t>ἐπαναπαύῃ &lt; νόμῳ</a:t>
            </a:r>
            <a:endParaRPr lang="en-US" sz="1200" dirty="0"/>
          </a:p>
          <a:p>
            <a:r>
              <a:rPr lang="el-GR" sz="1200" dirty="0"/>
              <a:t>	καὶ</a:t>
            </a:r>
            <a:endParaRPr lang="en-US" sz="1200" dirty="0"/>
          </a:p>
          <a:p>
            <a:r>
              <a:rPr lang="el-GR" sz="1200" dirty="0"/>
              <a:t>σὺ  | 	καυχᾶσαι &lt; ἐν θεῷ</a:t>
            </a:r>
            <a:endParaRPr lang="en-US" sz="1200" dirty="0"/>
          </a:p>
          <a:p>
            <a:r>
              <a:rPr lang="el-GR" sz="1200" b="1" dirty="0">
                <a:solidFill>
                  <a:srgbClr val="C00000"/>
                </a:solidFill>
              </a:rPr>
              <a:t>2:18</a:t>
            </a:r>
            <a:r>
              <a:rPr lang="el-GR" sz="1200" dirty="0"/>
              <a:t>	καὶ</a:t>
            </a:r>
            <a:endParaRPr lang="en-US" sz="1200" dirty="0"/>
          </a:p>
          <a:p>
            <a:r>
              <a:rPr lang="el-GR" sz="1200" dirty="0"/>
              <a:t>	γινώσκεις &gt; τὸ θέλημα</a:t>
            </a:r>
            <a:endParaRPr lang="en-US" sz="1200" dirty="0"/>
          </a:p>
          <a:p>
            <a:r>
              <a:rPr lang="el-GR" sz="1200" dirty="0"/>
              <a:t>	καὶ</a:t>
            </a:r>
            <a:endParaRPr lang="en-US" sz="1200" dirty="0"/>
          </a:p>
          <a:p>
            <a:r>
              <a:rPr lang="el-GR" sz="1200" dirty="0"/>
              <a:t>	δοκιμάζεις &gt; τὰ διαφέροντα</a:t>
            </a:r>
            <a:endParaRPr lang="en-US" sz="1200" dirty="0"/>
          </a:p>
          <a:p>
            <a:r>
              <a:rPr lang="el-GR" sz="1200" dirty="0"/>
              <a:t>			κατηχούμενος ἐκ τοῦ νόμου</a:t>
            </a:r>
            <a:endParaRPr lang="en-US" sz="1200" dirty="0"/>
          </a:p>
          <a:p>
            <a:r>
              <a:rPr lang="el-GR" sz="1200" dirty="0"/>
              <a:t>			τε</a:t>
            </a:r>
            <a:endParaRPr lang="en-US" sz="1200" dirty="0"/>
          </a:p>
          <a:p>
            <a:r>
              <a:rPr lang="el-GR" sz="1200" b="1" dirty="0">
                <a:solidFill>
                  <a:srgbClr val="C00000"/>
                </a:solidFill>
              </a:rPr>
              <a:t>2:19</a:t>
            </a:r>
            <a:r>
              <a:rPr lang="el-GR" sz="1200" dirty="0"/>
              <a:t>			πέποιθάς &gt; σεαυτὸν εἶναι   |  ὁδηγὸν τυφλῶν</a:t>
            </a:r>
            <a:endParaRPr lang="en-US" sz="1200" dirty="0"/>
          </a:p>
          <a:p>
            <a:r>
              <a:rPr lang="el-GR" sz="1200" dirty="0"/>
              <a:t>							φῶς τῶν ἐν σκότει</a:t>
            </a:r>
            <a:endParaRPr lang="en-US" sz="1200" dirty="0"/>
          </a:p>
          <a:p>
            <a:r>
              <a:rPr lang="el-GR" sz="1200" b="1" dirty="0">
                <a:solidFill>
                  <a:srgbClr val="C00000"/>
                </a:solidFill>
              </a:rPr>
              <a:t>2:20</a:t>
            </a:r>
            <a:r>
              <a:rPr lang="el-GR" sz="1200" dirty="0"/>
              <a:t>							παιδευτὴν ἀφρόνων</a:t>
            </a:r>
            <a:endParaRPr lang="en-US" sz="1200" dirty="0"/>
          </a:p>
          <a:p>
            <a:r>
              <a:rPr lang="el-GR" sz="1200" dirty="0"/>
              <a:t>							διδάσκαλον νηπίων</a:t>
            </a:r>
            <a:endParaRPr lang="en-US" sz="1200" dirty="0"/>
          </a:p>
          <a:p>
            <a:r>
              <a:rPr lang="el-GR" sz="1200" dirty="0"/>
              <a:t>			ἔχοντα &gt; τὴν μόρφωσιν</a:t>
            </a:r>
            <a:endParaRPr lang="en-US" sz="1200" dirty="0"/>
          </a:p>
          <a:p>
            <a:r>
              <a:rPr lang="el-GR" sz="1200" dirty="0"/>
              <a:t>					τῆς γνώσεως καὶ τῆς ἀληθείας ἐν τῷ νόμῳ</a:t>
            </a:r>
            <a:endParaRPr lang="en-US" sz="1200" dirty="0"/>
          </a:p>
          <a:p>
            <a:r>
              <a:rPr lang="el-GR" sz="1200" b="1" dirty="0">
                <a:solidFill>
                  <a:srgbClr val="C00000"/>
                </a:solidFill>
              </a:rPr>
              <a:t>2:21-23</a:t>
            </a:r>
            <a:endParaRPr lang="en-US" sz="1200" b="1" dirty="0">
              <a:solidFill>
                <a:srgbClr val="C00000"/>
              </a:solidFill>
            </a:endParaRPr>
          </a:p>
          <a:p>
            <a:r>
              <a:rPr lang="el-GR" sz="1200" dirty="0"/>
              <a:t>οὖν</a:t>
            </a:r>
            <a:endParaRPr lang="en-US" sz="1200" dirty="0"/>
          </a:p>
          <a:p>
            <a:r>
              <a:rPr lang="el-GR" sz="1200" dirty="0"/>
              <a:t>ὁ διδάσκων &gt; ἕτερον | οὐ διδάσκεις &gt; σεαυτὸν?</a:t>
            </a:r>
            <a:endParaRPr lang="en-US" sz="1200" dirty="0"/>
          </a:p>
          <a:p>
            <a:r>
              <a:rPr lang="el-GR" sz="1200" dirty="0"/>
              <a:t>ὁ κηρύσσων &gt; μὴ κλέπτειν | κλέπτεις?</a:t>
            </a:r>
            <a:endParaRPr lang="en-US" sz="1200" dirty="0"/>
          </a:p>
          <a:p>
            <a:r>
              <a:rPr lang="el-GR" sz="1200" dirty="0"/>
              <a:t>ὁ λέγων &gt; μὴ μοιχεύειν | μοιχεύεις?</a:t>
            </a:r>
            <a:endParaRPr lang="en-US" sz="1200" dirty="0"/>
          </a:p>
          <a:p>
            <a:r>
              <a:rPr lang="el-GR" sz="1200" dirty="0"/>
              <a:t>ὁ βδελυσσόμενος &gt; τὰ εἴδωλα | ἱεροσυλεῖς?</a:t>
            </a:r>
            <a:endParaRPr lang="en-US" sz="1200" dirty="0"/>
          </a:p>
          <a:p>
            <a:r>
              <a:rPr lang="el-GR" sz="1200" dirty="0"/>
              <a:t>ὃς καυχᾶσαι ἐν νόμῳ | ἀτιμάζεις &gt; τὸν θεὸν</a:t>
            </a:r>
            <a:endParaRPr lang="en-US" sz="1200" dirty="0"/>
          </a:p>
          <a:p>
            <a:r>
              <a:rPr lang="el-GR" sz="1200" dirty="0"/>
              <a:t>					διὰ τῆς παραβάσεως τοῦ νόμου</a:t>
            </a:r>
            <a:endParaRPr lang="en-US" sz="1200" dirty="0"/>
          </a:p>
          <a:p>
            <a:r>
              <a:rPr lang="el-GR" sz="1200" dirty="0"/>
              <a:t> </a:t>
            </a:r>
            <a:endParaRPr lang="en-US" sz="1200" dirty="0"/>
          </a:p>
          <a:p>
            <a:r>
              <a:rPr lang="el-GR" sz="1200" b="1" dirty="0">
                <a:solidFill>
                  <a:srgbClr val="C00000"/>
                </a:solidFill>
              </a:rPr>
              <a:t>2:24</a:t>
            </a:r>
            <a:r>
              <a:rPr lang="el-GR" sz="1200" dirty="0"/>
              <a:t>		γὰρ</a:t>
            </a:r>
            <a:endParaRPr lang="en-US" sz="1200" dirty="0"/>
          </a:p>
          <a:p>
            <a:r>
              <a:rPr lang="el-GR" sz="1200" dirty="0"/>
              <a:t>		καθὼς γέγραπται</a:t>
            </a:r>
            <a:endParaRPr lang="en-US" sz="1200" dirty="0"/>
          </a:p>
          <a:p>
            <a:r>
              <a:rPr lang="el-GR" sz="1200" dirty="0"/>
              <a:t>		τὸ γὰρ ὄνομα τοῦ θεοῦ | βλασφημεῖται</a:t>
            </a:r>
            <a:endParaRPr lang="en-US" sz="1200" dirty="0"/>
          </a:p>
          <a:p>
            <a:r>
              <a:rPr lang="el-GR" sz="1200" dirty="0"/>
              <a:t>						δι’ὑμᾶς ἐν τοῖς ἔθνεσιν.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54B92-1154-09F1-706A-B2FD06D04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315201" cy="41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80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8C5BA-3FE0-E63C-F1C7-6F9B4D52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75AAB-25E7-74F3-9929-3F47AF717308}"/>
              </a:ext>
            </a:extLst>
          </p:cNvPr>
          <p:cNvSpPr txBox="1"/>
          <p:nvPr/>
        </p:nvSpPr>
        <p:spPr>
          <a:xfrm>
            <a:off x="1253370" y="1515139"/>
            <a:ext cx="4920931" cy="98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2:17-18. What are some advantages to being a Jew?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17603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2CB0C-D32C-ECE7-FAC9-8F0668A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E3071-837D-D387-A3D2-8C774C91E3F5}"/>
              </a:ext>
            </a:extLst>
          </p:cNvPr>
          <p:cNvSpPr txBox="1"/>
          <p:nvPr/>
        </p:nvSpPr>
        <p:spPr>
          <a:xfrm>
            <a:off x="140947" y="488276"/>
            <a:ext cx="7174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you call yourself a Jew and rely on the law and boast of your relation to God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36E4-7264-B239-B56C-6BA5F65A3AE6}"/>
              </a:ext>
            </a:extLst>
          </p:cNvPr>
          <p:cNvSpPr txBox="1"/>
          <p:nvPr/>
        </p:nvSpPr>
        <p:spPr>
          <a:xfrm>
            <a:off x="140947" y="2808686"/>
            <a:ext cx="7108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some advantages to Jews?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one gain those advantages?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13FF6-9065-5E9A-9CDF-50E1C22A5966}"/>
              </a:ext>
            </a:extLst>
          </p:cNvPr>
          <p:cNvSpPr txBox="1"/>
          <p:nvPr/>
        </p:nvSpPr>
        <p:spPr>
          <a:xfrm>
            <a:off x="124394" y="1364902"/>
            <a:ext cx="7141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know his will and determine what really matters because you are instructed in the law…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CBA02-FF1C-3885-1329-A386BF51DD3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2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A2CE4-0DAB-3A58-DF9B-C96AD8CAB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0"/>
            <a:ext cx="7315200" cy="40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239E5-FCA6-DE49-9C59-110E46E4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51ED8D-3E99-8EAB-B0C8-FEED0ED09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97681-62EB-2CF5-6914-A39631B97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EAF878-F253-1BDC-AC6E-DB74F888A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87A85A-B74C-B106-6F49-3641EE61D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881422-CEAA-C1BF-BCD6-9BB4D4AF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F7CB1-97D1-CB2F-3C96-7EFC726A848E}"/>
              </a:ext>
            </a:extLst>
          </p:cNvPr>
          <p:cNvSpPr txBox="1"/>
          <p:nvPr/>
        </p:nvSpPr>
        <p:spPr>
          <a:xfrm>
            <a:off x="1195762" y="1409075"/>
            <a:ext cx="4920931" cy="1399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/>
              <a:t>2:19-20. What are some advantages to knowing </a:t>
            </a:r>
            <a:br>
              <a:rPr lang="en-US" sz="3200" dirty="0"/>
            </a:br>
            <a:r>
              <a:rPr lang="en-US" sz="3200" dirty="0"/>
              <a:t>the Scriptures?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54467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514F3-D2A5-734E-6C34-DEE71E749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C0CD8A-4057-430E-81C8-9A312B22DBE0}"/>
              </a:ext>
            </a:extLst>
          </p:cNvPr>
          <p:cNvSpPr txBox="1"/>
          <p:nvPr/>
        </p:nvSpPr>
        <p:spPr>
          <a:xfrm>
            <a:off x="140947" y="5195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if you are sure that you are a guide to the blind, a light to those who are in darkness,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2123A-3172-CBFA-C829-977D17D7E944}"/>
              </a:ext>
            </a:extLst>
          </p:cNvPr>
          <p:cNvSpPr txBox="1"/>
          <p:nvPr/>
        </p:nvSpPr>
        <p:spPr>
          <a:xfrm>
            <a:off x="116193" y="2645375"/>
            <a:ext cx="7082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some advantages to those who know the Scriptures well?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do you teach from Scripture?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3B454-E620-6CC7-3EDE-9476860CBF62}"/>
              </a:ext>
            </a:extLst>
          </p:cNvPr>
          <p:cNvSpPr txBox="1"/>
          <p:nvPr/>
        </p:nvSpPr>
        <p:spPr>
          <a:xfrm>
            <a:off x="116193" y="886958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corrector of the foolish, a teacher of children, having in the law the embodiment of knowledge and truth,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5F8CB-5D43-58E9-5CAE-AC6907634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315200" cy="41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08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A2F35-70A6-EC6A-A138-513544867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CC6912-C47C-75F7-5F35-CF8938BF1CE0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(Holy) Bible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Word (of God)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Canon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Old and New Testaments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Law, Prophets,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Psalms,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Writings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Gospels, Acts, Epistles, Revelation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Sword of the Spirit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inspired writings / texts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1CA6F3-B485-D13B-4A42-DC7F828894A1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Scriptures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91585-BC3E-E7D7-B593-727C95EEB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7315200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4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1F351-CB93-337B-CEF8-51B6BE3EE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368BE1-7AA6-C4E6-DE1D-258FEB6D5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C3F284-F163-C772-A3D1-F73FAEE97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31950A-4038-DC90-A22E-5C6F409C7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55EE31-D143-AA34-23EA-AD53E4C38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75190E-D8A4-5783-C3A1-D94BD635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C14EA-EA1C-62F8-4F30-B37703A940ED}"/>
              </a:ext>
            </a:extLst>
          </p:cNvPr>
          <p:cNvSpPr txBox="1"/>
          <p:nvPr/>
        </p:nvSpPr>
        <p:spPr>
          <a:xfrm>
            <a:off x="1253370" y="1515139"/>
            <a:ext cx="4920931" cy="98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/>
              <a:t>2:21-22. How to identify a hypocritical Bible teacher?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898979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9939</TotalTime>
  <Words>1291</Words>
  <Application>Microsoft Office PowerPoint</Application>
  <PresentationFormat>Custom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407</cp:revision>
  <dcterms:created xsi:type="dcterms:W3CDTF">2023-02-25T21:04:15Z</dcterms:created>
  <dcterms:modified xsi:type="dcterms:W3CDTF">2025-10-16T22:23:46Z</dcterms:modified>
</cp:coreProperties>
</file>