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4" r:id="rId3"/>
    <p:sldId id="433" r:id="rId4"/>
    <p:sldId id="448" r:id="rId5"/>
    <p:sldId id="430" r:id="rId6"/>
    <p:sldId id="444" r:id="rId7"/>
    <p:sldId id="449" r:id="rId8"/>
    <p:sldId id="450" r:id="rId9"/>
    <p:sldId id="437" r:id="rId10"/>
    <p:sldId id="438" r:id="rId11"/>
    <p:sldId id="432" r:id="rId12"/>
    <p:sldId id="440" r:id="rId13"/>
    <p:sldId id="439" r:id="rId14"/>
    <p:sldId id="441" r:id="rId15"/>
    <p:sldId id="442" r:id="rId16"/>
    <p:sldId id="446" r:id="rId17"/>
    <p:sldId id="443" r:id="rId18"/>
    <p:sldId id="329" r:id="rId19"/>
    <p:sldId id="416" r:id="rId20"/>
    <p:sldId id="451" r:id="rId21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25" y="20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3:1-20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13BA2-7A5B-BA4C-CA68-A3023EFB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FA425F-128A-F475-919D-37B403FF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85" r="12845"/>
          <a:stretch>
            <a:fillRect/>
          </a:stretch>
        </p:blipFill>
        <p:spPr>
          <a:xfrm>
            <a:off x="1772973" y="0"/>
            <a:ext cx="4091775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F8630-FA55-A603-CDFD-7F9FF17DA9CF}"/>
              </a:ext>
            </a:extLst>
          </p:cNvPr>
          <p:cNvSpPr txBox="1"/>
          <p:nvPr/>
        </p:nvSpPr>
        <p:spPr>
          <a:xfrm>
            <a:off x="163012" y="9294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then? Are we any better off? No, not at all, for we have already charged that all, both Jews and Greeks, are under the power of sin,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FB5EE-7F4A-3BD4-C6D7-273A676ABC1C}"/>
              </a:ext>
            </a:extLst>
          </p:cNvPr>
          <p:cNvSpPr txBox="1"/>
          <p:nvPr/>
        </p:nvSpPr>
        <p:spPr>
          <a:xfrm>
            <a:off x="161428" y="1868031"/>
            <a:ext cx="2418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off: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7EDA5-12C7-CAB8-93EC-16411F7FC914}"/>
              </a:ext>
            </a:extLst>
          </p:cNvPr>
          <p:cNvSpPr txBox="1"/>
          <p:nvPr/>
        </p:nvSpPr>
        <p:spPr>
          <a:xfrm>
            <a:off x="2483097" y="1866386"/>
            <a:ext cx="4832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Gentiles? Christians?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 Innocent?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1:18; 2:12; 3:10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‘both’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Power? Desire? Guilt? </a:t>
            </a:r>
          </a:p>
        </p:txBody>
      </p:sp>
    </p:spTree>
    <p:extLst>
      <p:ext uri="{BB962C8B-B14F-4D97-AF65-F5344CB8AC3E}">
        <p14:creationId xmlns:p14="http://schemas.microsoft.com/office/powerpoint/2010/main" val="625556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523220"/>
            <a:ext cx="72271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Wrong actions and deeds.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Desire for the forbidden.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Violation of divine laws.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Non-submission to legitimate authority.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innate capacity to rebel.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indwelling unclean spirit.</a:t>
            </a:r>
            <a:endParaRPr lang="en-US" sz="28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of spiritual death.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Hatred towards God and neighbor.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sin?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CA2DC-E9A8-5C43-23F1-1F5F895A5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39" y="486266"/>
            <a:ext cx="5440835" cy="3628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B2AC6-3AB3-3B23-BEC4-0D1F1548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760" y="0"/>
            <a:ext cx="1534439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5A3E6-3846-524D-95C4-799C4778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3F0F17-C657-D2EA-BDEB-D75E7B7B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41" y="0"/>
            <a:ext cx="54864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5B85AF-5267-6ABC-8D5E-60A58606B3A9}"/>
              </a:ext>
            </a:extLst>
          </p:cNvPr>
          <p:cNvSpPr txBox="1"/>
          <p:nvPr/>
        </p:nvSpPr>
        <p:spPr>
          <a:xfrm>
            <a:off x="163012" y="46897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it is written: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is no one who is righteous, not even one;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CDC1E-030E-3E85-6C06-D9F6A23A6686}"/>
              </a:ext>
            </a:extLst>
          </p:cNvPr>
          <p:cNvSpPr txBox="1"/>
          <p:nvPr/>
        </p:nvSpPr>
        <p:spPr>
          <a:xfrm>
            <a:off x="163012" y="2212731"/>
            <a:ext cx="3191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70E4C-3958-3B2D-865B-5EB3C11124BC}"/>
              </a:ext>
            </a:extLst>
          </p:cNvPr>
          <p:cNvSpPr txBox="1"/>
          <p:nvPr/>
        </p:nvSpPr>
        <p:spPr>
          <a:xfrm>
            <a:off x="163012" y="88980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has understanding; there is no one who seeks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D892A-30EB-EA35-2E8B-77C615C5AF01}"/>
              </a:ext>
            </a:extLst>
          </p:cNvPr>
          <p:cNvSpPr txBox="1"/>
          <p:nvPr/>
        </p:nvSpPr>
        <p:spPr>
          <a:xfrm>
            <a:off x="3210268" y="2212730"/>
            <a:ext cx="4060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14:1-3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seeks whom?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Lit, ‘seek out’.</a:t>
            </a:r>
          </a:p>
        </p:txBody>
      </p:sp>
    </p:spTree>
    <p:extLst>
      <p:ext uri="{BB962C8B-B14F-4D97-AF65-F5344CB8AC3E}">
        <p14:creationId xmlns:p14="http://schemas.microsoft.com/office/powerpoint/2010/main" val="244939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4A1C2-D07D-1DA8-EACC-3713F7A4C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7F7B66-DC12-D929-576C-D214E1AD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3ED3D-76B9-0F87-781F-8C0925BF6B6B}"/>
              </a:ext>
            </a:extLst>
          </p:cNvPr>
          <p:cNvSpPr txBox="1"/>
          <p:nvPr/>
        </p:nvSpPr>
        <p:spPr>
          <a:xfrm>
            <a:off x="163012" y="9294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have turned aside;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they have become worthless;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shows kindness;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 even one.”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83041-9F74-06A8-BE7D-C875C616904F}"/>
              </a:ext>
            </a:extLst>
          </p:cNvPr>
          <p:cNvSpPr txBox="1"/>
          <p:nvPr/>
        </p:nvSpPr>
        <p:spPr>
          <a:xfrm>
            <a:off x="163012" y="1908823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“Their throats are opened graves;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their tongues to deceive.”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40C15-56CE-B4E8-7DD5-BA9BE8076DD3}"/>
              </a:ext>
            </a:extLst>
          </p:cNvPr>
          <p:cNvSpPr txBox="1"/>
          <p:nvPr/>
        </p:nvSpPr>
        <p:spPr>
          <a:xfrm>
            <a:off x="163012" y="2862930"/>
            <a:ext cx="724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venom of vipers is under their lips.”</a:t>
            </a:r>
          </a:p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Psalm 5:9</a:t>
            </a:r>
          </a:p>
        </p:txBody>
      </p:sp>
    </p:spTree>
    <p:extLst>
      <p:ext uri="{BB962C8B-B14F-4D97-AF65-F5344CB8AC3E}">
        <p14:creationId xmlns:p14="http://schemas.microsoft.com/office/powerpoint/2010/main" val="3351012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7871-B326-582D-904B-2B2AC7E7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6C4995-6D49-E2F9-8361-711BF5E9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75" y="0"/>
            <a:ext cx="41148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F9F61-2AC5-59C1-C3F3-9A8D26007CE6}"/>
              </a:ext>
            </a:extLst>
          </p:cNvPr>
          <p:cNvSpPr txBox="1"/>
          <p:nvPr/>
        </p:nvSpPr>
        <p:spPr>
          <a:xfrm>
            <a:off x="163012" y="7427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“Their mouths are full of cursing and bitterness.”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A1688-C7F7-32EB-0AB2-589E0CD920FE}"/>
              </a:ext>
            </a:extLst>
          </p:cNvPr>
          <p:cNvSpPr txBox="1"/>
          <p:nvPr/>
        </p:nvSpPr>
        <p:spPr>
          <a:xfrm>
            <a:off x="163012" y="896380"/>
            <a:ext cx="7108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“Their feet are swift to shed blood;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 59:7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996B7-0F9C-B327-6B21-4AA9BBE219E6}"/>
              </a:ext>
            </a:extLst>
          </p:cNvPr>
          <p:cNvSpPr txBox="1"/>
          <p:nvPr/>
        </p:nvSpPr>
        <p:spPr>
          <a:xfrm>
            <a:off x="163012" y="1727377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ruin and misery are in their paths,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74C01-042A-9174-2768-AAC11D8E7FE6}"/>
              </a:ext>
            </a:extLst>
          </p:cNvPr>
          <p:cNvSpPr txBox="1"/>
          <p:nvPr/>
        </p:nvSpPr>
        <p:spPr>
          <a:xfrm>
            <a:off x="163012" y="2179126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way of peace they have not known.”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5DD87-4F8C-8FCB-18AE-CEC05E0A017C}"/>
              </a:ext>
            </a:extLst>
          </p:cNvPr>
          <p:cNvSpPr txBox="1"/>
          <p:nvPr/>
        </p:nvSpPr>
        <p:spPr>
          <a:xfrm>
            <a:off x="163012" y="3107928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is no fear of God before their eyes.”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70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FF99B-1B25-DBA8-031D-AA15E4183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7D7559-9142-A36B-C36C-E902FCC7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13" y="-3643"/>
            <a:ext cx="6176373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73E087-2E6E-92D1-B8EA-16A8D3ED35F2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know that, whatever the law says, it speaks to those who are under the law,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3567F-896B-C634-88B5-ABA999E64FE4}"/>
              </a:ext>
            </a:extLst>
          </p:cNvPr>
          <p:cNvSpPr txBox="1"/>
          <p:nvPr/>
        </p:nvSpPr>
        <p:spPr>
          <a:xfrm>
            <a:off x="163013" y="2295275"/>
            <a:ext cx="3185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law: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… whole: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Accountable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D42BF7-3A88-C7F3-0CA8-74D627CBCB4D}"/>
              </a:ext>
            </a:extLst>
          </p:cNvPr>
          <p:cNvSpPr txBox="1"/>
          <p:nvPr/>
        </p:nvSpPr>
        <p:spPr>
          <a:xfrm>
            <a:off x="163012" y="955581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so that every mouth may be silenced and the whole world may be held accountable to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8B07F-851A-5EAE-4F61-07173C368C41}"/>
              </a:ext>
            </a:extLst>
          </p:cNvPr>
          <p:cNvSpPr txBox="1"/>
          <p:nvPr/>
        </p:nvSpPr>
        <p:spPr>
          <a:xfrm>
            <a:off x="3203689" y="2295275"/>
            <a:ext cx="461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 Romans 2:12 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Tanakh as authority.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Jews also, &amp; we.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‘Under indictment’.</a:t>
            </a:r>
          </a:p>
        </p:txBody>
      </p:sp>
    </p:spTree>
    <p:extLst>
      <p:ext uri="{BB962C8B-B14F-4D97-AF65-F5344CB8AC3E}">
        <p14:creationId xmlns:p14="http://schemas.microsoft.com/office/powerpoint/2010/main" val="351211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90784-70B8-C2BE-EDA4-0C2507063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6F105-F1AC-B03F-34F5-2AECE2CCEFDA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law.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2.12 3.19 4.16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Poison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lips.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3.13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law.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6.14,15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grace.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6.14,15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Not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old written code.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7.6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obligation.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8.12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Satan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feet.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DB625-B935-C0DD-BE16-E0EC5D14E93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Under …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8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8E37-7BF5-8AE2-A020-716A708BF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A24F18-A92B-C068-2A06-E752F01A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6611" cy="4121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1BE8D-0FA4-D609-C7CF-075464619FB0}"/>
              </a:ext>
            </a:extLst>
          </p:cNvPr>
          <p:cNvSpPr txBox="1"/>
          <p:nvPr/>
        </p:nvSpPr>
        <p:spPr>
          <a:xfrm>
            <a:off x="55427" y="131932"/>
            <a:ext cx="7323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 human will be justified before him by deeds prescribed by the law,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3E73A-809C-0CE0-AE56-D83773D51435}"/>
              </a:ext>
            </a:extLst>
          </p:cNvPr>
          <p:cNvSpPr txBox="1"/>
          <p:nvPr/>
        </p:nvSpPr>
        <p:spPr>
          <a:xfrm>
            <a:off x="76788" y="1897937"/>
            <a:ext cx="2589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Justified: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Deeds: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81F36-50BE-0142-39DB-924A47D6E805}"/>
              </a:ext>
            </a:extLst>
          </p:cNvPr>
          <p:cNvSpPr txBox="1"/>
          <p:nvPr/>
        </p:nvSpPr>
        <p:spPr>
          <a:xfrm>
            <a:off x="55426" y="978367"/>
            <a:ext cx="7259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through the law comes the knowledge of sin.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931B1-66A2-52FF-2C60-7A1760144B11}"/>
              </a:ext>
            </a:extLst>
          </p:cNvPr>
          <p:cNvSpPr txBox="1"/>
          <p:nvPr/>
        </p:nvSpPr>
        <p:spPr>
          <a:xfrm>
            <a:off x="2482391" y="1897937"/>
            <a:ext cx="483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Sarx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flesh without spirit.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innocent (by God)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human effort.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and experiential.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Rebellion, violation, death.</a:t>
            </a:r>
          </a:p>
        </p:txBody>
      </p:sp>
    </p:spTree>
    <p:extLst>
      <p:ext uri="{BB962C8B-B14F-4D97-AF65-F5344CB8AC3E}">
        <p14:creationId xmlns:p14="http://schemas.microsoft.com/office/powerpoint/2010/main" val="3715294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A57B2-37C5-EDE4-3A6A-2F89AC41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75E51-64FD-BCE6-9C67-28EF66EFF56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Justification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76E18-5698-C881-B8AC-53B4CA2202E4}"/>
              </a:ext>
            </a:extLst>
          </p:cNvPr>
          <p:cNvSpPr txBox="1"/>
          <p:nvPr/>
        </p:nvSpPr>
        <p:spPr>
          <a:xfrm>
            <a:off x="231958" y="435538"/>
            <a:ext cx="69579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 instantaneous legal act of God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which he </a:t>
            </a:r>
          </a:p>
          <a:p>
            <a:pPr marL="569913" lvl="0" indent="-569913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thinks of our sins as forgiven and Christ's righteousness as belonging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us, and </a:t>
            </a:r>
          </a:p>
          <a:p>
            <a:pPr marL="569913" lvl="0" indent="-569913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declares us to be righteous in his sight.</a:t>
            </a:r>
          </a:p>
          <a:p>
            <a:pPr marL="569913" lvl="0" indent="-569913" algn="r">
              <a:defRPr/>
            </a:pP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Wayne Gruden, Bible Doctrine (1999), p. 486</a:t>
            </a:r>
          </a:p>
        </p:txBody>
      </p:sp>
    </p:spTree>
    <p:extLst>
      <p:ext uri="{BB962C8B-B14F-4D97-AF65-F5344CB8AC3E}">
        <p14:creationId xmlns:p14="http://schemas.microsoft.com/office/powerpoint/2010/main" val="10103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7B18-6816-81F2-EB30-3DE88B27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47E4C-95C0-272E-5049-6C5BAF90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215" y="843703"/>
            <a:ext cx="2247985" cy="2181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F5CC8-EAAD-9DEA-B65E-79420BFB38F2}"/>
              </a:ext>
            </a:extLst>
          </p:cNvPr>
          <p:cNvSpPr txBox="1"/>
          <p:nvPr/>
        </p:nvSpPr>
        <p:spPr>
          <a:xfrm>
            <a:off x="219422" y="0"/>
            <a:ext cx="7063123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3,1</a:t>
            </a:r>
            <a:endParaRPr lang="en-US" dirty="0"/>
          </a:p>
          <a:p>
            <a:r>
              <a:rPr lang="el-GR" dirty="0"/>
              <a:t>οὖν</a:t>
            </a:r>
            <a:endParaRPr lang="en-US" dirty="0"/>
          </a:p>
          <a:p>
            <a:r>
              <a:rPr lang="el-GR" u="sng" dirty="0"/>
              <a:t>τὸ περισσὸν τοῦ Ἰουδαίου | τί</a:t>
            </a:r>
            <a:r>
              <a:rPr lang="el-GR" dirty="0"/>
              <a:t>?</a:t>
            </a:r>
            <a:endParaRPr lang="en-US" dirty="0"/>
          </a:p>
          <a:p>
            <a:r>
              <a:rPr lang="el-GR" dirty="0"/>
              <a:t>ἢ</a:t>
            </a:r>
            <a:endParaRPr lang="en-US" dirty="0"/>
          </a:p>
          <a:p>
            <a:r>
              <a:rPr lang="el-GR" u="sng" dirty="0"/>
              <a:t>ἡ ὠφέλεια τῆς περιτομῆς | τίς</a:t>
            </a:r>
            <a:r>
              <a:rPr lang="el-GR" dirty="0"/>
              <a:t>?</a:t>
            </a:r>
            <a:endParaRPr lang="en-US" dirty="0"/>
          </a:p>
          <a:p>
            <a:r>
              <a:rPr lang="el-GR" b="1" dirty="0"/>
              <a:t>3,2</a:t>
            </a:r>
            <a:endParaRPr lang="en-US" dirty="0"/>
          </a:p>
          <a:p>
            <a:r>
              <a:rPr lang="el-GR" u="sng" dirty="0"/>
              <a:t>πολὺ κατὰ πάντα τρόπον | [τί]</a:t>
            </a:r>
            <a:endParaRPr lang="en-US" dirty="0"/>
          </a:p>
          <a:p>
            <a:r>
              <a:rPr lang="el-GR" dirty="0"/>
              <a:t>πρῶτον μὲν [γὰρ] </a:t>
            </a:r>
            <a:endParaRPr lang="en-US" dirty="0"/>
          </a:p>
          <a:p>
            <a:r>
              <a:rPr lang="el-GR" dirty="0"/>
              <a:t>ὅτι</a:t>
            </a:r>
            <a:endParaRPr lang="en-US" dirty="0"/>
          </a:p>
          <a:p>
            <a:r>
              <a:rPr lang="el-GR" u="sng" dirty="0"/>
              <a:t>[αυτοι] | ἐπιστεύθησαν &gt; τὰ λόγια τοῦ θεοῦ</a:t>
            </a:r>
            <a:endParaRPr lang="en-US" dirty="0"/>
          </a:p>
          <a:p>
            <a:r>
              <a:rPr lang="el-GR" b="1" dirty="0"/>
              <a:t>3,3</a:t>
            </a:r>
            <a:endParaRPr lang="en-US" dirty="0"/>
          </a:p>
          <a:p>
            <a:r>
              <a:rPr lang="el-GR" dirty="0"/>
              <a:t>τί γάρ?</a:t>
            </a:r>
            <a:endParaRPr lang="en-US" dirty="0"/>
          </a:p>
          <a:p>
            <a:r>
              <a:rPr lang="el-GR" dirty="0"/>
              <a:t>εἰ </a:t>
            </a:r>
            <a:endParaRPr lang="en-US" dirty="0"/>
          </a:p>
          <a:p>
            <a:r>
              <a:rPr lang="el-GR" u="sng" dirty="0"/>
              <a:t>τινες | ἠπίστησάν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ἡ ἀπιστία αὐτῶν | καταργήσει &gt; τὴν πίστιν τοῦ θεοῦ</a:t>
            </a:r>
            <a:r>
              <a:rPr lang="el-GR" dirty="0"/>
              <a:t>?</a:t>
            </a:r>
            <a:endParaRPr lang="en-US" dirty="0"/>
          </a:p>
          <a:p>
            <a:r>
              <a:rPr lang="el-GR" b="1" dirty="0"/>
              <a:t>3,4</a:t>
            </a:r>
            <a:endParaRPr lang="en-US" dirty="0"/>
          </a:p>
          <a:p>
            <a:r>
              <a:rPr lang="el-GR" u="sng" dirty="0"/>
              <a:t>[αυτος] | μὴ γένοιτο!</a:t>
            </a:r>
            <a:endParaRPr lang="en-US" dirty="0"/>
          </a:p>
          <a:p>
            <a:r>
              <a:rPr lang="el-GR" dirty="0"/>
              <a:t>δὲ</a:t>
            </a:r>
            <a:endParaRPr lang="en-US" dirty="0"/>
          </a:p>
          <a:p>
            <a:r>
              <a:rPr lang="el-GR" u="sng" dirty="0"/>
              <a:t>ὁ θεὸς | γινέσθω | ἀληθής</a:t>
            </a:r>
            <a:endParaRPr lang="en-US" dirty="0"/>
          </a:p>
          <a:p>
            <a:r>
              <a:rPr lang="el-GR" dirty="0"/>
              <a:t>δὲ</a:t>
            </a:r>
            <a:endParaRPr lang="en-US" dirty="0"/>
          </a:p>
          <a:p>
            <a:r>
              <a:rPr lang="el-GR" u="sng" dirty="0"/>
              <a:t>πᾶς ἄνθρωπος | ψεύστης</a:t>
            </a:r>
            <a:endParaRPr lang="en-US" dirty="0"/>
          </a:p>
          <a:p>
            <a:r>
              <a:rPr lang="el-GR" u="sng" dirty="0"/>
              <a:t>καθὼς | γέγραπται </a:t>
            </a:r>
            <a:endParaRPr lang="en-US" dirty="0"/>
          </a:p>
          <a:p>
            <a:r>
              <a:rPr lang="el-GR" i="1" u="sng" dirty="0"/>
              <a:t>[συ] | ἂν δικαιωθῇς </a:t>
            </a:r>
            <a:endParaRPr lang="en-US" dirty="0"/>
          </a:p>
          <a:p>
            <a:r>
              <a:rPr lang="el-GR" i="1" dirty="0"/>
              <a:t>	ὅπως </a:t>
            </a:r>
            <a:endParaRPr lang="en-US" dirty="0"/>
          </a:p>
          <a:p>
            <a:r>
              <a:rPr lang="el-GR" i="1" dirty="0"/>
              <a:t>	ἐν τοῖς λόγοις σου</a:t>
            </a:r>
            <a:endParaRPr lang="en-US" dirty="0"/>
          </a:p>
          <a:p>
            <a:r>
              <a:rPr lang="el-GR" i="1" dirty="0"/>
              <a:t>	καὶ</a:t>
            </a:r>
            <a:endParaRPr lang="en-US" dirty="0"/>
          </a:p>
          <a:p>
            <a:r>
              <a:rPr lang="el-GR" i="1" dirty="0"/>
              <a:t>	</a:t>
            </a:r>
            <a:r>
              <a:rPr lang="el-GR" i="1" u="sng" dirty="0"/>
              <a:t>[συ] | νικήσεις</a:t>
            </a:r>
            <a:endParaRPr lang="en-US" dirty="0"/>
          </a:p>
          <a:p>
            <a:pPr lvl="0"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267EA-A1B8-46B1-1C2E-6DA3D5D955D9}"/>
              </a:ext>
            </a:extLst>
          </p:cNvPr>
          <p:cNvSpPr txBox="1"/>
          <p:nvPr/>
        </p:nvSpPr>
        <p:spPr>
          <a:xfrm>
            <a:off x="219421" y="0"/>
            <a:ext cx="7063123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3,5</a:t>
            </a:r>
            <a:endParaRPr lang="en-US" dirty="0"/>
          </a:p>
          <a:p>
            <a:r>
              <a:rPr lang="el-GR" dirty="0"/>
              <a:t>δὲ</a:t>
            </a:r>
            <a:endParaRPr lang="en-US" dirty="0"/>
          </a:p>
          <a:p>
            <a:r>
              <a:rPr lang="el-GR" dirty="0"/>
              <a:t>εἰ</a:t>
            </a:r>
            <a:endParaRPr lang="en-US" dirty="0"/>
          </a:p>
          <a:p>
            <a:r>
              <a:rPr lang="el-GR" u="sng" dirty="0"/>
              <a:t>ἡ ἀδικία ἡμῶν θεοῦ | συνίστησιν &gt; δικαιοσύνην </a:t>
            </a:r>
            <a:endParaRPr lang="en-US" dirty="0"/>
          </a:p>
          <a:p>
            <a:r>
              <a:rPr lang="el-GR" u="sng" dirty="0"/>
              <a:t>ἐροῦμεν | τί </a:t>
            </a:r>
            <a:endParaRPr lang="en-US" dirty="0"/>
          </a:p>
          <a:p>
            <a:r>
              <a:rPr lang="el-GR" u="sng" dirty="0"/>
              <a:t>ὁ θεὸς | μὴ ἄδικος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ὁ ἐπιφέρων &gt; τὴν ὀργήν?</a:t>
            </a:r>
            <a:endParaRPr lang="en-US" dirty="0"/>
          </a:p>
          <a:p>
            <a:r>
              <a:rPr lang="el-GR" dirty="0"/>
              <a:t>(</a:t>
            </a:r>
            <a:r>
              <a:rPr lang="el-GR" u="sng" dirty="0"/>
              <a:t>[εγω] | λέγω κατὰ ἄνθρωπον</a:t>
            </a:r>
            <a:r>
              <a:rPr lang="el-GR" dirty="0"/>
              <a:t>.)</a:t>
            </a:r>
            <a:endParaRPr lang="en-US" dirty="0"/>
          </a:p>
          <a:p>
            <a:r>
              <a:rPr lang="el-GR" b="1" dirty="0"/>
              <a:t>3,6</a:t>
            </a:r>
            <a:endParaRPr lang="en-US" dirty="0"/>
          </a:p>
          <a:p>
            <a:r>
              <a:rPr lang="el-GR" u="sng" dirty="0"/>
              <a:t>μὴ γένοιτο</a:t>
            </a:r>
            <a:r>
              <a:rPr lang="el-GR" dirty="0"/>
              <a:t>!</a:t>
            </a:r>
            <a:endParaRPr lang="en-US" dirty="0"/>
          </a:p>
          <a:p>
            <a:r>
              <a:rPr lang="el-GR" dirty="0"/>
              <a:t>ἐπεὶ πῶς</a:t>
            </a:r>
            <a:endParaRPr lang="en-US" dirty="0"/>
          </a:p>
          <a:p>
            <a:r>
              <a:rPr lang="el-GR" u="sng" dirty="0"/>
              <a:t>ὁ θεὸς | κρινεῖ &gt; τὸν κόσμον</a:t>
            </a:r>
            <a:r>
              <a:rPr lang="el-GR" dirty="0"/>
              <a:t>?</a:t>
            </a:r>
            <a:endParaRPr lang="en-US" dirty="0"/>
          </a:p>
          <a:p>
            <a:r>
              <a:rPr lang="el-GR" b="1" dirty="0"/>
              <a:t>3,7</a:t>
            </a:r>
            <a:endParaRPr lang="en-US" dirty="0"/>
          </a:p>
          <a:p>
            <a:r>
              <a:rPr lang="el-GR" dirty="0"/>
              <a:t>δὲ</a:t>
            </a:r>
            <a:endParaRPr lang="en-US" dirty="0"/>
          </a:p>
          <a:p>
            <a:r>
              <a:rPr lang="el-GR" u="sng" dirty="0"/>
              <a:t>εἰ ἡ ἀλήθεια τοῦ θεοῦ | ἐπερίσσευσεν</a:t>
            </a:r>
            <a:endParaRPr lang="en-US" dirty="0"/>
          </a:p>
          <a:p>
            <a:r>
              <a:rPr lang="el-GR" dirty="0"/>
              <a:t>				</a:t>
            </a:r>
            <a:r>
              <a:rPr lang="el-GR" u="sng" dirty="0"/>
              <a:t>ἐν τῷ ἐμῷ ψεύσματι </a:t>
            </a:r>
            <a:endParaRPr lang="en-US" dirty="0"/>
          </a:p>
          <a:p>
            <a:r>
              <a:rPr lang="el-GR" dirty="0"/>
              <a:t>				</a:t>
            </a:r>
            <a:r>
              <a:rPr lang="el-GR" u="sng" dirty="0"/>
              <a:t>εἰς τὴν δόξαν αὐτοῦ</a:t>
            </a:r>
            <a:endParaRPr lang="en-US" dirty="0"/>
          </a:p>
          <a:p>
            <a:r>
              <a:rPr lang="el-GR" dirty="0"/>
              <a:t>	τί ἔτι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κἀγὼ | κρίνομαι | ὡς ἁμαρτωλὸς</a:t>
            </a:r>
            <a:r>
              <a:rPr lang="el-GR" dirty="0"/>
              <a:t>?</a:t>
            </a:r>
            <a:endParaRPr lang="en-US" dirty="0"/>
          </a:p>
          <a:p>
            <a:r>
              <a:rPr lang="el-GR" b="1" dirty="0"/>
              <a:t>3,8</a:t>
            </a:r>
            <a:endParaRPr lang="en-US" dirty="0"/>
          </a:p>
          <a:p>
            <a:r>
              <a:rPr lang="el-GR" dirty="0"/>
              <a:t>καὶ μὴ</a:t>
            </a:r>
            <a:endParaRPr lang="en-US" dirty="0"/>
          </a:p>
          <a:p>
            <a:r>
              <a:rPr lang="el-GR" u="sng" dirty="0"/>
              <a:t>καθὼς | βλασφημούμεθα</a:t>
            </a:r>
            <a:endParaRPr lang="en-US" dirty="0"/>
          </a:p>
          <a:p>
            <a:r>
              <a:rPr lang="el-GR" dirty="0"/>
              <a:t>καὶ</a:t>
            </a:r>
            <a:endParaRPr lang="en-US" dirty="0"/>
          </a:p>
          <a:p>
            <a:r>
              <a:rPr lang="el-GR" u="sng" dirty="0"/>
              <a:t>τινες | φασίν &gt; ἡμᾶς λέγειν </a:t>
            </a:r>
            <a:endParaRPr lang="en-US" dirty="0"/>
          </a:p>
          <a:p>
            <a:r>
              <a:rPr lang="el-GR" dirty="0"/>
              <a:t>	ὅτι</a:t>
            </a:r>
            <a:endParaRPr lang="en-US" dirty="0"/>
          </a:p>
          <a:p>
            <a:r>
              <a:rPr lang="el-GR" u="sng" dirty="0"/>
              <a:t>ποιήσωμεν &gt; τὰ κακά</a:t>
            </a:r>
            <a:endParaRPr lang="en-US" dirty="0"/>
          </a:p>
          <a:p>
            <a:r>
              <a:rPr lang="el-GR" dirty="0"/>
              <a:t>	ἵνα 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τὰ ἀγαθά | ἔλθῃ </a:t>
            </a:r>
            <a:endParaRPr lang="en-US" dirty="0"/>
          </a:p>
          <a:p>
            <a:r>
              <a:rPr lang="el-GR" dirty="0"/>
              <a:t>ὧν</a:t>
            </a:r>
            <a:endParaRPr lang="en-US" dirty="0"/>
          </a:p>
          <a:p>
            <a:r>
              <a:rPr lang="el-GR" u="sng" dirty="0"/>
              <a:t>τὸ κρίμα | ἐστιν | ἔνδικόν</a:t>
            </a:r>
            <a:endParaRPr lang="en-US" dirty="0"/>
          </a:p>
          <a:p>
            <a:r>
              <a:rPr lang="el-GR" dirty="0"/>
              <a:t> </a:t>
            </a:r>
            <a:endParaRPr lang="en-US" dirty="0"/>
          </a:p>
          <a:p>
            <a:r>
              <a:rPr lang="el-GR" b="1" dirty="0"/>
              <a:t>3,9</a:t>
            </a:r>
            <a:endParaRPr lang="en-US" dirty="0"/>
          </a:p>
          <a:p>
            <a:r>
              <a:rPr lang="el-GR" dirty="0"/>
              <a:t>Τί οὖν?</a:t>
            </a:r>
            <a:endParaRPr lang="en-US" dirty="0"/>
          </a:p>
          <a:p>
            <a:r>
              <a:rPr lang="el-GR" dirty="0"/>
              <a:t>[ημεις] | προεχόμεθα? </a:t>
            </a:r>
            <a:endParaRPr lang="en-US" dirty="0"/>
          </a:p>
          <a:p>
            <a:r>
              <a:rPr lang="el-GR" dirty="0"/>
              <a:t>	οὐ πάντως</a:t>
            </a:r>
            <a:endParaRPr lang="en-US" dirty="0"/>
          </a:p>
          <a:p>
            <a:r>
              <a:rPr lang="el-GR" dirty="0"/>
              <a:t>	γὰρ</a:t>
            </a:r>
            <a:endParaRPr lang="en-US" dirty="0"/>
          </a:p>
          <a:p>
            <a:r>
              <a:rPr lang="el-GR" dirty="0"/>
              <a:t>	[</a:t>
            </a:r>
            <a:r>
              <a:rPr lang="el-GR" u="sng" dirty="0"/>
              <a:t>ημας] | προῃτιασάμεθα &gt; πάντας | εἶναι</a:t>
            </a:r>
            <a:endParaRPr lang="en-US" dirty="0"/>
          </a:p>
          <a:p>
            <a:r>
              <a:rPr lang="el-GR" dirty="0"/>
              <a:t>						</a:t>
            </a:r>
            <a:r>
              <a:rPr lang="el-GR" u="sng" dirty="0"/>
              <a:t>ὑφʼ ἁμαρτίαν</a:t>
            </a:r>
            <a:endParaRPr lang="en-US" dirty="0"/>
          </a:p>
          <a:p>
            <a:pPr lvl="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D25E7-92CD-E972-3428-5B4A67375A19}"/>
              </a:ext>
            </a:extLst>
          </p:cNvPr>
          <p:cNvSpPr txBox="1"/>
          <p:nvPr/>
        </p:nvSpPr>
        <p:spPr>
          <a:xfrm>
            <a:off x="219420" y="0"/>
            <a:ext cx="7063123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3,10</a:t>
            </a:r>
            <a:endParaRPr lang="en-US" dirty="0"/>
          </a:p>
          <a:p>
            <a:r>
              <a:rPr lang="el-GR" u="sng" dirty="0"/>
              <a:t>καθὼς γέγραπται </a:t>
            </a:r>
            <a:endParaRPr lang="en-US" dirty="0"/>
          </a:p>
          <a:p>
            <a:r>
              <a:rPr lang="el-GR" dirty="0"/>
              <a:t>ὅτι</a:t>
            </a:r>
            <a:endParaRPr lang="en-US" dirty="0"/>
          </a:p>
          <a:p>
            <a:r>
              <a:rPr lang="el-GR" u="sng" dirty="0"/>
              <a:t>δίκαιος | οὐκ ἔστιν — οὐδὲ εἷς</a:t>
            </a:r>
            <a:endParaRPr lang="en-US" dirty="0"/>
          </a:p>
          <a:p>
            <a:r>
              <a:rPr lang="el-GR" b="1" dirty="0"/>
              <a:t>3,11</a:t>
            </a:r>
            <a:endParaRPr lang="en-US" dirty="0"/>
          </a:p>
          <a:p>
            <a:r>
              <a:rPr lang="el-GR" u="sng" dirty="0"/>
              <a:t>ὁ συνίων | οὐκ ἔστιν ὁ συνίων</a:t>
            </a:r>
            <a:endParaRPr lang="en-US" dirty="0"/>
          </a:p>
          <a:p>
            <a:r>
              <a:rPr lang="el-GR" u="sng" dirty="0"/>
              <a:t>ὁ ⸀ἐκζητῶν &gt; τὸν θεόν | οὐκ ἔστιν</a:t>
            </a:r>
            <a:endParaRPr lang="en-US" dirty="0"/>
          </a:p>
          <a:p>
            <a:r>
              <a:rPr lang="el-GR" b="1" dirty="0"/>
              <a:t>3,12</a:t>
            </a:r>
            <a:endParaRPr lang="en-US" dirty="0"/>
          </a:p>
          <a:p>
            <a:r>
              <a:rPr lang="el-GR" u="sng" dirty="0"/>
              <a:t>πάντες | ἐξέκλιναν ἅμα ἠχρεώθησαν</a:t>
            </a:r>
            <a:endParaRPr lang="en-US" dirty="0"/>
          </a:p>
          <a:p>
            <a:r>
              <a:rPr lang="el-GR" u="sng" dirty="0"/>
              <a:t>ὁ ποιῶν &gt; χρηστότητα | οὐκ ἔστιν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ἕως ἑνός | [οὐκ ἔστιν</a:t>
            </a:r>
            <a:r>
              <a:rPr lang="el-GR" dirty="0"/>
              <a:t>]</a:t>
            </a:r>
            <a:endParaRPr lang="en-US" dirty="0"/>
          </a:p>
          <a:p>
            <a:r>
              <a:rPr lang="el-GR" b="1" dirty="0"/>
              <a:t>3,13</a:t>
            </a:r>
            <a:endParaRPr lang="en-US" dirty="0"/>
          </a:p>
          <a:p>
            <a:r>
              <a:rPr lang="el-GR" u="sng" dirty="0"/>
              <a:t>ὁ λάρυγξ αὐτῶν | τάφος ἀνεῳγμένος</a:t>
            </a:r>
            <a:endParaRPr lang="en-US" dirty="0"/>
          </a:p>
          <a:p>
            <a:r>
              <a:rPr lang="el-GR" u="sng" dirty="0"/>
              <a:t>[αυτοι] | ἐδολιοῦσαν</a:t>
            </a:r>
            <a:endParaRPr lang="en-US" dirty="0"/>
          </a:p>
          <a:p>
            <a:r>
              <a:rPr lang="el-GR" dirty="0"/>
              <a:t>		</a:t>
            </a:r>
            <a:r>
              <a:rPr lang="el-GR" u="sng" dirty="0"/>
              <a:t>ταῖς γλώσσαις αὐτῶν</a:t>
            </a:r>
            <a:endParaRPr lang="en-US" dirty="0"/>
          </a:p>
          <a:p>
            <a:r>
              <a:rPr lang="el-GR" u="sng" dirty="0"/>
              <a:t>ἰὸς ἀσπίδων | [εστι] ὑπὸ τὰ χείλη αὐτῶν</a:t>
            </a:r>
            <a:endParaRPr lang="en-US" dirty="0"/>
          </a:p>
          <a:p>
            <a:r>
              <a:rPr lang="el-GR" b="1" dirty="0"/>
              <a:t>3,14</a:t>
            </a:r>
            <a:endParaRPr lang="en-US" dirty="0"/>
          </a:p>
          <a:p>
            <a:r>
              <a:rPr lang="el-GR" dirty="0"/>
              <a:t>ὧν</a:t>
            </a:r>
            <a:endParaRPr lang="en-US" dirty="0"/>
          </a:p>
          <a:p>
            <a:r>
              <a:rPr lang="el-GR" u="sng" dirty="0"/>
              <a:t>τὸ στόμα | γέμει &gt; ἀρᾶς καὶ πικρίας</a:t>
            </a:r>
            <a:endParaRPr lang="en-US" dirty="0"/>
          </a:p>
          <a:p>
            <a:r>
              <a:rPr lang="el-GR" b="1" dirty="0"/>
              <a:t>3,15</a:t>
            </a:r>
            <a:endParaRPr lang="en-US" dirty="0"/>
          </a:p>
          <a:p>
            <a:r>
              <a:rPr lang="el-GR" u="sng" dirty="0"/>
              <a:t>οἱ πόδες αὐτῶν | ὀξεῖς ἐκχέαι &gt; αἷμα</a:t>
            </a:r>
            <a:endParaRPr lang="en-US" dirty="0"/>
          </a:p>
          <a:p>
            <a:r>
              <a:rPr lang="el-GR" b="1" dirty="0"/>
              <a:t>3,16</a:t>
            </a:r>
            <a:endParaRPr lang="en-US" dirty="0"/>
          </a:p>
          <a:p>
            <a:r>
              <a:rPr lang="el-GR" u="sng" dirty="0"/>
              <a:t>σύντριμμα καὶ ταλαιπωρία | [εστιν] </a:t>
            </a:r>
            <a:endParaRPr lang="en-US" dirty="0"/>
          </a:p>
          <a:p>
            <a:r>
              <a:rPr lang="el-GR" dirty="0"/>
              <a:t>				</a:t>
            </a:r>
            <a:r>
              <a:rPr lang="el-GR" u="sng" dirty="0"/>
              <a:t>ἐν ταῖς ὁδοῖς αὐτῶν</a:t>
            </a:r>
            <a:endParaRPr lang="en-US" dirty="0"/>
          </a:p>
          <a:p>
            <a:r>
              <a:rPr lang="el-GR" b="1" dirty="0"/>
              <a:t>3,17</a:t>
            </a:r>
            <a:endParaRPr lang="en-US" dirty="0"/>
          </a:p>
          <a:p>
            <a:r>
              <a:rPr lang="el-GR" dirty="0"/>
              <a:t>καὶ</a:t>
            </a:r>
            <a:endParaRPr lang="en-US" dirty="0"/>
          </a:p>
          <a:p>
            <a:r>
              <a:rPr lang="el-GR" u="sng" dirty="0"/>
              <a:t>[αυτοι] | οὐκ ἔγνωσαν &gt; ὁδὸν εἰρήνης</a:t>
            </a:r>
            <a:endParaRPr lang="en-US" dirty="0"/>
          </a:p>
          <a:p>
            <a:r>
              <a:rPr lang="el-GR" b="1" dirty="0"/>
              <a:t>3,18</a:t>
            </a:r>
            <a:endParaRPr lang="en-US" dirty="0"/>
          </a:p>
          <a:p>
            <a:r>
              <a:rPr lang="el-GR" u="sng" dirty="0"/>
              <a:t>φόβος θεοῦ | οὐκ ἔστιν</a:t>
            </a:r>
            <a:endParaRPr lang="en-US" dirty="0"/>
          </a:p>
          <a:p>
            <a:r>
              <a:rPr lang="el-GR" dirty="0"/>
              <a:t>		</a:t>
            </a:r>
            <a:r>
              <a:rPr lang="el-GR" u="sng" dirty="0"/>
              <a:t>ἀπέναντι τῶν ὀφθαλμῶν αὐτῶν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A9539-223F-655C-59A8-5C411416234B}"/>
              </a:ext>
            </a:extLst>
          </p:cNvPr>
          <p:cNvSpPr txBox="1"/>
          <p:nvPr/>
        </p:nvSpPr>
        <p:spPr>
          <a:xfrm>
            <a:off x="219419" y="0"/>
            <a:ext cx="70631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3,19</a:t>
            </a:r>
            <a:endParaRPr lang="en-US" dirty="0"/>
          </a:p>
          <a:p>
            <a:r>
              <a:rPr lang="el-GR" dirty="0"/>
              <a:t>δὲ </a:t>
            </a:r>
            <a:endParaRPr lang="en-US" dirty="0"/>
          </a:p>
          <a:p>
            <a:r>
              <a:rPr lang="el-GR" u="sng" dirty="0"/>
              <a:t>[ημεις] | οἴδαμεν </a:t>
            </a:r>
            <a:endParaRPr lang="en-US" dirty="0"/>
          </a:p>
          <a:p>
            <a:r>
              <a:rPr lang="el-GR" dirty="0"/>
              <a:t>	ὅτι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ὁ νόμος | λέγει &gt; ὅσα</a:t>
            </a:r>
            <a:endParaRPr lang="en-US" dirty="0"/>
          </a:p>
          <a:p>
            <a:r>
              <a:rPr lang="el-GR" dirty="0"/>
              <a:t>		</a:t>
            </a:r>
            <a:r>
              <a:rPr lang="el-GR" u="sng" dirty="0"/>
              <a:t>[ὁ νόμος] | λέγει &lt; τοῖς ἐν τῷ νόμῳ</a:t>
            </a:r>
            <a:endParaRPr lang="en-US" dirty="0"/>
          </a:p>
          <a:p>
            <a:r>
              <a:rPr lang="el-GR" dirty="0"/>
              <a:t>	ἵνα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πᾶν στόμα | φραγῇ</a:t>
            </a:r>
            <a:endParaRPr lang="en-US" dirty="0"/>
          </a:p>
          <a:p>
            <a:r>
              <a:rPr lang="el-GR" dirty="0"/>
              <a:t>	καὶ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πᾶς ὁ κόσμος | γένηται | γένηται τῷ θεῷ</a:t>
            </a:r>
            <a:endParaRPr lang="en-US" dirty="0"/>
          </a:p>
          <a:p>
            <a:r>
              <a:rPr lang="el-GR" b="1" dirty="0"/>
              <a:t>3,20</a:t>
            </a:r>
            <a:endParaRPr lang="en-US" dirty="0"/>
          </a:p>
          <a:p>
            <a:r>
              <a:rPr lang="el-GR" dirty="0"/>
              <a:t>	διότι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πᾶσα σὰρξ | οὐ δικαιωθήσεται</a:t>
            </a:r>
            <a:endParaRPr lang="en-US" dirty="0"/>
          </a:p>
          <a:p>
            <a:r>
              <a:rPr lang="el-GR" dirty="0"/>
              <a:t>			</a:t>
            </a:r>
            <a:r>
              <a:rPr lang="el-GR" u="sng" dirty="0"/>
              <a:t>ἐξ ἔργων</a:t>
            </a:r>
            <a:endParaRPr lang="en-US" dirty="0"/>
          </a:p>
          <a:p>
            <a:r>
              <a:rPr lang="el-GR" dirty="0"/>
              <a:t>			</a:t>
            </a:r>
            <a:r>
              <a:rPr lang="el-GR" u="sng" dirty="0"/>
              <a:t>ἐνώπιον αὐτοῦ</a:t>
            </a:r>
            <a:endParaRPr lang="en-US" dirty="0"/>
          </a:p>
          <a:p>
            <a:r>
              <a:rPr lang="el-GR" dirty="0"/>
              <a:t>	γὰρ</a:t>
            </a:r>
            <a:endParaRPr lang="en-US" dirty="0"/>
          </a:p>
          <a:p>
            <a:r>
              <a:rPr lang="el-GR" dirty="0"/>
              <a:t>	</a:t>
            </a:r>
            <a:r>
              <a:rPr lang="el-GR" u="sng" dirty="0"/>
              <a:t>ἐπίγνωσις ἁμαρτίας ι [ερχεται]</a:t>
            </a:r>
            <a:endParaRPr lang="en-US" dirty="0"/>
          </a:p>
          <a:p>
            <a:r>
              <a:rPr lang="el-GR" dirty="0"/>
              <a:t>				</a:t>
            </a:r>
            <a:r>
              <a:rPr lang="el-GR" u="sng" dirty="0"/>
              <a:t>διὰ γὰρ νόμου</a:t>
            </a:r>
            <a:endParaRPr lang="en-US" dirty="0"/>
          </a:p>
          <a:p>
            <a:pPr lvl="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5" grpId="1"/>
      <p:bldP spid="5" grpId="2"/>
      <p:bldP spid="6" grpId="1"/>
      <p:bldP spid="6" grpId="2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270C-B201-144C-DB11-2B4F26D53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57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F6AC8-906E-3D9B-A819-DEC2535A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66" y="523220"/>
            <a:ext cx="5164232" cy="3596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40947" y="453478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what advantage has the Jew? Or what is the value of circumcision?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40947" y="2637474"/>
            <a:ext cx="2904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Jew: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Circumcision: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18882" y="1322221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Much, in every way. For in the first place, the Jews were entrusted with the oracles of God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3:1-20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18959-8F30-3AF3-4ECE-A35FBC0F10C1}"/>
              </a:ext>
            </a:extLst>
          </p:cNvPr>
          <p:cNvSpPr txBox="1"/>
          <p:nvPr/>
        </p:nvSpPr>
        <p:spPr>
          <a:xfrm>
            <a:off x="2899399" y="2638982"/>
            <a:ext cx="5231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Naturally born Hebrew.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conversion.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Scripture, the Tanakh.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allAtOnce"/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00A50-D73B-4C73-7651-3F071DB70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17A47-14A3-5851-6FF1-FE9F03668C4C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Adopted by Yahweh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Covenants with Yahweh God.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Oracles and laws from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History with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Yahweh God’s prophets and Scriptures.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Yahweh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temple and glory.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Yahweh God’s coming Messiah.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glorious future with the Gentiles.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EAABC-28A3-A504-4CA0-CCEFC15656F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Jews’ advantages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B59B4-6286-2A2B-59BC-41B9FED4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03" y="523220"/>
            <a:ext cx="3995572" cy="3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73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3D686-0F8E-1E66-ACCD-32A4A5BD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if some were unfaithful? Will their faithlessness nullify the faithfulness 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D2A8-B0F0-B623-A8C5-A1F3CA61B11F}"/>
              </a:ext>
            </a:extLst>
          </p:cNvPr>
          <p:cNvSpPr txBox="1"/>
          <p:nvPr/>
        </p:nvSpPr>
        <p:spPr>
          <a:xfrm>
            <a:off x="163012" y="3118686"/>
            <a:ext cx="2724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Faithfulness: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F08CD-956B-32AD-9867-F520839727BB}"/>
              </a:ext>
            </a:extLst>
          </p:cNvPr>
          <p:cNvSpPr txBox="1"/>
          <p:nvPr/>
        </p:nvSpPr>
        <p:spPr>
          <a:xfrm>
            <a:off x="163012" y="913316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no means! Although every human is a liar, let God be proved true, as it is written,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944F6-24CA-F677-7E0E-083EF01F0313}"/>
              </a:ext>
            </a:extLst>
          </p:cNvPr>
          <p:cNvSpPr txBox="1"/>
          <p:nvPr/>
        </p:nvSpPr>
        <p:spPr>
          <a:xfrm>
            <a:off x="163012" y="1768957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“So that you may be justified in your words, and you will prevail when you go to trial.”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 51.4; 116.11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7368C-B6BC-D8D1-3CDE-218C15DEA3CB}"/>
              </a:ext>
            </a:extLst>
          </p:cNvPr>
          <p:cNvSpPr txBox="1"/>
          <p:nvPr/>
        </p:nvSpPr>
        <p:spPr>
          <a:xfrm>
            <a:off x="2802405" y="3118685"/>
            <a:ext cx="565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one’s promises.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innocent. </a:t>
            </a:r>
          </a:p>
        </p:txBody>
      </p:sp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0465-AD65-3C5A-6D8C-B1312327C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DA2105-5370-8E38-2FF8-87152BACA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41148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2878C-89C0-50BC-2D69-B9A4A5585DC8}"/>
              </a:ext>
            </a:extLst>
          </p:cNvPr>
          <p:cNvSpPr txBox="1"/>
          <p:nvPr/>
        </p:nvSpPr>
        <p:spPr>
          <a:xfrm>
            <a:off x="163012" y="11522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our injustice serves to confirm the justice of God, what should we say? That God is unjust to inflict wrath on us? (I speak in a human way.)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90524-8A39-1609-DE1F-76342D5D2C1B}"/>
              </a:ext>
            </a:extLst>
          </p:cNvPr>
          <p:cNvSpPr txBox="1"/>
          <p:nvPr/>
        </p:nvSpPr>
        <p:spPr>
          <a:xfrm>
            <a:off x="163010" y="2250116"/>
            <a:ext cx="2135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Injustice: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Justice: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Unjust: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4D6E0-85A4-5264-02CB-91183111CF19}"/>
              </a:ext>
            </a:extLst>
          </p:cNvPr>
          <p:cNvSpPr txBox="1"/>
          <p:nvPr/>
        </p:nvSpPr>
        <p:spPr>
          <a:xfrm>
            <a:off x="163011" y="1296009"/>
            <a:ext cx="723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 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no means! For then how could God judge the world?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67AF6-812D-3858-AEA2-EBA34150D9FC}"/>
              </a:ext>
            </a:extLst>
          </p:cNvPr>
          <p:cNvSpPr txBox="1"/>
          <p:nvPr/>
        </p:nvSpPr>
        <p:spPr>
          <a:xfrm>
            <a:off x="2158234" y="2250116"/>
            <a:ext cx="5156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habitual wrongdoing.</a:t>
            </a:r>
          </a:p>
          <a:p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aiosun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crooked, unfair.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Inflict wrath on real evil.</a:t>
            </a:r>
          </a:p>
        </p:txBody>
      </p:sp>
    </p:spTree>
    <p:extLst>
      <p:ext uri="{BB962C8B-B14F-4D97-AF65-F5344CB8AC3E}">
        <p14:creationId xmlns:p14="http://schemas.microsoft.com/office/powerpoint/2010/main" val="307636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76EB-9604-5CEA-EAE4-9FDD692A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46E14-05E2-2E41-2CAC-E49F72363CB5}"/>
              </a:ext>
            </a:extLst>
          </p:cNvPr>
          <p:cNvSpPr txBox="1"/>
          <p:nvPr/>
        </p:nvSpPr>
        <p:spPr>
          <a:xfrm>
            <a:off x="88081" y="523220"/>
            <a:ext cx="22292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us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Defender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Exalted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D33C-AEB3-DBE8-43EA-30BE9A77BD44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is …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202FE-4B24-2E40-A5FE-3276B0B94F07}"/>
              </a:ext>
            </a:extLst>
          </p:cNvPr>
          <p:cNvSpPr txBox="1"/>
          <p:nvPr/>
        </p:nvSpPr>
        <p:spPr>
          <a:xfrm>
            <a:off x="2446752" y="523220"/>
            <a:ext cx="2313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Giver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Glorified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Gracious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2AE7A-96C9-2966-ECBB-E5FB0BD7EC9E}"/>
              </a:ext>
            </a:extLst>
          </p:cNvPr>
          <p:cNvSpPr txBox="1"/>
          <p:nvPr/>
        </p:nvSpPr>
        <p:spPr>
          <a:xfrm>
            <a:off x="5085967" y="432933"/>
            <a:ext cx="2229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36155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1943E-029D-18C8-454C-9C629421C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4C46F7-C81B-F3B1-49B2-41FAAE9BAB00}"/>
              </a:ext>
            </a:extLst>
          </p:cNvPr>
          <p:cNvSpPr txBox="1"/>
          <p:nvPr/>
        </p:nvSpPr>
        <p:spPr>
          <a:xfrm>
            <a:off x="88081" y="523220"/>
            <a:ext cx="22292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Majestic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Merciful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Protector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0BB45-9C5E-9D9E-6200-5EA55D5C954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is …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A6DDD-68F5-2DEA-F3E8-BD9B29F4C11F}"/>
              </a:ext>
            </a:extLst>
          </p:cNvPr>
          <p:cNvSpPr txBox="1"/>
          <p:nvPr/>
        </p:nvSpPr>
        <p:spPr>
          <a:xfrm>
            <a:off x="2446752" y="523220"/>
            <a:ext cx="19471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Savior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us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BAC04-F84D-68D6-D4BD-610DF586856D}"/>
              </a:ext>
            </a:extLst>
          </p:cNvPr>
          <p:cNvSpPr txBox="1"/>
          <p:nvPr/>
        </p:nvSpPr>
        <p:spPr>
          <a:xfrm>
            <a:off x="4615645" y="536301"/>
            <a:ext cx="2611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more than 100 divine names and titles in the Tanakh and the N.T.</a:t>
            </a:r>
          </a:p>
        </p:txBody>
      </p:sp>
    </p:spTree>
    <p:extLst>
      <p:ext uri="{BB962C8B-B14F-4D97-AF65-F5344CB8AC3E}">
        <p14:creationId xmlns:p14="http://schemas.microsoft.com/office/powerpoint/2010/main" val="147219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58A0-C02F-4854-C0BC-7BDF28E9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B9DD2D-D10B-4D10-8F2B-1A0DF2C5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9936F-80E1-F2CC-A2F1-307190A606BB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through my falsehood God’s truthfulness abounds to his glory,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am I still being judged as a sinner?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286BB-4874-0464-47E7-378FCA104475}"/>
              </a:ext>
            </a:extLst>
          </p:cNvPr>
          <p:cNvSpPr txBox="1"/>
          <p:nvPr/>
        </p:nvSpPr>
        <p:spPr>
          <a:xfrm>
            <a:off x="298126" y="3160693"/>
            <a:ext cx="241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Deserved: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640AA-816A-6D4B-72C9-59558BE09BF1}"/>
              </a:ext>
            </a:extLst>
          </p:cNvPr>
          <p:cNvSpPr txBox="1"/>
          <p:nvPr/>
        </p:nvSpPr>
        <p:spPr>
          <a:xfrm>
            <a:off x="163012" y="1402914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why not say (as some people slander us by saying that we say),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 us do evil so that good may come”? Their judgment is deserved!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44217-C554-7D8A-4ED2-3A063ACC7E67}"/>
              </a:ext>
            </a:extLst>
          </p:cNvPr>
          <p:cNvSpPr txBox="1"/>
          <p:nvPr/>
        </p:nvSpPr>
        <p:spPr>
          <a:xfrm>
            <a:off x="2428397" y="3160692"/>
            <a:ext cx="478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law or by a standard.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Gk.,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just.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penalty.</a:t>
            </a:r>
          </a:p>
        </p:txBody>
      </p:sp>
    </p:spTree>
    <p:extLst>
      <p:ext uri="{BB962C8B-B14F-4D97-AF65-F5344CB8AC3E}">
        <p14:creationId xmlns:p14="http://schemas.microsoft.com/office/powerpoint/2010/main" val="93364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9496</TotalTime>
  <Words>1503</Words>
  <Application>Microsoft Office PowerPoint</Application>
  <PresentationFormat>Custom</PresentationFormat>
  <Paragraphs>274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397</cp:revision>
  <dcterms:created xsi:type="dcterms:W3CDTF">2023-02-25T21:04:15Z</dcterms:created>
  <dcterms:modified xsi:type="dcterms:W3CDTF">2025-10-22T16:46:08Z</dcterms:modified>
</cp:coreProperties>
</file>