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4" r:id="rId3"/>
    <p:sldId id="435" r:id="rId4"/>
    <p:sldId id="432" r:id="rId5"/>
    <p:sldId id="437" r:id="rId6"/>
    <p:sldId id="433" r:id="rId7"/>
    <p:sldId id="439" r:id="rId8"/>
    <p:sldId id="443" r:id="rId9"/>
    <p:sldId id="442" r:id="rId10"/>
    <p:sldId id="444" r:id="rId11"/>
    <p:sldId id="436" r:id="rId12"/>
    <p:sldId id="445" r:id="rId13"/>
    <p:sldId id="448" r:id="rId14"/>
    <p:sldId id="447" r:id="rId15"/>
    <p:sldId id="441" r:id="rId16"/>
    <p:sldId id="449" r:id="rId17"/>
    <p:sldId id="450" r:id="rId18"/>
    <p:sldId id="451" r:id="rId19"/>
    <p:sldId id="452" r:id="rId20"/>
    <p:sldId id="416" r:id="rId21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7" y="19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3:21-31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E851F-CE20-0ABE-BA4D-FDF8FC5C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8992E-FA48-17D8-1E36-99B9F38DC8F1}"/>
              </a:ext>
            </a:extLst>
          </p:cNvPr>
          <p:cNvSpPr txBox="1"/>
          <p:nvPr/>
        </p:nvSpPr>
        <p:spPr>
          <a:xfrm>
            <a:off x="83797" y="80241"/>
            <a:ext cx="7266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God put forward as a sacrifice of atonement by his blood, effective through faith.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46B58-75C8-D7DD-5C7E-D47CCC0D090F}"/>
              </a:ext>
            </a:extLst>
          </p:cNvPr>
          <p:cNvSpPr txBox="1"/>
          <p:nvPr/>
        </p:nvSpPr>
        <p:spPr>
          <a:xfrm>
            <a:off x="121113" y="2703134"/>
            <a:ext cx="719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he forgave David’s evil.</a:t>
            </a:r>
          </a:p>
          <a:p>
            <a:pPr marL="342900" lvl="0" indent="-3429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fallen spirits charge God with favoritism to fallen humans?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E837C-92E9-823F-6BDE-FE02356BFDE9}"/>
              </a:ext>
            </a:extLst>
          </p:cNvPr>
          <p:cNvSpPr txBox="1"/>
          <p:nvPr/>
        </p:nvSpPr>
        <p:spPr>
          <a:xfrm>
            <a:off x="83797" y="934612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He did this to demonstrate his righteousness, because in his divine forbearance he had passed over the sins previously committed;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holding a cross">
            <a:extLst>
              <a:ext uri="{FF2B5EF4-FFF2-40B4-BE49-F238E27FC236}">
                <a16:creationId xmlns:a16="http://schemas.microsoft.com/office/drawing/2014/main" id="{888CB53D-FB61-87CC-629E-A28158968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2" y="0"/>
            <a:ext cx="7373172" cy="41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3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76E3E-F6F5-038D-F589-3EEA5CBCE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717140-02F0-23DB-BEA4-27D847C4D524}"/>
              </a:ext>
            </a:extLst>
          </p:cNvPr>
          <p:cNvSpPr txBox="1"/>
          <p:nvPr/>
        </p:nvSpPr>
        <p:spPr>
          <a:xfrm>
            <a:off x="207142" y="483036"/>
            <a:ext cx="7227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Tanakh: Gen. 6:1-4; Isa. 14; Ezek. 28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temple: 1 Enoch 6–16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N.T.: Rev. 20:10; Jude 6; 2 Pet. 2:4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Church: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Apo. Abraham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Test. Soloman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Talmud: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Little interest in spirits.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72522-36C9-9480-DE13-7CAEC378547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forgiveness for fallen spirits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1D31E-17E6-8DE6-726B-718A53C26BDA}"/>
              </a:ext>
            </a:extLst>
          </p:cNvPr>
          <p:cNvSpPr txBox="1"/>
          <p:nvPr/>
        </p:nvSpPr>
        <p:spPr>
          <a:xfrm>
            <a:off x="207142" y="272980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Bible readers wonder about how a just God could forgive unjust humans, long before Jesus died to forgive sinners.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392D4-93F1-D076-B409-412880EF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43" y="514748"/>
            <a:ext cx="5756015" cy="36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8FE28-1CA1-6C4A-B5E8-EB9BD75F8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8F1A43-572C-0E59-7E67-04431C0AE2F7}"/>
              </a:ext>
            </a:extLst>
          </p:cNvPr>
          <p:cNvSpPr txBox="1"/>
          <p:nvPr/>
        </p:nvSpPr>
        <p:spPr>
          <a:xfrm>
            <a:off x="163012" y="92941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sent Jesus to die as a sacrifice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forgive those who are faithful to him. This shows that God was still just, when he forgave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people’s sins before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died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574E8-43B3-03F5-DD6A-241F5E01095B}"/>
              </a:ext>
            </a:extLst>
          </p:cNvPr>
          <p:cNvSpPr txBox="1"/>
          <p:nvPr/>
        </p:nvSpPr>
        <p:spPr>
          <a:xfrm>
            <a:off x="185077" y="2716767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Forgive: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Release others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Accept loss.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Reliable, legitimate authority.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Tolerance ≠ approval.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15BF3-94E4-14EA-D426-0163C5D759A1}"/>
              </a:ext>
            </a:extLst>
          </p:cNvPr>
          <p:cNvSpPr txBox="1"/>
          <p:nvPr/>
        </p:nvSpPr>
        <p:spPr>
          <a:xfrm>
            <a:off x="185077" y="1795790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did that because he is very tolerant.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BC1EE-DF45-51B0-EFEC-BFB593E0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67"/>
          <a:stretch>
            <a:fillRect/>
          </a:stretch>
        </p:blipFill>
        <p:spPr>
          <a:xfrm>
            <a:off x="2208978" y="0"/>
            <a:ext cx="2994549" cy="41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72223-3F28-8F2E-8660-8F92E54A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BDAEA0-AA65-E9DA-A282-047FE59D71C0}"/>
              </a:ext>
            </a:extLst>
          </p:cNvPr>
          <p:cNvSpPr txBox="1"/>
          <p:nvPr/>
        </p:nvSpPr>
        <p:spPr>
          <a:xfrm>
            <a:off x="163012" y="92941"/>
            <a:ext cx="7044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to demonstrate at the present time his own righteousness, so that he is righteous and he justifies the one who has the faith of Jesus.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56ECD-4BDD-51B0-DD50-8071B65CBD0B}"/>
              </a:ext>
            </a:extLst>
          </p:cNvPr>
          <p:cNvSpPr txBox="1"/>
          <p:nvPr/>
        </p:nvSpPr>
        <p:spPr>
          <a:xfrm>
            <a:off x="163012" y="1854200"/>
            <a:ext cx="7260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Demonstrate: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humans and to spirits.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perfectly honest.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Acquitting the guilty!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Anyone. Faithful to Jesus.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died so that we may live!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28E5C-C61F-BE13-58F3-C3D1C6D7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077" y="13831"/>
            <a:ext cx="78256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9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071B8-B7D2-116D-AC22-AF75BBF9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BA5639-C7D1-606A-0326-50C986E1C355}"/>
              </a:ext>
            </a:extLst>
          </p:cNvPr>
          <p:cNvSpPr txBox="1"/>
          <p:nvPr/>
        </p:nvSpPr>
        <p:spPr>
          <a:xfrm>
            <a:off x="163012" y="35791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did this to show, from now on, that he is always a just judge, even when the acquits guilty people who are faithful to Jesus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suffered death so that we humans may live forever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22486-D66C-214C-C740-1B1594F2EECC}"/>
              </a:ext>
            </a:extLst>
          </p:cNvPr>
          <p:cNvSpPr txBox="1"/>
          <p:nvPr/>
        </p:nvSpPr>
        <p:spPr>
          <a:xfrm>
            <a:off x="163012" y="2282560"/>
            <a:ext cx="7082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ultimate turning point.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does what is right.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those who die innocent.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Carried our sins into hell.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4703E-DBFD-C214-0E97-66A3DECD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8"/>
            <a:ext cx="7315200" cy="40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DC65A-F04C-2A08-3FAD-595EA96B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270544-A5C2-CD0E-3385-ED0B0DFE4004}"/>
              </a:ext>
            </a:extLst>
          </p:cNvPr>
          <p:cNvSpPr txBox="1"/>
          <p:nvPr/>
        </p:nvSpPr>
        <p:spPr>
          <a:xfrm>
            <a:off x="101600" y="447020"/>
            <a:ext cx="7191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what becomes of boasting?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excluded. Through what kind of law? That of works? No, rather through the law of faith.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985A0-C142-AEFF-A3CC-F8784B11EE16}"/>
              </a:ext>
            </a:extLst>
          </p:cNvPr>
          <p:cNvSpPr txBox="1"/>
          <p:nvPr/>
        </p:nvSpPr>
        <p:spPr>
          <a:xfrm>
            <a:off x="101600" y="3112063"/>
            <a:ext cx="7191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 requires faithfulness.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Required but often violated.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59093-CB37-8B8C-D958-F56143FD0EE7}"/>
              </a:ext>
            </a:extLst>
          </p:cNvPr>
          <p:cNvSpPr txBox="1"/>
          <p:nvPr/>
        </p:nvSpPr>
        <p:spPr>
          <a:xfrm>
            <a:off x="105542" y="1727068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 hold that a person is justified by faith apart from works prescribed by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341FF-B867-B6F9-807A-9E5695B9C652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3:27-31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F4D5F-C0E3-E735-3D4B-217FBBD9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81" y="504376"/>
            <a:ext cx="5565239" cy="36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C5C0E-3B8B-50BD-ED2C-A98B5E748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905A92-35A7-F38D-13CE-3439DB412BBF}"/>
              </a:ext>
            </a:extLst>
          </p:cNvPr>
          <p:cNvSpPr txBox="1"/>
          <p:nvPr/>
        </p:nvSpPr>
        <p:spPr>
          <a:xfrm>
            <a:off x="101600" y="434320"/>
            <a:ext cx="7191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anyone good enough to boast about keeping God’s laws? No! Everyone violates God’s written rules. So,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must obey his one law to remain faithful.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C765C-FE27-B48A-259D-BEA8BEDBE598}"/>
              </a:ext>
            </a:extLst>
          </p:cNvPr>
          <p:cNvSpPr txBox="1"/>
          <p:nvPr/>
        </p:nvSpPr>
        <p:spPr>
          <a:xfrm>
            <a:off x="156827" y="3552298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Faithful: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Hab. 2:4; Psa. 50:5.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9F548-910C-1908-60B0-BE63E34A62AE}"/>
              </a:ext>
            </a:extLst>
          </p:cNvPr>
          <p:cNvSpPr txBox="1"/>
          <p:nvPr/>
        </p:nvSpPr>
        <p:spPr>
          <a:xfrm>
            <a:off x="101600" y="2197729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conclude that God acquits those who remain faithful, without having to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all his written rules.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7C92B-99FE-78BB-7DB9-200B2E97D2F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3:27-31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GJC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73F99-5D2D-CEFC-2367-ACEB1BB1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1" y="542161"/>
            <a:ext cx="6379713" cy="35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21E94-CF7D-323C-4368-54C23676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3B7B75-D168-7619-8D5B-7E7C3E5F5F50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is God the God of Jews only? Is he not the God of gentiles also? Yes, of gentiles also,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95EB1-8CB2-E298-C92E-2E6FFE087233}"/>
              </a:ext>
            </a:extLst>
          </p:cNvPr>
          <p:cNvSpPr txBox="1"/>
          <p:nvPr/>
        </p:nvSpPr>
        <p:spPr>
          <a:xfrm>
            <a:off x="163012" y="2766768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Circumcised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Religiously Jewish.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Uncircumcised: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Ethnically Gentile.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faith: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‘through </a:t>
            </a: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faith.’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D90D8-AD73-E797-8DDB-BE5143EF3987}"/>
              </a:ext>
            </a:extLst>
          </p:cNvPr>
          <p:cNvSpPr txBox="1"/>
          <p:nvPr/>
        </p:nvSpPr>
        <p:spPr>
          <a:xfrm>
            <a:off x="163012" y="969936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God is one, and he will justify the circumcised on the ground of faith and the uncircumcised through that same faith.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1D8D4-58D7-5FAD-F7A3-B77E331D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8"/>
            <a:ext cx="7315200" cy="41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7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AD1FF-8CF7-C394-E72F-D33FB3322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35DC11-2A4E-0353-9804-F33285E89EDB}"/>
              </a:ext>
            </a:extLst>
          </p:cNvPr>
          <p:cNvSpPr txBox="1"/>
          <p:nvPr/>
        </p:nvSpPr>
        <p:spPr>
          <a:xfrm>
            <a:off x="163012" y="92941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God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Jews? No. Is God also for Gentiles? Yes.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6C48F-E2A9-9F70-14C8-DCD7472197FB}"/>
              </a:ext>
            </a:extLst>
          </p:cNvPr>
          <p:cNvSpPr txBox="1"/>
          <p:nvPr/>
        </p:nvSpPr>
        <p:spPr>
          <a:xfrm>
            <a:off x="204611" y="2212588"/>
            <a:ext cx="6947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Unique, no equals, known by intuition, deduction, or revelation.</a:t>
            </a:r>
          </a:p>
          <a:p>
            <a:pPr marL="342900" lvl="0" indent="-3429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him: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Messiah for Jews, and Lord for everyone.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2F9F3-D021-0575-6FE7-F597C1D3DEBF}"/>
              </a:ext>
            </a:extLst>
          </p:cNvPr>
          <p:cNvSpPr txBox="1"/>
          <p:nvPr/>
        </p:nvSpPr>
        <p:spPr>
          <a:xfrm>
            <a:off x="163012" y="51721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only One True God. He acquits Jews who are faithful to him, and he also acquits Gentiles who are faithful to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E334E-33B2-8405-39A5-DCAF384B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78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8AD64-1D92-1258-AF5A-273555D9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81A4F2-1627-011D-57DF-7956A6D9B9F3}"/>
              </a:ext>
            </a:extLst>
          </p:cNvPr>
          <p:cNvSpPr txBox="1"/>
          <p:nvPr/>
        </p:nvSpPr>
        <p:spPr>
          <a:xfrm>
            <a:off x="124912" y="802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then overthrow the law through this faith? By no means! On the contrary, we uphold the law.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FA787-B3D4-87BF-B35B-0294CDEE2538}"/>
              </a:ext>
            </a:extLst>
          </p:cNvPr>
          <p:cNvSpPr txBox="1"/>
          <p:nvPr/>
        </p:nvSpPr>
        <p:spPr>
          <a:xfrm>
            <a:off x="124912" y="2906475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Overthrow: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Abolish it or ignore it. 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Uphold: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Defend it or learn from it.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B00A53-D42B-444B-A4CE-628CEE3AED34}"/>
              </a:ext>
            </a:extLst>
          </p:cNvPr>
          <p:cNvSpPr txBox="1"/>
          <p:nvPr/>
        </p:nvSpPr>
        <p:spPr>
          <a:xfrm>
            <a:off x="124912" y="1521480"/>
            <a:ext cx="725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only being faithful, we do not cancel God’s laws. Instead, we confirm God’s laws.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9816A-9899-6B55-43CB-28D758AB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2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7B18-6816-81F2-EB30-3DE88B27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C1170B-AC18-EABC-4F6E-0D35F499A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/>
          <a:stretch>
            <a:fillRect/>
          </a:stretch>
        </p:blipFill>
        <p:spPr>
          <a:xfrm>
            <a:off x="759438" y="0"/>
            <a:ext cx="5796323" cy="81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08BF0-C7B9-865E-0205-29B8BEF7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ge of a book">
            <a:extLst>
              <a:ext uri="{FF2B5EF4-FFF2-40B4-BE49-F238E27FC236}">
                <a16:creationId xmlns:a16="http://schemas.microsoft.com/office/drawing/2014/main" id="{42E0EAA0-2C10-AF5A-C842-96F45AA6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/>
          <a:stretch>
            <a:fillRect/>
          </a:stretch>
        </p:blipFill>
        <p:spPr>
          <a:xfrm>
            <a:off x="358523" y="0"/>
            <a:ext cx="6598153" cy="80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50034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God, his. 8x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Just, justice, justify, acquit. 7x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Jesus, Christ, his. 6x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Believe, faith, faithfulness. 4x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Patience, grace, forgive, glory. 4x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Redemption, sacrifice, death. 3x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Manifest, show, showing. 3x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Previous, now, present. 3x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13419-D7D0-D23A-0BE8-7F5D3DFB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F8328-5006-F020-7D5D-82F1D3211205}"/>
              </a:ext>
            </a:extLst>
          </p:cNvPr>
          <p:cNvSpPr txBox="1"/>
          <p:nvPr/>
        </p:nvSpPr>
        <p:spPr>
          <a:xfrm>
            <a:off x="81506" y="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2C16-EA4C-B7A5-FC80-4593A4F30A38}"/>
              </a:ext>
            </a:extLst>
          </p:cNvPr>
          <p:cNvSpPr txBox="1"/>
          <p:nvPr/>
        </p:nvSpPr>
        <p:spPr>
          <a:xfrm>
            <a:off x="237603" y="523220"/>
            <a:ext cx="683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manifested his justice.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3:21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In the Tan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akh. 3:21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By Messiah’s faithfulness. 3:22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faithful.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3:22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All sin and fail to attain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glory. 3:23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acquits all the faithful. 3:24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How? 3:25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Why? 3:25-26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CBC56F-3BCE-7B63-E6AE-646C52E6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97" y="467958"/>
            <a:ext cx="5469880" cy="36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03570" y="523220"/>
            <a:ext cx="7293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now, apart from the law, 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righteousness of God has been disclosed and is attested by the Law and the Prophets,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03570" y="3068360"/>
            <a:ext cx="710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 acquits sinners.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Faith/believe: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Faithfulness, loyalty.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03571" y="1803268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righteousness of God through the faith of Jesus Christ for all who believe.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3:21-26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DailyDevotion Moses &amp; The Prophets Point To Jesus As YHWH | Hope Lutheran  Chapel">
            <a:extLst>
              <a:ext uri="{FF2B5EF4-FFF2-40B4-BE49-F238E27FC236}">
                <a16:creationId xmlns:a16="http://schemas.microsoft.com/office/drawing/2014/main" id="{1518F399-CE82-CE9B-F4AC-F82031EA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81556"/>
            <a:ext cx="5410374" cy="36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68222-9F01-F299-0EEF-2152E3F8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EB7A3-FD99-DE5B-FDD7-5092401584D2}"/>
              </a:ext>
            </a:extLst>
          </p:cNvPr>
          <p:cNvSpPr txBox="1"/>
          <p:nvPr/>
        </p:nvSpPr>
        <p:spPr>
          <a:xfrm>
            <a:off x="103570" y="459720"/>
            <a:ext cx="7293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now, apart from our keeping his  laws,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displayed how he acquits, as promised in the Scriptures.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3491E-08EB-ACFD-FF0C-AF1277ECB209}"/>
              </a:ext>
            </a:extLst>
          </p:cNvPr>
          <p:cNvSpPr txBox="1"/>
          <p:nvPr/>
        </p:nvSpPr>
        <p:spPr>
          <a:xfrm>
            <a:off x="103570" y="2729805"/>
            <a:ext cx="7211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Jesus’ life, death, resurrection.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Examples and promises.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Substitutionary perfection.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FA12E-56F2-2958-674D-9C088F8E815E}"/>
              </a:ext>
            </a:extLst>
          </p:cNvPr>
          <p:cNvSpPr txBox="1"/>
          <p:nvPr/>
        </p:nvSpPr>
        <p:spPr>
          <a:xfrm>
            <a:off x="103570" y="1793032"/>
            <a:ext cx="721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acquits all who are faithful to him, because Messiah Jesus was faithful.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26F71-0901-9D47-E284-EEC9341533C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3:21-26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GJC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F9678A-AFDC-2E82-9D56-95E4383E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772"/>
            <a:ext cx="7315200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42B7A-4A44-9108-F686-E950F6815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89E1FC-8275-009E-DE03-A18CF7EFCFBB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there is no distinction,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all have sinned and fall short of the glory of God;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D2F52-5526-84AB-A491-BE7892C93E59}"/>
              </a:ext>
            </a:extLst>
          </p:cNvPr>
          <p:cNvSpPr txBox="1"/>
          <p:nvPr/>
        </p:nvSpPr>
        <p:spPr>
          <a:xfrm>
            <a:off x="163012" y="234500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Sinned: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Timeless aorist = always true.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Honor &amp; everlasting life.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2:7, 12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Acquitted.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 of setting free.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D4676-2568-C5DE-64C2-1ABB0EEDEB32}"/>
              </a:ext>
            </a:extLst>
          </p:cNvPr>
          <p:cNvSpPr txBox="1"/>
          <p:nvPr/>
        </p:nvSpPr>
        <p:spPr>
          <a:xfrm>
            <a:off x="163012" y="96001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now justified by his grace as a gift, through the redemption that is in Christ Jesus,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E2A59-6567-2931-1215-029F9778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965C0-2A4F-D986-05C9-4873FBBB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91B8CC-5F19-3134-98C1-C52CE3C2B040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has no favorites,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 everyone sins and fails to earn the everlasting life which God promised.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50BD1-D33C-A6D7-F3F5-929E8714686F}"/>
              </a:ext>
            </a:extLst>
          </p:cNvPr>
          <p:cNvSpPr txBox="1"/>
          <p:nvPr/>
        </p:nvSpPr>
        <p:spPr>
          <a:xfrm>
            <a:off x="163497" y="2636865"/>
            <a:ext cx="710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Cause — Prone to do evil.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— Excluded from life.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Remedy — See verse 25.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6645E-1593-72E0-9A54-FCC46DA2EE52}"/>
              </a:ext>
            </a:extLst>
          </p:cNvPr>
          <p:cNvSpPr txBox="1"/>
          <p:nvPr/>
        </p:nvSpPr>
        <p:spPr>
          <a:xfrm>
            <a:off x="163012" y="938186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So, God freely and graciously acquits everyone, setting people free because of what Messiah Jesus has done. </a:t>
            </a:r>
          </a:p>
        </p:txBody>
      </p:sp>
      <p:pic>
        <p:nvPicPr>
          <p:cNvPr id="2050" name="Picture 2" descr="A slave to christ know set free by Jesus. God can save anyone. . #gospel2me  #gospel #ghana">
            <a:extLst>
              <a:ext uri="{FF2B5EF4-FFF2-40B4-BE49-F238E27FC236}">
                <a16:creationId xmlns:a16="http://schemas.microsoft.com/office/drawing/2014/main" id="{69AD097F-7F69-0D33-215C-268E24A9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0"/>
            <a:ext cx="4119562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9930</TotalTime>
  <Words>1170</Words>
  <Application>Microsoft Office PowerPoint</Application>
  <PresentationFormat>Custom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394</cp:revision>
  <dcterms:created xsi:type="dcterms:W3CDTF">2023-02-25T21:04:15Z</dcterms:created>
  <dcterms:modified xsi:type="dcterms:W3CDTF">2025-10-27T00:14:37Z</dcterms:modified>
</cp:coreProperties>
</file>