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435" r:id="rId3"/>
    <p:sldId id="438" r:id="rId4"/>
    <p:sldId id="432" r:id="rId5"/>
    <p:sldId id="437" r:id="rId6"/>
    <p:sldId id="442" r:id="rId7"/>
    <p:sldId id="444" r:id="rId8"/>
    <p:sldId id="447" r:id="rId9"/>
    <p:sldId id="446" r:id="rId10"/>
    <p:sldId id="448" r:id="rId11"/>
    <p:sldId id="449" r:id="rId12"/>
    <p:sldId id="450" r:id="rId13"/>
    <p:sldId id="451" r:id="rId14"/>
    <p:sldId id="452" r:id="rId15"/>
    <p:sldId id="439" r:id="rId16"/>
    <p:sldId id="455" r:id="rId17"/>
    <p:sldId id="458" r:id="rId18"/>
    <p:sldId id="460" r:id="rId19"/>
    <p:sldId id="416" r:id="rId20"/>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78" autoAdjust="0"/>
    <p:restoredTop sz="94660"/>
  </p:normalViewPr>
  <p:slideViewPr>
    <p:cSldViewPr snapToGrid="0">
      <p:cViewPr varScale="1">
        <p:scale>
          <a:sx n="118" d="100"/>
          <a:sy n="118" d="100"/>
        </p:scale>
        <p:origin x="77" y="2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43273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11/1/2025</a:t>
            </a:fld>
            <a:endParaRPr lang="en-US"/>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063A28-9CAA-B692-40CB-2306E587832C}"/>
              </a:ext>
            </a:extLst>
          </p:cNvPr>
          <p:cNvSpPr txBox="1"/>
          <p:nvPr/>
        </p:nvSpPr>
        <p:spPr>
          <a:xfrm>
            <a:off x="0" y="3591580"/>
            <a:ext cx="7315200"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A Short Course for Men</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4A8118C-4051-56E2-18D2-5E8D3AC9525B}"/>
              </a:ext>
            </a:extLst>
          </p:cNvPr>
          <p:cNvSpPr txBox="1"/>
          <p:nvPr/>
        </p:nvSpPr>
        <p:spPr>
          <a:xfrm>
            <a:off x="0"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Epistle to the Romans</a:t>
            </a:r>
            <a:r>
              <a:rPr lang="en-US" sz="2800" b="1">
                <a:solidFill>
                  <a:srgbClr val="0070C0"/>
                </a:solidFill>
                <a:latin typeface="Verdana" panose="020B0604030504040204" pitchFamily="34" charset="0"/>
                <a:ea typeface="Verdana" panose="020B0604030504040204" pitchFamily="34" charset="0"/>
                <a:cs typeface="Arial" panose="020B0604020202020204" pitchFamily="34" charset="0"/>
              </a:rPr>
              <a:t>, 3:1-25</a:t>
            </a:r>
            <a:endParaRPr lang="en-US" sz="2800" dirty="0">
              <a:solidFill>
                <a:srgbClr val="00B050"/>
              </a:solidFill>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579FCFAB-957E-4AA3-0696-81D94E2BD8C6}"/>
              </a:ext>
            </a:extLst>
          </p:cNvPr>
          <p:cNvPicPr>
            <a:picLocks noChangeAspect="1"/>
          </p:cNvPicPr>
          <p:nvPr/>
        </p:nvPicPr>
        <p:blipFill>
          <a:blip r:embed="rId2"/>
          <a:stretch>
            <a:fillRect/>
          </a:stretch>
        </p:blipFill>
        <p:spPr>
          <a:xfrm>
            <a:off x="0" y="523220"/>
            <a:ext cx="7315200" cy="3145810"/>
          </a:xfrm>
          <a:prstGeom prst="rect">
            <a:avLst/>
          </a:prstGeom>
        </p:spPr>
      </p:pic>
    </p:spTree>
    <p:extLst>
      <p:ext uri="{BB962C8B-B14F-4D97-AF65-F5344CB8AC3E}">
        <p14:creationId xmlns:p14="http://schemas.microsoft.com/office/powerpoint/2010/main" val="36581190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0E982CE-FA21-46C9-F37A-6887EF2AAE7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A048B2A-7F28-9F4B-3AC4-79DFA798A6E9}"/>
              </a:ext>
            </a:extLst>
          </p:cNvPr>
          <p:cNvSpPr txBox="1"/>
          <p:nvPr/>
        </p:nvSpPr>
        <p:spPr>
          <a:xfrm>
            <a:off x="163012" y="92941"/>
            <a:ext cx="7152188" cy="2246769"/>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12</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and likewise the ancestor of the circumcised who are not only circumcised but follow the example of the faith that our ancestor Abraham had before he was circumcised.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D5F8A23-BC16-C6C4-4741-1D523D3E507E}"/>
              </a:ext>
            </a:extLst>
          </p:cNvPr>
          <p:cNvSpPr txBox="1"/>
          <p:nvPr/>
        </p:nvSpPr>
        <p:spPr>
          <a:xfrm>
            <a:off x="163012" y="2246367"/>
            <a:ext cx="2173788"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Not only:</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Ancestor:</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Example:</a:t>
            </a:r>
            <a:endParaRPr lang="en-US" sz="2800" b="1" dirty="0">
              <a:solidFill>
                <a:prstClr val="black"/>
              </a:solidFill>
              <a:latin typeface="Arial" panose="020B0604020202020204" pitchFamily="34" charset="0"/>
              <a:cs typeface="Arial" panose="020B0604020202020204" pitchFamily="34" charset="0"/>
            </a:endParaRP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Before:</a:t>
            </a:r>
            <a:endParaRPr lang="en-US" sz="2800" b="1"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438B864-89A5-7F5D-6160-2A154223751D}"/>
              </a:ext>
            </a:extLst>
          </p:cNvPr>
          <p:cNvSpPr txBox="1"/>
          <p:nvPr/>
        </p:nvSpPr>
        <p:spPr>
          <a:xfrm>
            <a:off x="2336800" y="2246367"/>
            <a:ext cx="4930987" cy="1815882"/>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Before personal faith.</a:t>
            </a:r>
          </a:p>
          <a:p>
            <a:r>
              <a:rPr lang="en-US" sz="2800" b="1" dirty="0">
                <a:solidFill>
                  <a:prstClr val="black"/>
                </a:solidFill>
                <a:latin typeface="Arial" panose="020B0604020202020204" pitchFamily="34" charset="0"/>
                <a:cs typeface="Arial" panose="020B0604020202020204" pitchFamily="34" charset="0"/>
              </a:rPr>
              <a:t>Fictive, by adoption.</a:t>
            </a:r>
          </a:p>
          <a:p>
            <a:r>
              <a:rPr lang="en-US" sz="2800" b="1" dirty="0">
                <a:solidFill>
                  <a:prstClr val="black"/>
                </a:solidFill>
                <a:latin typeface="Arial" panose="020B0604020202020204" pitchFamily="34" charset="0"/>
                <a:cs typeface="Arial" panose="020B0604020202020204" pitchFamily="34" charset="0"/>
              </a:rPr>
              <a:t>Same faith, different timing.</a:t>
            </a:r>
          </a:p>
          <a:p>
            <a:r>
              <a:rPr lang="en-US" sz="2800" b="1" dirty="0">
                <a:solidFill>
                  <a:prstClr val="black"/>
                </a:solidFill>
                <a:latin typeface="Arial" panose="020B0604020202020204" pitchFamily="34" charset="0"/>
                <a:cs typeface="Arial" panose="020B0604020202020204" pitchFamily="34" charset="0"/>
              </a:rPr>
              <a:t>Already righteous.</a:t>
            </a:r>
          </a:p>
        </p:txBody>
      </p:sp>
      <p:pic>
        <p:nvPicPr>
          <p:cNvPr id="2" name="Picture 1">
            <a:extLst>
              <a:ext uri="{FF2B5EF4-FFF2-40B4-BE49-F238E27FC236}">
                <a16:creationId xmlns:a16="http://schemas.microsoft.com/office/drawing/2014/main" id="{EB9401FB-A887-B42F-494A-4684CB9C8475}"/>
              </a:ext>
            </a:extLst>
          </p:cNvPr>
          <p:cNvPicPr>
            <a:picLocks noChangeAspect="1"/>
          </p:cNvPicPr>
          <p:nvPr/>
        </p:nvPicPr>
        <p:blipFill>
          <a:blip r:embed="rId2"/>
          <a:stretch>
            <a:fillRect/>
          </a:stretch>
        </p:blipFill>
        <p:spPr>
          <a:xfrm>
            <a:off x="0" y="0"/>
            <a:ext cx="7315200" cy="4114800"/>
          </a:xfrm>
          <a:prstGeom prst="rect">
            <a:avLst/>
          </a:prstGeom>
        </p:spPr>
      </p:pic>
    </p:spTree>
    <p:extLst>
      <p:ext uri="{BB962C8B-B14F-4D97-AF65-F5344CB8AC3E}">
        <p14:creationId xmlns:p14="http://schemas.microsoft.com/office/powerpoint/2010/main" val="4243454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additive="base">
                                        <p:cTn id="4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35CF4AC-0B11-A1D4-86FF-32E1055FD3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593AE9-E837-2231-04F6-D042E5D233EB}"/>
              </a:ext>
            </a:extLst>
          </p:cNvPr>
          <p:cNvSpPr txBox="1"/>
          <p:nvPr/>
        </p:nvSpPr>
        <p:spPr>
          <a:xfrm>
            <a:off x="163012" y="23707"/>
            <a:ext cx="7152188" cy="2246769"/>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13</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For the promise that he would inherit the world did not come to Abraham or to his descendants through the law but through the righteousness of faith.</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F515F97-54D1-822C-9248-E3C2ED55A5E8}"/>
              </a:ext>
            </a:extLst>
          </p:cNvPr>
          <p:cNvSpPr txBox="1"/>
          <p:nvPr/>
        </p:nvSpPr>
        <p:spPr>
          <a:xfrm>
            <a:off x="163012" y="3033147"/>
            <a:ext cx="202477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Promise:</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Inherit:</a:t>
            </a:r>
            <a:endParaRPr lang="en-US" sz="28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4786E63-315F-FC19-FDA8-CB8DCD1F20EE}"/>
              </a:ext>
            </a:extLst>
          </p:cNvPr>
          <p:cNvSpPr txBox="1"/>
          <p:nvPr/>
        </p:nvSpPr>
        <p:spPr>
          <a:xfrm>
            <a:off x="163012" y="1711621"/>
            <a:ext cx="7108058" cy="1384995"/>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14</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For if it is the adherents of the law who are to be the heirs, faith is null and the promise is void.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0C34D0E-7051-76EF-7B91-62871BA97377}"/>
              </a:ext>
            </a:extLst>
          </p:cNvPr>
          <p:cNvSpPr txBox="1"/>
          <p:nvPr/>
        </p:nvSpPr>
        <p:spPr>
          <a:xfrm>
            <a:off x="2126827" y="3033147"/>
            <a:ext cx="5025361" cy="954107"/>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Gen. 12:1-3. The </a:t>
            </a:r>
            <a:r>
              <a:rPr lang="en-US" sz="2800" b="1" i="1" dirty="0" err="1">
                <a:solidFill>
                  <a:prstClr val="black"/>
                </a:solidFill>
                <a:latin typeface="Arial" panose="020B0604020202020204" pitchFamily="34" charset="0"/>
                <a:cs typeface="Arial" panose="020B0604020202020204" pitchFamily="34" charset="0"/>
              </a:rPr>
              <a:t>adamah</a:t>
            </a:r>
            <a:r>
              <a:rPr lang="en-US" sz="2800" b="1" dirty="0">
                <a:solidFill>
                  <a:prstClr val="black"/>
                </a:solidFill>
                <a:latin typeface="Arial" panose="020B0604020202020204" pitchFamily="34" charset="0"/>
                <a:cs typeface="Arial" panose="020B0604020202020204" pitchFamily="34" charset="0"/>
              </a:rPr>
              <a:t>.</a:t>
            </a:r>
          </a:p>
          <a:p>
            <a:r>
              <a:rPr lang="en-US" sz="2800" b="1" i="1" dirty="0" err="1">
                <a:solidFill>
                  <a:prstClr val="black"/>
                </a:solidFill>
                <a:latin typeface="Arial" panose="020B0604020202020204" pitchFamily="34" charset="0"/>
                <a:cs typeface="Arial" panose="020B0604020202020204" pitchFamily="34" charset="0"/>
              </a:rPr>
              <a:t>kosmos</a:t>
            </a:r>
            <a:r>
              <a:rPr lang="en-US" sz="2800" b="1" dirty="0">
                <a:solidFill>
                  <a:prstClr val="black"/>
                </a:solidFill>
                <a:latin typeface="Arial" panose="020B0604020202020204" pitchFamily="34" charset="0"/>
                <a:cs typeface="Arial" panose="020B0604020202020204" pitchFamily="34" charset="0"/>
              </a:rPr>
              <a:t>, not (only) heaven.</a:t>
            </a:r>
          </a:p>
        </p:txBody>
      </p:sp>
      <p:pic>
        <p:nvPicPr>
          <p:cNvPr id="6" name="Picture 5">
            <a:extLst>
              <a:ext uri="{FF2B5EF4-FFF2-40B4-BE49-F238E27FC236}">
                <a16:creationId xmlns:a16="http://schemas.microsoft.com/office/drawing/2014/main" id="{1462278D-B41F-0FE7-5284-6F931809A53B}"/>
              </a:ext>
            </a:extLst>
          </p:cNvPr>
          <p:cNvPicPr>
            <a:picLocks noChangeAspect="1"/>
          </p:cNvPicPr>
          <p:nvPr/>
        </p:nvPicPr>
        <p:blipFill>
          <a:blip r:embed="rId2"/>
          <a:stretch>
            <a:fillRect/>
          </a:stretch>
        </p:blipFill>
        <p:spPr>
          <a:xfrm>
            <a:off x="1575299" y="-30742"/>
            <a:ext cx="4164602" cy="4432054"/>
          </a:xfrm>
          <a:prstGeom prst="rect">
            <a:avLst/>
          </a:prstGeom>
        </p:spPr>
      </p:pic>
    </p:spTree>
    <p:extLst>
      <p:ext uri="{BB962C8B-B14F-4D97-AF65-F5344CB8AC3E}">
        <p14:creationId xmlns:p14="http://schemas.microsoft.com/office/powerpoint/2010/main" val="3363426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42DA59C-9B68-DC26-17F2-29B6712AD90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526F4D3-2800-9E7A-989A-FCB46D3FA3C5}"/>
              </a:ext>
            </a:extLst>
          </p:cNvPr>
          <p:cNvSpPr txBox="1"/>
          <p:nvPr/>
        </p:nvSpPr>
        <p:spPr>
          <a:xfrm>
            <a:off x="163012" y="92941"/>
            <a:ext cx="715218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15</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For the law brings wrath, but where there is no law, neither is there transgression.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585AD4B-5E47-4CCB-63A9-11124C82BC95}"/>
              </a:ext>
            </a:extLst>
          </p:cNvPr>
          <p:cNvSpPr txBox="1"/>
          <p:nvPr/>
        </p:nvSpPr>
        <p:spPr>
          <a:xfrm>
            <a:off x="163012" y="1694190"/>
            <a:ext cx="463869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Where there is no law:</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C867C50-3985-0869-67E4-A42F582278AD}"/>
              </a:ext>
            </a:extLst>
          </p:cNvPr>
          <p:cNvSpPr txBox="1"/>
          <p:nvPr/>
        </p:nvSpPr>
        <p:spPr>
          <a:xfrm>
            <a:off x="714894" y="2159811"/>
            <a:ext cx="6437294" cy="1815882"/>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History before Moses.</a:t>
            </a:r>
          </a:p>
          <a:p>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Amongst ignorant Gentiles.</a:t>
            </a:r>
          </a:p>
          <a:p>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Infants and small children.</a:t>
            </a:r>
          </a:p>
          <a:p>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For those who love God &amp; others.</a:t>
            </a:r>
          </a:p>
        </p:txBody>
      </p:sp>
      <p:pic>
        <p:nvPicPr>
          <p:cNvPr id="2" name="Picture 1">
            <a:extLst>
              <a:ext uri="{FF2B5EF4-FFF2-40B4-BE49-F238E27FC236}">
                <a16:creationId xmlns:a16="http://schemas.microsoft.com/office/drawing/2014/main" id="{85E9DF21-9631-DD71-C283-BDC78CAFA161}"/>
              </a:ext>
            </a:extLst>
          </p:cNvPr>
          <p:cNvPicPr>
            <a:picLocks noChangeAspect="1"/>
          </p:cNvPicPr>
          <p:nvPr/>
        </p:nvPicPr>
        <p:blipFill>
          <a:blip r:embed="rId2"/>
          <a:stretch>
            <a:fillRect/>
          </a:stretch>
        </p:blipFill>
        <p:spPr>
          <a:xfrm>
            <a:off x="573314" y="0"/>
            <a:ext cx="6168571" cy="4114800"/>
          </a:xfrm>
          <a:prstGeom prst="rect">
            <a:avLst/>
          </a:prstGeom>
        </p:spPr>
      </p:pic>
    </p:spTree>
    <p:extLst>
      <p:ext uri="{BB962C8B-B14F-4D97-AF65-F5344CB8AC3E}">
        <p14:creationId xmlns:p14="http://schemas.microsoft.com/office/powerpoint/2010/main" val="3896351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additive="base">
                                        <p:cTn id="4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46156B1-63BA-C664-15C7-0D5E5696228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4CBB8B1-C336-3A32-B6BF-1008F8C81C7A}"/>
              </a:ext>
            </a:extLst>
          </p:cNvPr>
          <p:cNvSpPr txBox="1"/>
          <p:nvPr/>
        </p:nvSpPr>
        <p:spPr>
          <a:xfrm>
            <a:off x="118882" y="0"/>
            <a:ext cx="7196318" cy="1815882"/>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16</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For this reason the promise depends on faith, in order that it may rest on grace, so that it may be guaranteed to all his descendants,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65D216F-1671-47DB-A1C3-57E13FFB85EC}"/>
              </a:ext>
            </a:extLst>
          </p:cNvPr>
          <p:cNvSpPr txBox="1"/>
          <p:nvPr/>
        </p:nvSpPr>
        <p:spPr>
          <a:xfrm>
            <a:off x="118881" y="3023096"/>
            <a:ext cx="261077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Grace:</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Guaranteed:</a:t>
            </a:r>
            <a:endParaRPr lang="en-US" sz="28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740C758-E457-18B0-4C2F-A637C15124FF}"/>
              </a:ext>
            </a:extLst>
          </p:cNvPr>
          <p:cNvSpPr txBox="1"/>
          <p:nvPr/>
        </p:nvSpPr>
        <p:spPr>
          <a:xfrm>
            <a:off x="118882" y="1278216"/>
            <a:ext cx="7108058" cy="1815882"/>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							   not only to the adherents of the law but also to those who share the faith of Abraham (who is the father of all of us,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1C9CB33-A300-7030-D36F-CDB96B6F7081}"/>
              </a:ext>
            </a:extLst>
          </p:cNvPr>
          <p:cNvSpPr txBox="1"/>
          <p:nvPr/>
        </p:nvSpPr>
        <p:spPr>
          <a:xfrm>
            <a:off x="2729652" y="3023096"/>
            <a:ext cx="4497288" cy="954107"/>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Unmerited kindness.</a:t>
            </a:r>
          </a:p>
          <a:p>
            <a:r>
              <a:rPr lang="en-US" sz="2800" b="1" dirty="0">
                <a:solidFill>
                  <a:prstClr val="black"/>
                </a:solidFill>
                <a:latin typeface="Arial" panose="020B0604020202020204" pitchFamily="34" charset="0"/>
                <a:cs typeface="Arial" panose="020B0604020202020204" pitchFamily="34" charset="0"/>
              </a:rPr>
              <a:t>Backed by God himself.</a:t>
            </a:r>
          </a:p>
        </p:txBody>
      </p:sp>
      <p:pic>
        <p:nvPicPr>
          <p:cNvPr id="13" name="Picture 12">
            <a:extLst>
              <a:ext uri="{FF2B5EF4-FFF2-40B4-BE49-F238E27FC236}">
                <a16:creationId xmlns:a16="http://schemas.microsoft.com/office/drawing/2014/main" id="{B3451DA1-DE64-AF69-7B79-665FA1465C3B}"/>
              </a:ext>
            </a:extLst>
          </p:cNvPr>
          <p:cNvPicPr>
            <a:picLocks noChangeAspect="1"/>
          </p:cNvPicPr>
          <p:nvPr/>
        </p:nvPicPr>
        <p:blipFill>
          <a:blip r:embed="rId2"/>
          <a:stretch>
            <a:fillRect/>
          </a:stretch>
        </p:blipFill>
        <p:spPr>
          <a:xfrm>
            <a:off x="0" y="0"/>
            <a:ext cx="7315200" cy="4114800"/>
          </a:xfrm>
          <a:prstGeom prst="rect">
            <a:avLst/>
          </a:prstGeom>
        </p:spPr>
      </p:pic>
    </p:spTree>
    <p:extLst>
      <p:ext uri="{BB962C8B-B14F-4D97-AF65-F5344CB8AC3E}">
        <p14:creationId xmlns:p14="http://schemas.microsoft.com/office/powerpoint/2010/main" val="2888006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EAB1B2C-727A-D637-C0F3-47ABA1AC5A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A7AC78-1D29-F25E-06DA-4492F86D4109}"/>
              </a:ext>
            </a:extLst>
          </p:cNvPr>
          <p:cNvSpPr txBox="1"/>
          <p:nvPr/>
        </p:nvSpPr>
        <p:spPr>
          <a:xfrm>
            <a:off x="163012" y="92941"/>
            <a:ext cx="7152188" cy="2246769"/>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17</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as it is written, “I have made you the father of many nations”), in the presence of the God in whom he believed, who gives life to the dead and calls into existence the things that do not exist.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1F3F4B1-1C58-5D82-13DB-8485CD18EDD6}"/>
              </a:ext>
            </a:extLst>
          </p:cNvPr>
          <p:cNvSpPr txBox="1"/>
          <p:nvPr/>
        </p:nvSpPr>
        <p:spPr>
          <a:xfrm>
            <a:off x="163012" y="2339710"/>
            <a:ext cx="189854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Written:</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Life:</a:t>
            </a:r>
            <a:endParaRPr lang="en-US" sz="2800" b="1" dirty="0">
              <a:solidFill>
                <a:prstClr val="black"/>
              </a:solidFill>
              <a:latin typeface="Arial" panose="020B0604020202020204" pitchFamily="34" charset="0"/>
              <a:cs typeface="Arial" panose="020B0604020202020204" pitchFamily="34" charset="0"/>
            </a:endParaRP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Calls:</a:t>
            </a:r>
            <a:endParaRPr lang="en-US" sz="2800" b="1" dirty="0">
              <a:solidFill>
                <a:prstClr val="black"/>
              </a:solidFill>
              <a:latin typeface="Arial" panose="020B0604020202020204" pitchFamily="34" charset="0"/>
              <a:cs typeface="Arial" panose="020B0604020202020204" pitchFamily="34" charset="0"/>
            </a:endParaRP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Things:</a:t>
            </a:r>
            <a:endParaRPr lang="en-US" sz="2800" b="1"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206B86A-005B-7CC0-2D10-A16AD75D5017}"/>
              </a:ext>
            </a:extLst>
          </p:cNvPr>
          <p:cNvSpPr txBox="1"/>
          <p:nvPr/>
        </p:nvSpPr>
        <p:spPr>
          <a:xfrm>
            <a:off x="1927440" y="2339710"/>
            <a:ext cx="5387760" cy="1815882"/>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Genesis 17:4 &amp; 5.</a:t>
            </a:r>
          </a:p>
          <a:p>
            <a:r>
              <a:rPr lang="en-US" sz="2800" b="1" dirty="0">
                <a:solidFill>
                  <a:prstClr val="black"/>
                </a:solidFill>
                <a:latin typeface="Arial" panose="020B0604020202020204" pitchFamily="34" charset="0"/>
                <a:cs typeface="Arial" panose="020B0604020202020204" pitchFamily="34" charset="0"/>
              </a:rPr>
              <a:t>Bodily and everlasting.</a:t>
            </a:r>
          </a:p>
          <a:p>
            <a:r>
              <a:rPr lang="en-US" sz="2800" b="1" dirty="0">
                <a:solidFill>
                  <a:prstClr val="black"/>
                </a:solidFill>
                <a:latin typeface="Arial" panose="020B0604020202020204" pitchFamily="34" charset="0"/>
                <a:cs typeface="Arial" panose="020B0604020202020204" pitchFamily="34" charset="0"/>
              </a:rPr>
              <a:t>The Only Creator.</a:t>
            </a:r>
          </a:p>
          <a:p>
            <a:r>
              <a:rPr lang="en-US" sz="2800" b="1" dirty="0">
                <a:solidFill>
                  <a:prstClr val="black"/>
                </a:solidFill>
                <a:latin typeface="Arial" panose="020B0604020202020204" pitchFamily="34" charset="0"/>
                <a:cs typeface="Arial" panose="020B0604020202020204" pitchFamily="34" charset="0"/>
              </a:rPr>
              <a:t>Righteous humans forever.</a:t>
            </a:r>
          </a:p>
        </p:txBody>
      </p:sp>
      <p:pic>
        <p:nvPicPr>
          <p:cNvPr id="2" name="Picture 1">
            <a:extLst>
              <a:ext uri="{FF2B5EF4-FFF2-40B4-BE49-F238E27FC236}">
                <a16:creationId xmlns:a16="http://schemas.microsoft.com/office/drawing/2014/main" id="{0195F598-FE44-52E9-0519-12BFE9C5AE42}"/>
              </a:ext>
            </a:extLst>
          </p:cNvPr>
          <p:cNvPicPr>
            <a:picLocks noChangeAspect="1"/>
          </p:cNvPicPr>
          <p:nvPr/>
        </p:nvPicPr>
        <p:blipFill>
          <a:blip r:embed="rId2"/>
          <a:stretch>
            <a:fillRect/>
          </a:stretch>
        </p:blipFill>
        <p:spPr>
          <a:xfrm>
            <a:off x="471948" y="0"/>
            <a:ext cx="6371303" cy="4114800"/>
          </a:xfrm>
          <a:prstGeom prst="rect">
            <a:avLst/>
          </a:prstGeom>
        </p:spPr>
      </p:pic>
    </p:spTree>
    <p:extLst>
      <p:ext uri="{BB962C8B-B14F-4D97-AF65-F5344CB8AC3E}">
        <p14:creationId xmlns:p14="http://schemas.microsoft.com/office/powerpoint/2010/main" val="1860900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additive="base">
                                        <p:cTn id="4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9AA3B57-F07B-24AC-2A20-33BF9112574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ACEC45-DF71-C841-4049-688AC133165C}"/>
              </a:ext>
            </a:extLst>
          </p:cNvPr>
          <p:cNvSpPr txBox="1"/>
          <p:nvPr/>
        </p:nvSpPr>
        <p:spPr>
          <a:xfrm>
            <a:off x="118882" y="89156"/>
            <a:ext cx="7152188"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18</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Hoping against hope, he believed that he would become “the father of many nations,” according to what was said, “So shall your descendants be.”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5ACF3D2F-958A-50DD-814B-8C74254ACB65}"/>
              </a:ext>
            </a:extLst>
          </p:cNvPr>
          <p:cNvSpPr txBox="1"/>
          <p:nvPr/>
        </p:nvSpPr>
        <p:spPr>
          <a:xfrm>
            <a:off x="88260" y="1778875"/>
            <a:ext cx="7108058" cy="2246769"/>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19</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He did not weaken in faith when he considered his own body, which was already as good as dead (for he was about a hundred years old), and the barrenness of Sarah’s womb.</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7445FF4F-65D3-69F1-88A3-28C890FF2C5E}"/>
              </a:ext>
            </a:extLst>
          </p:cNvPr>
          <p:cNvPicPr>
            <a:picLocks noChangeAspect="1"/>
          </p:cNvPicPr>
          <p:nvPr/>
        </p:nvPicPr>
        <p:blipFill>
          <a:blip r:embed="rId2"/>
          <a:stretch>
            <a:fillRect/>
          </a:stretch>
        </p:blipFill>
        <p:spPr>
          <a:xfrm>
            <a:off x="2044010" y="0"/>
            <a:ext cx="3227179" cy="4114800"/>
          </a:xfrm>
          <a:prstGeom prst="rect">
            <a:avLst/>
          </a:prstGeom>
        </p:spPr>
      </p:pic>
    </p:spTree>
    <p:extLst>
      <p:ext uri="{BB962C8B-B14F-4D97-AF65-F5344CB8AC3E}">
        <p14:creationId xmlns:p14="http://schemas.microsoft.com/office/powerpoint/2010/main" val="405708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96CCDB4-027C-F0EC-7D04-804C552E983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25315D3-3BDF-7953-E40A-0B6B3F8092FD}"/>
              </a:ext>
            </a:extLst>
          </p:cNvPr>
          <p:cNvSpPr txBox="1"/>
          <p:nvPr/>
        </p:nvSpPr>
        <p:spPr>
          <a:xfrm>
            <a:off x="163012" y="92941"/>
            <a:ext cx="7152188"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		20</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No </a:t>
            </a:r>
            <a:r>
              <a:rPr lang="en-US" sz="2800" b="1" dirty="0">
                <a:solidFill>
                  <a:srgbClr val="FF0000"/>
                </a:solidFill>
                <a:latin typeface="Arial" panose="020B0604020202020204" pitchFamily="34" charset="0"/>
                <a:cs typeface="Arial" panose="020B0604020202020204" pitchFamily="34" charset="0"/>
              </a:rPr>
              <a:t>distrust</a:t>
            </a:r>
            <a:r>
              <a:rPr lang="en-US" sz="2800" b="1" dirty="0">
                <a:solidFill>
                  <a:prstClr val="black"/>
                </a:solidFill>
                <a:latin typeface="Arial" panose="020B0604020202020204" pitchFamily="34" charset="0"/>
                <a:cs typeface="Arial" panose="020B0604020202020204" pitchFamily="34" charset="0"/>
              </a:rPr>
              <a:t> made him waver concerning the promise of God, but he grew strong in his </a:t>
            </a:r>
            <a:r>
              <a:rPr lang="en-US" sz="2800" b="1" dirty="0">
                <a:solidFill>
                  <a:srgbClr val="FF0000"/>
                </a:solidFill>
                <a:latin typeface="Arial" panose="020B0604020202020204" pitchFamily="34" charset="0"/>
                <a:cs typeface="Arial" panose="020B0604020202020204" pitchFamily="34" charset="0"/>
              </a:rPr>
              <a:t>faith</a:t>
            </a:r>
            <a:r>
              <a:rPr lang="en-US" sz="2800" b="1" dirty="0">
                <a:solidFill>
                  <a:prstClr val="black"/>
                </a:solidFill>
                <a:latin typeface="Arial" panose="020B0604020202020204" pitchFamily="34" charset="0"/>
                <a:cs typeface="Arial" panose="020B0604020202020204" pitchFamily="34" charset="0"/>
              </a:rPr>
              <a:t> as he gave glory to God,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F1A1A-616B-4CDA-7B66-DF32C0226CFC}"/>
              </a:ext>
            </a:extLst>
          </p:cNvPr>
          <p:cNvSpPr txBox="1"/>
          <p:nvPr/>
        </p:nvSpPr>
        <p:spPr>
          <a:xfrm>
            <a:off x="163012" y="2729805"/>
            <a:ext cx="2546937"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Waver:</a:t>
            </a:r>
          </a:p>
          <a:p>
            <a:pPr lvl="0">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Glory:</a:t>
            </a:r>
          </a:p>
          <a:p>
            <a:pPr lvl="0">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Convinced: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420C221-760B-A408-B5E2-692EA0F499D3}"/>
              </a:ext>
            </a:extLst>
          </p:cNvPr>
          <p:cNvSpPr txBox="1"/>
          <p:nvPr/>
        </p:nvSpPr>
        <p:spPr>
          <a:xfrm>
            <a:off x="103571" y="1364902"/>
            <a:ext cx="7108058" cy="1384995"/>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being fully </a:t>
            </a:r>
            <a:r>
              <a:rPr lang="en-US" sz="2800" b="1" dirty="0">
                <a:solidFill>
                  <a:srgbClr val="FF0000"/>
                </a:solidFill>
                <a:latin typeface="Arial" panose="020B0604020202020204" pitchFamily="34" charset="0"/>
                <a:cs typeface="Arial" panose="020B0604020202020204" pitchFamily="34" charset="0"/>
              </a:rPr>
              <a:t>convinced</a:t>
            </a:r>
            <a:r>
              <a:rPr lang="en-US" sz="2800" b="1" dirty="0">
                <a:solidFill>
                  <a:prstClr val="black"/>
                </a:solidFill>
                <a:latin typeface="Arial" panose="020B0604020202020204" pitchFamily="34" charset="0"/>
                <a:cs typeface="Arial" panose="020B0604020202020204" pitchFamily="34" charset="0"/>
              </a:rPr>
              <a:t> that God was able to do what he had promised.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63F777D-2214-8317-DE8E-FF2FCB214519}"/>
              </a:ext>
            </a:extLst>
          </p:cNvPr>
          <p:cNvSpPr txBox="1"/>
          <p:nvPr/>
        </p:nvSpPr>
        <p:spPr>
          <a:xfrm>
            <a:off x="2576946" y="2729804"/>
            <a:ext cx="4738254" cy="1384995"/>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Not having tested.</a:t>
            </a:r>
          </a:p>
          <a:p>
            <a:r>
              <a:rPr lang="en-US" sz="2800" b="1" dirty="0">
                <a:solidFill>
                  <a:prstClr val="black"/>
                </a:solidFill>
                <a:latin typeface="Arial" panose="020B0604020202020204" pitchFamily="34" charset="0"/>
                <a:cs typeface="Arial" panose="020B0604020202020204" pitchFamily="34" charset="0"/>
              </a:rPr>
              <a:t>Having tested.</a:t>
            </a:r>
          </a:p>
          <a:p>
            <a:r>
              <a:rPr lang="en-US" sz="2800" b="1" dirty="0">
                <a:solidFill>
                  <a:prstClr val="black"/>
                </a:solidFill>
                <a:latin typeface="Arial" panose="020B0604020202020204" pitchFamily="34" charset="0"/>
                <a:cs typeface="Arial" panose="020B0604020202020204" pitchFamily="34" charset="0"/>
              </a:rPr>
              <a:t>Moving forwards…</a:t>
            </a:r>
          </a:p>
        </p:txBody>
      </p:sp>
      <p:pic>
        <p:nvPicPr>
          <p:cNvPr id="6" name="Picture 5">
            <a:extLst>
              <a:ext uri="{FF2B5EF4-FFF2-40B4-BE49-F238E27FC236}">
                <a16:creationId xmlns:a16="http://schemas.microsoft.com/office/drawing/2014/main" id="{B2426209-44C7-64C7-896C-69FB4B4B8038}"/>
              </a:ext>
            </a:extLst>
          </p:cNvPr>
          <p:cNvPicPr>
            <a:picLocks noChangeAspect="1"/>
          </p:cNvPicPr>
          <p:nvPr/>
        </p:nvPicPr>
        <p:blipFill>
          <a:blip r:embed="rId2"/>
          <a:stretch>
            <a:fillRect/>
          </a:stretch>
        </p:blipFill>
        <p:spPr>
          <a:xfrm>
            <a:off x="0" y="1"/>
            <a:ext cx="7315200" cy="4114799"/>
          </a:xfrm>
          <a:prstGeom prst="rect">
            <a:avLst/>
          </a:prstGeom>
        </p:spPr>
      </p:pic>
    </p:spTree>
    <p:extLst>
      <p:ext uri="{BB962C8B-B14F-4D97-AF65-F5344CB8AC3E}">
        <p14:creationId xmlns:p14="http://schemas.microsoft.com/office/powerpoint/2010/main" val="2577013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 calcmode="lin" valueType="num">
                                      <p:cBhvr additive="base">
                                        <p:cTn id="4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69DAEBE9-BA58-75EA-7CA1-6D3C19F1F9C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0DB406-CAB0-D8D3-3B0B-63998F284B99}"/>
              </a:ext>
            </a:extLst>
          </p:cNvPr>
          <p:cNvSpPr txBox="1"/>
          <p:nvPr/>
        </p:nvSpPr>
        <p:spPr>
          <a:xfrm>
            <a:off x="163012" y="231014"/>
            <a:ext cx="7152188"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22</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Therefore “it was reckoned to him as righteousness.”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4A0A4FC-CB2F-0857-18F1-81C859841367}"/>
              </a:ext>
            </a:extLst>
          </p:cNvPr>
          <p:cNvSpPr txBox="1"/>
          <p:nvPr/>
        </p:nvSpPr>
        <p:spPr>
          <a:xfrm>
            <a:off x="163012" y="2195474"/>
            <a:ext cx="3243159"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Righteousness:</a:t>
            </a:r>
          </a:p>
          <a:p>
            <a:pPr lvl="0">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For his sake:</a:t>
            </a:r>
          </a:p>
          <a:p>
            <a:pPr lvl="0">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For ours also:</a:t>
            </a:r>
          </a:p>
        </p:txBody>
      </p:sp>
      <p:sp>
        <p:nvSpPr>
          <p:cNvPr id="2" name="TextBox 1">
            <a:extLst>
              <a:ext uri="{FF2B5EF4-FFF2-40B4-BE49-F238E27FC236}">
                <a16:creationId xmlns:a16="http://schemas.microsoft.com/office/drawing/2014/main" id="{0236473C-43D5-75B0-4BA1-A7B76C8B9FF5}"/>
              </a:ext>
            </a:extLst>
          </p:cNvPr>
          <p:cNvSpPr txBox="1"/>
          <p:nvPr/>
        </p:nvSpPr>
        <p:spPr>
          <a:xfrm>
            <a:off x="163012" y="672405"/>
            <a:ext cx="7108058" cy="1384995"/>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23</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Now the words, “it was reckoned to him,” were written not for his sake alone, </a:t>
            </a:r>
            <a:r>
              <a:rPr lang="en-US" sz="2800" b="1" baseline="30000" dirty="0">
                <a:solidFill>
                  <a:srgbClr val="C00000"/>
                </a:solidFill>
                <a:latin typeface="Arial" panose="020B0604020202020204" pitchFamily="34" charset="0"/>
                <a:cs typeface="Arial" panose="020B0604020202020204" pitchFamily="34" charset="0"/>
              </a:rPr>
              <a:t>24</a:t>
            </a:r>
            <a:r>
              <a:rPr lang="en-US" sz="2800" b="1" dirty="0">
                <a:solidFill>
                  <a:srgbClr val="C00000"/>
                </a:solidFill>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but for ours also.</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03AC9D8-D1FB-609C-5249-DFC2D153D772}"/>
              </a:ext>
            </a:extLst>
          </p:cNvPr>
          <p:cNvSpPr txBox="1"/>
          <p:nvPr/>
        </p:nvSpPr>
        <p:spPr>
          <a:xfrm>
            <a:off x="3406171" y="2195474"/>
            <a:ext cx="3864899" cy="1815882"/>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Innocent before God.</a:t>
            </a:r>
          </a:p>
          <a:p>
            <a:r>
              <a:rPr lang="en-US" sz="2800" b="1" dirty="0">
                <a:solidFill>
                  <a:prstClr val="black"/>
                </a:solidFill>
                <a:latin typeface="Arial" panose="020B0604020202020204" pitchFamily="34" charset="0"/>
                <a:cs typeface="Arial" panose="020B0604020202020204" pitchFamily="34" charset="0"/>
              </a:rPr>
              <a:t>Written when?</a:t>
            </a:r>
          </a:p>
          <a:p>
            <a:r>
              <a:rPr lang="en-US" sz="2800" b="1" dirty="0">
                <a:solidFill>
                  <a:prstClr val="black"/>
                </a:solidFill>
                <a:latin typeface="Arial" panose="020B0604020202020204" pitchFamily="34" charset="0"/>
                <a:cs typeface="Arial" panose="020B0604020202020204" pitchFamily="34" charset="0"/>
              </a:rPr>
              <a:t>For whom was the Tanakh written?</a:t>
            </a:r>
          </a:p>
        </p:txBody>
      </p:sp>
      <p:pic>
        <p:nvPicPr>
          <p:cNvPr id="8" name="Picture 7">
            <a:extLst>
              <a:ext uri="{FF2B5EF4-FFF2-40B4-BE49-F238E27FC236}">
                <a16:creationId xmlns:a16="http://schemas.microsoft.com/office/drawing/2014/main" id="{F457292B-E4C3-CDE7-D902-22F7228361D8}"/>
              </a:ext>
            </a:extLst>
          </p:cNvPr>
          <p:cNvPicPr>
            <a:picLocks noChangeAspect="1"/>
          </p:cNvPicPr>
          <p:nvPr/>
        </p:nvPicPr>
        <p:blipFill>
          <a:blip r:embed="rId2"/>
          <a:stretch>
            <a:fillRect/>
          </a:stretch>
        </p:blipFill>
        <p:spPr>
          <a:xfrm>
            <a:off x="-163013" y="0"/>
            <a:ext cx="7852773" cy="4109618"/>
          </a:xfrm>
          <a:prstGeom prst="rect">
            <a:avLst/>
          </a:prstGeom>
        </p:spPr>
      </p:pic>
    </p:spTree>
    <p:extLst>
      <p:ext uri="{BB962C8B-B14F-4D97-AF65-F5344CB8AC3E}">
        <p14:creationId xmlns:p14="http://schemas.microsoft.com/office/powerpoint/2010/main" val="521227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 calcmode="lin" valueType="num">
                                      <p:cBhvr additive="base">
                                        <p:cTn id="4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C661F78-33DA-28E8-A72B-D71646B85EF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9F291A9-851C-366E-99D0-EA116299EE5A}"/>
              </a:ext>
            </a:extLst>
          </p:cNvPr>
          <p:cNvSpPr txBox="1"/>
          <p:nvPr/>
        </p:nvSpPr>
        <p:spPr>
          <a:xfrm>
            <a:off x="41191" y="44353"/>
            <a:ext cx="7108058" cy="1384995"/>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It will be reckoned to us who believe in him who raised Jesus our Lord from the dead,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15233BA-7700-A1CF-7ED9-ADD336A49562}"/>
              </a:ext>
            </a:extLst>
          </p:cNvPr>
          <p:cNvSpPr txBox="1"/>
          <p:nvPr/>
        </p:nvSpPr>
        <p:spPr>
          <a:xfrm>
            <a:off x="41191" y="891688"/>
            <a:ext cx="7108058" cy="1384995"/>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25</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who was handed over for our trespasses and was raised for our justification.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7798C95-7558-A76A-8CB0-5751CD4E4F13}"/>
              </a:ext>
            </a:extLst>
          </p:cNvPr>
          <p:cNvSpPr txBox="1"/>
          <p:nvPr/>
        </p:nvSpPr>
        <p:spPr>
          <a:xfrm>
            <a:off x="63255" y="2289832"/>
            <a:ext cx="2820146"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Reckon:</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Believe:</a:t>
            </a:r>
            <a:endParaRPr lang="en-US" sz="2800" b="1" dirty="0">
              <a:solidFill>
                <a:prstClr val="black"/>
              </a:solidFill>
              <a:latin typeface="Arial" panose="020B0604020202020204" pitchFamily="34" charset="0"/>
              <a:cs typeface="Arial" panose="020B0604020202020204" pitchFamily="34" charset="0"/>
            </a:endParaRP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Trespasses:</a:t>
            </a:r>
            <a:endParaRPr lang="en-US" sz="2800" b="1" dirty="0">
              <a:solidFill>
                <a:prstClr val="black"/>
              </a:solidFill>
              <a:latin typeface="Arial" panose="020B0604020202020204" pitchFamily="34" charset="0"/>
              <a:cs typeface="Arial" panose="020B0604020202020204" pitchFamily="34" charset="0"/>
            </a:endParaRP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Justification:</a:t>
            </a:r>
            <a:endParaRPr lang="en-US" sz="2800" b="1" dirty="0">
              <a:solidFill>
                <a:prstClr val="black"/>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CC992C0-9026-0676-FB3E-A8042C2BA508}"/>
              </a:ext>
            </a:extLst>
          </p:cNvPr>
          <p:cNvSpPr txBox="1"/>
          <p:nvPr/>
        </p:nvSpPr>
        <p:spPr>
          <a:xfrm>
            <a:off x="2708834" y="2301978"/>
            <a:ext cx="4622988" cy="1815882"/>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Declared to be true.</a:t>
            </a:r>
          </a:p>
          <a:p>
            <a:r>
              <a:rPr lang="en-US" sz="2800" b="1" dirty="0">
                <a:solidFill>
                  <a:prstClr val="black"/>
                </a:solidFill>
                <a:latin typeface="Arial" panose="020B0604020202020204" pitchFamily="34" charset="0"/>
                <a:cs typeface="Arial" panose="020B0604020202020204" pitchFamily="34" charset="0"/>
              </a:rPr>
              <a:t>Remain faithful.</a:t>
            </a:r>
          </a:p>
          <a:p>
            <a:r>
              <a:rPr lang="en-US" sz="2800" b="1" dirty="0">
                <a:solidFill>
                  <a:prstClr val="black"/>
                </a:solidFill>
                <a:latin typeface="Arial" panose="020B0604020202020204" pitchFamily="34" charset="0"/>
                <a:cs typeface="Arial" panose="020B0604020202020204" pitchFamily="34" charset="0"/>
              </a:rPr>
              <a:t>Violate law or conscience.</a:t>
            </a:r>
          </a:p>
          <a:p>
            <a:r>
              <a:rPr lang="en-US" sz="2800" b="1" dirty="0">
                <a:solidFill>
                  <a:prstClr val="black"/>
                </a:solidFill>
                <a:latin typeface="Arial" panose="020B0604020202020204" pitchFamily="34" charset="0"/>
                <a:cs typeface="Arial" panose="020B0604020202020204" pitchFamily="34" charset="0"/>
              </a:rPr>
              <a:t>To declare us acquitted.</a:t>
            </a:r>
          </a:p>
        </p:txBody>
      </p:sp>
      <p:pic>
        <p:nvPicPr>
          <p:cNvPr id="2" name="Picture 1">
            <a:extLst>
              <a:ext uri="{FF2B5EF4-FFF2-40B4-BE49-F238E27FC236}">
                <a16:creationId xmlns:a16="http://schemas.microsoft.com/office/drawing/2014/main" id="{621111D3-21EB-5131-2ECC-197E107CF151}"/>
              </a:ext>
            </a:extLst>
          </p:cNvPr>
          <p:cNvPicPr>
            <a:picLocks noChangeAspect="1"/>
          </p:cNvPicPr>
          <p:nvPr/>
        </p:nvPicPr>
        <p:blipFill>
          <a:blip r:embed="rId2"/>
          <a:stretch>
            <a:fillRect/>
          </a:stretch>
        </p:blipFill>
        <p:spPr>
          <a:xfrm>
            <a:off x="1574157" y="0"/>
            <a:ext cx="4166886" cy="4114800"/>
          </a:xfrm>
          <a:prstGeom prst="rect">
            <a:avLst/>
          </a:prstGeom>
        </p:spPr>
      </p:pic>
    </p:spTree>
    <p:extLst>
      <p:ext uri="{BB962C8B-B14F-4D97-AF65-F5344CB8AC3E}">
        <p14:creationId xmlns:p14="http://schemas.microsoft.com/office/powerpoint/2010/main" val="373565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additive="base">
                                        <p:cTn id="3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 calcmode="lin" valueType="num">
                                      <p:cBhvr additive="base">
                                        <p:cTn id="36"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 calcmode="lin" valueType="num">
                                      <p:cBhvr additive="base">
                                        <p:cTn id="4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 calcmode="lin" valueType="num">
                                      <p:cBhvr additive="base">
                                        <p:cTn id="48"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146E6C5-DF57-3BE3-F7C9-46EB0D5D87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5A47E0-0D1D-797F-27DD-CE166A1CF63C}"/>
              </a:ext>
            </a:extLst>
          </p:cNvPr>
          <p:cNvSpPr txBox="1"/>
          <p:nvPr/>
        </p:nvSpPr>
        <p:spPr>
          <a:xfrm>
            <a:off x="81506" y="99796"/>
            <a:ext cx="7152188" cy="830997"/>
          </a:xfrm>
          <a:prstGeom prst="rect">
            <a:avLst/>
          </a:prstGeom>
          <a:noFill/>
        </p:spPr>
        <p:txBody>
          <a:bodyPr wrap="square" rtlCol="0">
            <a:spAutoFit/>
          </a:bodyPr>
          <a:lstStyle/>
          <a:p>
            <a:pPr lvl="0" algn="ctr">
              <a:defRPr/>
            </a:pPr>
            <a:r>
              <a:rPr lang="en-US" sz="4800" b="1" noProof="0" dirty="0">
                <a:solidFill>
                  <a:prstClr val="black"/>
                </a:solidFill>
                <a:latin typeface="Arial" panose="020B0604020202020204" pitchFamily="34" charset="0"/>
                <a:cs typeface="Arial" panose="020B0604020202020204" pitchFamily="34" charset="0"/>
              </a:rPr>
              <a:t>http://romans.forum</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18B8B6B-6E12-E324-62ED-1062EA763135}"/>
              </a:ext>
            </a:extLst>
          </p:cNvPr>
          <p:cNvPicPr>
            <a:picLocks noChangeAspect="1"/>
          </p:cNvPicPr>
          <p:nvPr/>
        </p:nvPicPr>
        <p:blipFill>
          <a:blip r:embed="rId2"/>
          <a:stretch>
            <a:fillRect/>
          </a:stretch>
        </p:blipFill>
        <p:spPr>
          <a:xfrm>
            <a:off x="2003060" y="805721"/>
            <a:ext cx="3309079" cy="3309079"/>
          </a:xfrm>
          <a:prstGeom prst="rect">
            <a:avLst/>
          </a:prstGeom>
        </p:spPr>
      </p:pic>
    </p:spTree>
    <p:extLst>
      <p:ext uri="{BB962C8B-B14F-4D97-AF65-F5344CB8AC3E}">
        <p14:creationId xmlns:p14="http://schemas.microsoft.com/office/powerpoint/2010/main" val="880305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00F9864-BB4E-DF2A-4044-9507BC1785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A8A1A28-5367-E2E3-6DBB-840CC34D85E4}"/>
              </a:ext>
            </a:extLst>
          </p:cNvPr>
          <p:cNvSpPr txBox="1"/>
          <p:nvPr/>
        </p:nvSpPr>
        <p:spPr>
          <a:xfrm>
            <a:off x="163012" y="523220"/>
            <a:ext cx="7152188" cy="1384995"/>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What then are we to say was gained by Abraham, our ancestor according to the flesh?</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51DC199-444C-7F98-43C2-9EEF65727F7A}"/>
              </a:ext>
            </a:extLst>
          </p:cNvPr>
          <p:cNvSpPr txBox="1"/>
          <p:nvPr/>
        </p:nvSpPr>
        <p:spPr>
          <a:xfrm>
            <a:off x="163012" y="2729805"/>
            <a:ext cx="6989176" cy="1384995"/>
          </a:xfrm>
          <a:prstGeom prst="rect">
            <a:avLst/>
          </a:prstGeom>
          <a:noFill/>
        </p:spPr>
        <p:txBody>
          <a:bodyPr wrap="square" rtlCol="0">
            <a:spAutoFit/>
          </a:bodyPr>
          <a:lstStyle/>
          <a:p>
            <a:pPr lvl="0">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Gained:</a:t>
            </a:r>
            <a:r>
              <a:rPr lang="en-US" sz="2800" b="1"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Gk</a:t>
            </a:r>
            <a:r>
              <a:rPr lang="en-US" sz="2800" b="1" dirty="0">
                <a:solidFill>
                  <a:prstClr val="black"/>
                </a:solidFill>
                <a:latin typeface="Arial" panose="020B0604020202020204" pitchFamily="34" charset="0"/>
                <a:cs typeface="Arial" panose="020B0604020202020204" pitchFamily="34" charset="0"/>
              </a:rPr>
              <a:t> = ‘found’.</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lvl="0">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If:</a:t>
            </a:r>
            <a:r>
              <a:rPr lang="en-US" sz="2800" b="1" dirty="0">
                <a:solidFill>
                  <a:prstClr val="black"/>
                </a:solidFill>
                <a:latin typeface="Arial" panose="020B0604020202020204" pitchFamily="34" charset="0"/>
                <a:cs typeface="Arial" panose="020B0604020202020204" pitchFamily="34" charset="0"/>
              </a:rPr>
              <a:t> 1</a:t>
            </a:r>
            <a:r>
              <a:rPr lang="en-US" sz="2800" b="1" baseline="30000" dirty="0">
                <a:solidFill>
                  <a:prstClr val="black"/>
                </a:solidFill>
                <a:latin typeface="Arial" panose="020B0604020202020204" pitchFamily="34" charset="0"/>
                <a:cs typeface="Arial" panose="020B0604020202020204" pitchFamily="34" charset="0"/>
              </a:rPr>
              <a:t>st</a:t>
            </a:r>
            <a:r>
              <a:rPr lang="en-US" sz="2800" b="1" dirty="0">
                <a:solidFill>
                  <a:prstClr val="black"/>
                </a:solidFill>
                <a:latin typeface="Arial" panose="020B0604020202020204" pitchFamily="34" charset="0"/>
                <a:cs typeface="Arial" panose="020B0604020202020204" pitchFamily="34" charset="0"/>
              </a:rPr>
              <a:t> class condition, assumed true.</a:t>
            </a:r>
          </a:p>
          <a:p>
            <a:pPr lvl="0">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Boast:</a:t>
            </a:r>
            <a:r>
              <a:rPr lang="en-US" sz="2800" b="1" dirty="0">
                <a:solidFill>
                  <a:prstClr val="black"/>
                </a:solidFill>
                <a:latin typeface="Arial" panose="020B0604020202020204" pitchFamily="34" charset="0"/>
                <a:cs typeface="Arial" panose="020B0604020202020204" pitchFamily="34" charset="0"/>
              </a:rPr>
              <a:t> A good example for us ones!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5CB48877-F3E9-76A8-3CFC-10AA36B3EF42}"/>
              </a:ext>
            </a:extLst>
          </p:cNvPr>
          <p:cNvSpPr txBox="1"/>
          <p:nvPr/>
        </p:nvSpPr>
        <p:spPr>
          <a:xfrm>
            <a:off x="163012" y="1378687"/>
            <a:ext cx="7108058" cy="1384995"/>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For if Abraham was justified by works, he has something to boast about, but not before God.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74C8F08-C532-3311-6F36-39E863093F02}"/>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Romans 4:1-12 (</a:t>
            </a:r>
            <a:r>
              <a:rPr lang="en-US" sz="2800" b="1" dirty="0" err="1">
                <a:solidFill>
                  <a:srgbClr val="0070C0"/>
                </a:solidFill>
                <a:latin typeface="Verdana" panose="020B0604030504040204" pitchFamily="34" charset="0"/>
                <a:ea typeface="Verdana" panose="020B0604030504040204" pitchFamily="34" charset="0"/>
                <a:cs typeface="Arial" panose="020B0604020202020204" pitchFamily="34" charset="0"/>
              </a:rPr>
              <a:t>NRSVue</a:t>
            </a: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a:t>
            </a:r>
            <a:endParaRPr lang="en-US" sz="2800" dirty="0">
              <a:solidFill>
                <a:srgbClr val="00B050"/>
              </a:solidFill>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11E46625-801C-2F10-21AC-F2AA85C54405}"/>
              </a:ext>
            </a:extLst>
          </p:cNvPr>
          <p:cNvPicPr>
            <a:picLocks noChangeAspect="1"/>
          </p:cNvPicPr>
          <p:nvPr/>
        </p:nvPicPr>
        <p:blipFill>
          <a:blip r:embed="rId2"/>
          <a:stretch>
            <a:fillRect/>
          </a:stretch>
        </p:blipFill>
        <p:spPr>
          <a:xfrm>
            <a:off x="3492" y="460587"/>
            <a:ext cx="7316864" cy="3658432"/>
          </a:xfrm>
          <a:prstGeom prst="rect">
            <a:avLst/>
          </a:prstGeom>
        </p:spPr>
      </p:pic>
    </p:spTree>
    <p:extLst>
      <p:ext uri="{BB962C8B-B14F-4D97-AF65-F5344CB8AC3E}">
        <p14:creationId xmlns:p14="http://schemas.microsoft.com/office/powerpoint/2010/main" val="3556817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additive="base">
                                        <p:cTn id="3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 calcmode="lin" valueType="num">
                                      <p:cBhvr additive="base">
                                        <p:cTn id="3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00B1832-8937-D8D3-DD49-C18A0629C0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CCECE8C-0DCC-43C1-9252-DEDE71F913F6}"/>
              </a:ext>
            </a:extLst>
          </p:cNvPr>
          <p:cNvSpPr txBox="1"/>
          <p:nvPr/>
        </p:nvSpPr>
        <p:spPr>
          <a:xfrm>
            <a:off x="163012" y="523220"/>
            <a:ext cx="7152188" cy="1384995"/>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Was not our ancestor Abraham justified by works when he offered his son Isaac on the altar?</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2A1CCD6-70FB-8F9F-7ED1-73F9CEA32B94}"/>
              </a:ext>
            </a:extLst>
          </p:cNvPr>
          <p:cNvSpPr txBox="1"/>
          <p:nvPr/>
        </p:nvSpPr>
        <p:spPr>
          <a:xfrm>
            <a:off x="163011" y="3140435"/>
            <a:ext cx="3743971" cy="523220"/>
          </a:xfrm>
          <a:prstGeom prst="rect">
            <a:avLst/>
          </a:prstGeom>
          <a:noFill/>
        </p:spPr>
        <p:txBody>
          <a:bodyPr wrap="square" rtlCol="0">
            <a:spAutoFit/>
          </a:bodyPr>
          <a:lstStyle/>
          <a:p>
            <a:pPr marL="285750" lvl="0" indent="-28575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Justified by works</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B21A301-3EDA-8CFE-EC94-A3C7851F6FEE}"/>
              </a:ext>
            </a:extLst>
          </p:cNvPr>
          <p:cNvSpPr txBox="1"/>
          <p:nvPr/>
        </p:nvSpPr>
        <p:spPr>
          <a:xfrm>
            <a:off x="163012" y="1381091"/>
            <a:ext cx="7108058" cy="1815882"/>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22</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You see that faith was active along with his works, and by works faith was brought to completion.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76195BA-AA7F-CC41-D1BB-98A8677BC4AB}"/>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James 2</a:t>
            </a:r>
            <a:endParaRPr lang="en-US" sz="2800" dirty="0">
              <a:solidFill>
                <a:srgbClr val="00B050"/>
              </a:solidFill>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id="{9DB5AFCC-8A6E-E1FC-0711-5BEA3A71BB25}"/>
              </a:ext>
            </a:extLst>
          </p:cNvPr>
          <p:cNvPicPr>
            <a:picLocks noChangeAspect="1"/>
          </p:cNvPicPr>
          <p:nvPr/>
        </p:nvPicPr>
        <p:blipFill>
          <a:blip r:embed="rId2"/>
          <a:stretch>
            <a:fillRect/>
          </a:stretch>
        </p:blipFill>
        <p:spPr>
          <a:xfrm>
            <a:off x="1324415" y="498281"/>
            <a:ext cx="4785252" cy="3591580"/>
          </a:xfrm>
          <a:prstGeom prst="rect">
            <a:avLst/>
          </a:prstGeom>
        </p:spPr>
      </p:pic>
      <p:sp>
        <p:nvSpPr>
          <p:cNvPr id="9" name="TextBox 8">
            <a:extLst>
              <a:ext uri="{FF2B5EF4-FFF2-40B4-BE49-F238E27FC236}">
                <a16:creationId xmlns:a16="http://schemas.microsoft.com/office/drawing/2014/main" id="{99315536-BC1F-E70C-ECE4-2F08108A1B24}"/>
              </a:ext>
            </a:extLst>
          </p:cNvPr>
          <p:cNvSpPr txBox="1"/>
          <p:nvPr/>
        </p:nvSpPr>
        <p:spPr>
          <a:xfrm>
            <a:off x="163012" y="3135754"/>
            <a:ext cx="7152188" cy="954107"/>
          </a:xfrm>
          <a:prstGeom prst="rect">
            <a:avLst/>
          </a:prstGeom>
          <a:noFill/>
        </p:spPr>
        <p:txBody>
          <a:bodyPr wrap="square" rtlCol="0">
            <a:spAutoFit/>
          </a:bodyPr>
          <a:lstStyle/>
          <a:p>
            <a:pPr marL="341313" lvl="8" indent="-341313">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Exact same words as in Romans 4:2.</a:t>
            </a:r>
          </a:p>
        </p:txBody>
      </p:sp>
    </p:spTree>
    <p:extLst>
      <p:ext uri="{BB962C8B-B14F-4D97-AF65-F5344CB8AC3E}">
        <p14:creationId xmlns:p14="http://schemas.microsoft.com/office/powerpoint/2010/main" val="880169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AF94218-F76F-8B06-EDB2-61E7759200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C321C5-E6EA-5C22-2309-E08286D25639}"/>
              </a:ext>
            </a:extLst>
          </p:cNvPr>
          <p:cNvSpPr txBox="1"/>
          <p:nvPr/>
        </p:nvSpPr>
        <p:spPr>
          <a:xfrm>
            <a:off x="-42020" y="535452"/>
            <a:ext cx="7399240" cy="3539430"/>
          </a:xfrm>
          <a:prstGeom prst="rect">
            <a:avLst/>
          </a:prstGeom>
          <a:noFill/>
        </p:spPr>
        <p:txBody>
          <a:bodyPr wrap="square" rtlCol="0">
            <a:spAutoFit/>
          </a:bodyPr>
          <a:lstStyle/>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Faith:</a:t>
            </a:r>
            <a:r>
              <a:rPr lang="en-US" sz="2800" b="1" dirty="0">
                <a:solidFill>
                  <a:prstClr val="black"/>
                </a:solidFill>
                <a:latin typeface="Arial" panose="020B0604020202020204" pitchFamily="34" charset="0"/>
                <a:cs typeface="Arial" panose="020B0604020202020204" pitchFamily="34" charset="0"/>
              </a:rPr>
              <a:t> Saves and works prove it.</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Works: </a:t>
            </a:r>
            <a:r>
              <a:rPr lang="en-US" sz="2800" b="1" dirty="0">
                <a:solidFill>
                  <a:prstClr val="black"/>
                </a:solidFill>
                <a:latin typeface="Arial" panose="020B0604020202020204" pitchFamily="34" charset="0"/>
                <a:cs typeface="Arial" panose="020B0604020202020204" pitchFamily="34" charset="0"/>
              </a:rPr>
              <a:t>Loyal obedience, </a:t>
            </a:r>
            <a:r>
              <a:rPr lang="en-US" sz="2800" b="1" dirty="0">
                <a:solidFill>
                  <a:srgbClr val="C00000"/>
                </a:solidFill>
                <a:latin typeface="Arial" panose="020B0604020202020204" pitchFamily="34" charset="0"/>
                <a:cs typeface="Arial" panose="020B0604020202020204" pitchFamily="34" charset="0"/>
              </a:rPr>
              <a:t>not</a:t>
            </a:r>
            <a:r>
              <a:rPr lang="en-US" sz="2800" b="1" dirty="0">
                <a:solidFill>
                  <a:prstClr val="black"/>
                </a:solidFill>
                <a:latin typeface="Arial" panose="020B0604020202020204" pitchFamily="34" charset="0"/>
                <a:cs typeface="Arial" panose="020B0604020202020204" pitchFamily="34" charset="0"/>
              </a:rPr>
              <a:t> rituals, discipline, being nice, </a:t>
            </a:r>
            <a:r>
              <a:rPr lang="en-US" sz="2800" b="1" dirty="0">
                <a:solidFill>
                  <a:srgbClr val="C00000"/>
                </a:solidFill>
                <a:latin typeface="Arial" panose="020B0604020202020204" pitchFamily="34" charset="0"/>
                <a:cs typeface="Arial" panose="020B0604020202020204" pitchFamily="34" charset="0"/>
              </a:rPr>
              <a:t>nor</a:t>
            </a:r>
            <a:r>
              <a:rPr lang="en-US" sz="2800" b="1" dirty="0">
                <a:solidFill>
                  <a:prstClr val="black"/>
                </a:solidFill>
                <a:latin typeface="Arial" panose="020B0604020202020204" pitchFamily="34" charset="0"/>
                <a:cs typeface="Arial" panose="020B0604020202020204" pitchFamily="34" charset="0"/>
              </a:rPr>
              <a:t> mysticism.</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Justify:</a:t>
            </a:r>
            <a:r>
              <a:rPr lang="en-US" sz="2800" b="1" dirty="0">
                <a:solidFill>
                  <a:prstClr val="black"/>
                </a:solidFill>
                <a:latin typeface="Arial" panose="020B0604020202020204" pitchFamily="34" charset="0"/>
                <a:cs typeface="Arial" panose="020B0604020202020204" pitchFamily="34" charset="0"/>
              </a:rPr>
              <a:t> To declare, </a:t>
            </a:r>
            <a:r>
              <a:rPr lang="en-US" sz="2800" b="1" dirty="0">
                <a:solidFill>
                  <a:srgbClr val="C00000"/>
                </a:solidFill>
                <a:latin typeface="Arial" panose="020B0604020202020204" pitchFamily="34" charset="0"/>
                <a:cs typeface="Arial" panose="020B0604020202020204" pitchFamily="34" charset="0"/>
              </a:rPr>
              <a:t>not</a:t>
            </a:r>
            <a:r>
              <a:rPr lang="en-US" sz="2800" b="1" dirty="0">
                <a:solidFill>
                  <a:prstClr val="black"/>
                </a:solidFill>
                <a:latin typeface="Arial" panose="020B0604020202020204" pitchFamily="34" charset="0"/>
                <a:cs typeface="Arial" panose="020B0604020202020204" pitchFamily="34" charset="0"/>
              </a:rPr>
              <a:t> to save.</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Both: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One’s faith</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lang="en-US" sz="2800" b="1" dirty="0">
                <a:solidFill>
                  <a:prstClr val="black"/>
                </a:solidFill>
                <a:latin typeface="Arial" panose="020B0604020202020204" pitchFamily="34" charset="0"/>
                <a:cs typeface="Arial" panose="020B0604020202020204" pitchFamily="34" charset="0"/>
              </a:rPr>
              <a:t>one’s</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obedience declare one innocent in God’s sight.</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Abraham:</a:t>
            </a:r>
            <a:r>
              <a:rPr lang="en-US" sz="2800" b="1" dirty="0">
                <a:solidFill>
                  <a:prstClr val="black"/>
                </a:solidFill>
                <a:latin typeface="Arial" panose="020B0604020202020204" pitchFamily="34" charset="0"/>
                <a:cs typeface="Arial" panose="020B0604020202020204" pitchFamily="34" charset="0"/>
              </a:rPr>
              <a:t> </a:t>
            </a:r>
            <a:r>
              <a:rPr lang="en-US" sz="2800" b="1" baseline="0" dirty="0">
                <a:solidFill>
                  <a:prstClr val="black"/>
                </a:solidFill>
                <a:latin typeface="Arial" panose="020B0604020202020204" pitchFamily="34" charset="0"/>
                <a:cs typeface="Arial" panose="020B0604020202020204" pitchFamily="34" charset="0"/>
              </a:rPr>
              <a:t>Obeyed Yahweh, not</a:t>
            </a:r>
            <a:r>
              <a:rPr lang="en-US" sz="2800" b="1" dirty="0">
                <a:solidFill>
                  <a:prstClr val="black"/>
                </a:solidFill>
                <a:latin typeface="Arial" panose="020B0604020202020204" pitchFamily="34" charset="0"/>
                <a:cs typeface="Arial" panose="020B0604020202020204" pitchFamily="34" charset="0"/>
              </a:rPr>
              <a:t> </a:t>
            </a:r>
            <a:r>
              <a:rPr lang="en-US" sz="2800" b="1" baseline="0" dirty="0">
                <a:solidFill>
                  <a:prstClr val="black"/>
                </a:solidFill>
                <a:latin typeface="Arial" panose="020B0604020202020204" pitchFamily="34" charset="0"/>
                <a:cs typeface="Arial" panose="020B0604020202020204" pitchFamily="34" charset="0"/>
              </a:rPr>
              <a:t>laws, </a:t>
            </a:r>
            <a:r>
              <a:rPr lang="en-US" sz="2800" b="1" dirty="0">
                <a:solidFill>
                  <a:prstClr val="black"/>
                </a:solidFill>
                <a:latin typeface="Arial" panose="020B0604020202020204" pitchFamily="34" charset="0"/>
                <a:cs typeface="Arial" panose="020B0604020202020204" pitchFamily="34" charset="0"/>
              </a:rPr>
              <a:t>social norms, or religious rules.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D4CCEA5-3923-4C33-F661-5C7E512492DF}"/>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Faith and works</a:t>
            </a:r>
            <a:endParaRPr lang="en-US" sz="2800" dirty="0">
              <a:solidFill>
                <a:srgbClr val="00B050"/>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70D0B5DB-0DFE-7A81-1CC5-DFD7872C4611}"/>
              </a:ext>
            </a:extLst>
          </p:cNvPr>
          <p:cNvPicPr>
            <a:picLocks noChangeAspect="1"/>
          </p:cNvPicPr>
          <p:nvPr/>
        </p:nvPicPr>
        <p:blipFill>
          <a:blip r:embed="rId2"/>
          <a:stretch>
            <a:fillRect/>
          </a:stretch>
        </p:blipFill>
        <p:spPr>
          <a:xfrm>
            <a:off x="1047750" y="535452"/>
            <a:ext cx="5376454" cy="3584303"/>
          </a:xfrm>
          <a:prstGeom prst="rect">
            <a:avLst/>
          </a:prstGeom>
        </p:spPr>
      </p:pic>
    </p:spTree>
    <p:extLst>
      <p:ext uri="{BB962C8B-B14F-4D97-AF65-F5344CB8AC3E}">
        <p14:creationId xmlns:p14="http://schemas.microsoft.com/office/powerpoint/2010/main" val="2562645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51C58A0-C02F-4854-C0BC-7BDF28E97F0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C9936F-80E1-F2CC-A2F1-307190A606BB}"/>
              </a:ext>
            </a:extLst>
          </p:cNvPr>
          <p:cNvSpPr txBox="1"/>
          <p:nvPr/>
        </p:nvSpPr>
        <p:spPr>
          <a:xfrm>
            <a:off x="103845" y="43838"/>
            <a:ext cx="7152188" cy="523220"/>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3</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For what does the scripture say?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8C286BB-4874-0464-47E7-378FCA104475}"/>
              </a:ext>
            </a:extLst>
          </p:cNvPr>
          <p:cNvSpPr txBox="1"/>
          <p:nvPr/>
        </p:nvSpPr>
        <p:spPr>
          <a:xfrm>
            <a:off x="125909" y="2298918"/>
            <a:ext cx="3230477"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Scripture:</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Believed:</a:t>
            </a:r>
            <a:endParaRPr lang="en-US" sz="2800" b="1" dirty="0">
              <a:solidFill>
                <a:prstClr val="black"/>
              </a:solidFill>
              <a:latin typeface="Arial" panose="020B0604020202020204" pitchFamily="34" charset="0"/>
              <a:cs typeface="Arial" panose="020B0604020202020204" pitchFamily="34" charset="0"/>
            </a:endParaRP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Reckoned:</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Righteousness:</a:t>
            </a:r>
            <a:endParaRPr lang="en-US" sz="28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8D640AA-816A-6D4B-72C9-59558BE09BF1}"/>
              </a:ext>
            </a:extLst>
          </p:cNvPr>
          <p:cNvSpPr txBox="1"/>
          <p:nvPr/>
        </p:nvSpPr>
        <p:spPr>
          <a:xfrm>
            <a:off x="125910" y="1386822"/>
            <a:ext cx="7108058" cy="954107"/>
          </a:xfrm>
          <a:prstGeom prst="rect">
            <a:avLst/>
          </a:prstGeom>
          <a:noFill/>
        </p:spPr>
        <p:txBody>
          <a:bodyPr wrap="square" rtlCol="0">
            <a:spAutoFit/>
          </a:bodyPr>
          <a:lstStyle/>
          <a:p>
            <a:pPr lvl="0">
              <a:defRPr/>
            </a:pPr>
            <a:r>
              <a:rPr lang="en-US" sz="2800" b="1" baseline="30000" dirty="0">
                <a:solidFill>
                  <a:srgbClr val="C00000"/>
                </a:solidFill>
                <a:latin typeface="Arial" panose="020B0604020202020204" pitchFamily="34" charset="0"/>
                <a:cs typeface="Arial" panose="020B0604020202020204" pitchFamily="34" charset="0"/>
              </a:rPr>
              <a:t>4</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Now to one who works, wages are not reckoned as a gift but as something due.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3D44217-C554-7D8A-4ED2-3A063ACC7E67}"/>
              </a:ext>
            </a:extLst>
          </p:cNvPr>
          <p:cNvSpPr txBox="1"/>
          <p:nvPr/>
        </p:nvSpPr>
        <p:spPr>
          <a:xfrm>
            <a:off x="2485016" y="2298918"/>
            <a:ext cx="4830184" cy="1384995"/>
          </a:xfrm>
          <a:prstGeom prst="rect">
            <a:avLst/>
          </a:prstGeom>
          <a:noFill/>
        </p:spPr>
        <p:txBody>
          <a:bodyPr wrap="square" rtlCol="0">
            <a:spAutoFit/>
          </a:bodyPr>
          <a:lstStyle/>
          <a:p>
            <a:r>
              <a:rPr lang="en-US" sz="2800" b="1" i="1" dirty="0">
                <a:solidFill>
                  <a:prstClr val="black"/>
                </a:solidFill>
                <a:latin typeface="Arial" panose="020B0604020202020204" pitchFamily="34" charset="0"/>
                <a:cs typeface="Arial" panose="020B0604020202020204" pitchFamily="34" charset="0"/>
              </a:rPr>
              <a:t>Torah</a:t>
            </a:r>
            <a:r>
              <a:rPr lang="en-US" sz="2800" b="1" dirty="0">
                <a:solidFill>
                  <a:prstClr val="black"/>
                </a:solidFill>
                <a:latin typeface="Arial" panose="020B0604020202020204" pitchFamily="34" charset="0"/>
                <a:cs typeface="Arial" panose="020B0604020202020204" pitchFamily="34" charset="0"/>
              </a:rPr>
              <a:t>, Genesis 15:6.</a:t>
            </a:r>
          </a:p>
          <a:p>
            <a:r>
              <a:rPr lang="en-US" sz="2800" b="1" dirty="0">
                <a:solidFill>
                  <a:prstClr val="black"/>
                </a:solidFill>
                <a:latin typeface="Arial" panose="020B0604020202020204" pitchFamily="34" charset="0"/>
                <a:cs typeface="Arial" panose="020B0604020202020204" pitchFamily="34" charset="0"/>
              </a:rPr>
              <a:t>Affirmed God’s promises.</a:t>
            </a:r>
          </a:p>
          <a:p>
            <a:r>
              <a:rPr lang="en-US" sz="2800" b="1" dirty="0">
                <a:solidFill>
                  <a:prstClr val="black"/>
                </a:solidFill>
                <a:latin typeface="Arial" panose="020B0604020202020204" pitchFamily="34" charset="0"/>
                <a:cs typeface="Arial" panose="020B0604020202020204" pitchFamily="34" charset="0"/>
              </a:rPr>
              <a:t>Considered to be…</a:t>
            </a:r>
          </a:p>
        </p:txBody>
      </p:sp>
      <p:sp>
        <p:nvSpPr>
          <p:cNvPr id="8" name="TextBox 7">
            <a:extLst>
              <a:ext uri="{FF2B5EF4-FFF2-40B4-BE49-F238E27FC236}">
                <a16:creationId xmlns:a16="http://schemas.microsoft.com/office/drawing/2014/main" id="{9386511E-2D32-846B-4898-EF22E4E2A9AF}"/>
              </a:ext>
            </a:extLst>
          </p:cNvPr>
          <p:cNvSpPr txBox="1"/>
          <p:nvPr/>
        </p:nvSpPr>
        <p:spPr>
          <a:xfrm>
            <a:off x="3200400" y="3591580"/>
            <a:ext cx="3933714" cy="523220"/>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Acquitted (Rom 4:8).</a:t>
            </a:r>
          </a:p>
        </p:txBody>
      </p:sp>
      <p:sp>
        <p:nvSpPr>
          <p:cNvPr id="9" name="TextBox 8">
            <a:extLst>
              <a:ext uri="{FF2B5EF4-FFF2-40B4-BE49-F238E27FC236}">
                <a16:creationId xmlns:a16="http://schemas.microsoft.com/office/drawing/2014/main" id="{47D587EC-9AC8-77C5-EB8E-FE5DEDB8FA5C}"/>
              </a:ext>
            </a:extLst>
          </p:cNvPr>
          <p:cNvSpPr txBox="1"/>
          <p:nvPr/>
        </p:nvSpPr>
        <p:spPr>
          <a:xfrm>
            <a:off x="125909" y="499887"/>
            <a:ext cx="7152188" cy="954107"/>
          </a:xfrm>
          <a:prstGeom prst="rect">
            <a:avLst/>
          </a:prstGeom>
          <a:noFill/>
        </p:spPr>
        <p:txBody>
          <a:bodyPr wrap="square" rtlCol="0">
            <a:spAutoFit/>
          </a:bodyPr>
          <a:lstStyle/>
          <a:p>
            <a:pPr lvl="0">
              <a:defRPr/>
            </a:pPr>
            <a:r>
              <a:rPr lang="en-US" sz="2800" b="1" dirty="0">
                <a:solidFill>
                  <a:srgbClr val="C00000"/>
                </a:solidFill>
                <a:latin typeface="Arial" panose="020B0604020202020204" pitchFamily="34" charset="0"/>
                <a:cs typeface="Arial" panose="020B0604020202020204" pitchFamily="34" charset="0"/>
              </a:rPr>
              <a:t>“Abraham believed God, and it was reckoned to him as righteousness.”</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F04AFC6-419E-40B7-F8AE-7BEE4542471C}"/>
              </a:ext>
            </a:extLst>
          </p:cNvPr>
          <p:cNvPicPr>
            <a:picLocks noChangeAspect="1"/>
          </p:cNvPicPr>
          <p:nvPr/>
        </p:nvPicPr>
        <p:blipFill>
          <a:blip r:embed="rId2"/>
          <a:stretch>
            <a:fillRect/>
          </a:stretch>
        </p:blipFill>
        <p:spPr>
          <a:xfrm>
            <a:off x="1005814" y="555783"/>
            <a:ext cx="5348249" cy="3559017"/>
          </a:xfrm>
          <a:prstGeom prst="rect">
            <a:avLst/>
          </a:prstGeom>
        </p:spPr>
      </p:pic>
    </p:spTree>
    <p:extLst>
      <p:ext uri="{BB962C8B-B14F-4D97-AF65-F5344CB8AC3E}">
        <p14:creationId xmlns:p14="http://schemas.microsoft.com/office/powerpoint/2010/main" val="933641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45" presetClass="entr" presetSubtype="0"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anim calcmode="lin" valueType="num">
                                      <p:cBhvr>
                                        <p:cTn id="13"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mph" presetSubtype="0" fill="hold" grpId="0" nodeType="clickEffect">
                                  <p:stCondLst>
                                    <p:cond delay="0"/>
                                  </p:stCondLst>
                                  <p:childTnLst>
                                    <p:anim calcmode="discrete" valueType="str">
                                      <p:cBhvr override="childStyle">
                                        <p:cTn id="18" dur="2000" fill="hold"/>
                                        <p:tgtEl>
                                          <p:spTgt spid="9"/>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additive="base">
                                        <p:cTn id="3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additive="base">
                                        <p:cTn id="3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calcmode="lin" valueType="num">
                                      <p:cBhvr additive="base">
                                        <p:cTn id="4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 calcmode="lin" valueType="num">
                                      <p:cBhvr additive="base">
                                        <p:cTn id="5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build="p"/>
      <p:bldP spid="8" grpId="0" build="allAtOnce"/>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624850E-4816-BB8A-0F0B-C5B2AD04C7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FD25DD9-64C1-C0B6-8D0C-7BD50BE49373}"/>
              </a:ext>
            </a:extLst>
          </p:cNvPr>
          <p:cNvSpPr txBox="1"/>
          <p:nvPr/>
        </p:nvSpPr>
        <p:spPr>
          <a:xfrm>
            <a:off x="81505" y="1555766"/>
            <a:ext cx="1990183"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Work:</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Trust:</a:t>
            </a:r>
            <a:endParaRPr lang="en-US" sz="2800" b="1" dirty="0">
              <a:solidFill>
                <a:prstClr val="black"/>
              </a:solidFill>
              <a:latin typeface="Arial" panose="020B0604020202020204" pitchFamily="34" charset="0"/>
              <a:cs typeface="Arial" panose="020B0604020202020204" pitchFamily="34" charset="0"/>
            </a:endParaRP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Justify:</a:t>
            </a:r>
            <a:endParaRPr lang="en-US" sz="2800" b="1" dirty="0">
              <a:solidFill>
                <a:prstClr val="black"/>
              </a:solidFill>
              <a:latin typeface="Arial" panose="020B0604020202020204" pitchFamily="34" charset="0"/>
              <a:cs typeface="Arial" panose="020B0604020202020204" pitchFamily="34" charset="0"/>
            </a:endParaRP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Faith:</a:t>
            </a:r>
            <a:endParaRPr lang="en-US" sz="2800" b="1" dirty="0">
              <a:solidFill>
                <a:prstClr val="black"/>
              </a:solidFill>
              <a:latin typeface="Arial" panose="020B0604020202020204" pitchFamily="34" charset="0"/>
              <a:cs typeface="Arial" panose="020B0604020202020204" pitchFamily="34" charset="0"/>
            </a:endParaRP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Reckon:</a:t>
            </a:r>
            <a:endParaRPr lang="en-US" sz="2800" b="1"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49C12B-685A-F291-91B8-AFD67B038CF3}"/>
              </a:ext>
            </a:extLst>
          </p:cNvPr>
          <p:cNvSpPr txBox="1"/>
          <p:nvPr/>
        </p:nvSpPr>
        <p:spPr>
          <a:xfrm>
            <a:off x="1897963" y="1573985"/>
            <a:ext cx="5417237" cy="2246769"/>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Present = is not working.</a:t>
            </a:r>
          </a:p>
          <a:p>
            <a:r>
              <a:rPr lang="en-US" sz="2800" b="1" dirty="0">
                <a:solidFill>
                  <a:prstClr val="black"/>
                </a:solidFill>
                <a:latin typeface="Arial" panose="020B0604020202020204" pitchFamily="34" charset="0"/>
                <a:cs typeface="Arial" panose="020B0604020202020204" pitchFamily="34" charset="0"/>
              </a:rPr>
              <a:t>Present = remains faithful.</a:t>
            </a:r>
          </a:p>
          <a:p>
            <a:r>
              <a:rPr lang="en-US" sz="2800" b="1" dirty="0">
                <a:solidFill>
                  <a:prstClr val="black"/>
                </a:solidFill>
                <a:latin typeface="Arial" panose="020B0604020202020204" pitchFamily="34" charset="0"/>
                <a:cs typeface="Arial" panose="020B0604020202020204" pitchFamily="34" charset="0"/>
              </a:rPr>
              <a:t>Present = keeps on justifying.</a:t>
            </a:r>
          </a:p>
          <a:p>
            <a:r>
              <a:rPr lang="en-US" sz="2800" b="1" dirty="0">
                <a:solidFill>
                  <a:prstClr val="black"/>
                </a:solidFill>
                <a:latin typeface="Arial" panose="020B0604020202020204" pitchFamily="34" charset="0"/>
                <a:cs typeface="Arial" panose="020B0604020202020204" pitchFamily="34" charset="0"/>
              </a:rPr>
              <a:t>Continual loyalty.</a:t>
            </a:r>
          </a:p>
          <a:p>
            <a:r>
              <a:rPr lang="en-US" sz="2800" b="1" dirty="0">
                <a:solidFill>
                  <a:prstClr val="black"/>
                </a:solidFill>
                <a:latin typeface="Arial" panose="020B0604020202020204" pitchFamily="34" charset="0"/>
                <a:cs typeface="Arial" panose="020B0604020202020204" pitchFamily="34" charset="0"/>
              </a:rPr>
              <a:t>Present = keeps on reckoning. </a:t>
            </a:r>
          </a:p>
        </p:txBody>
      </p:sp>
      <p:sp>
        <p:nvSpPr>
          <p:cNvPr id="7" name="TextBox 6">
            <a:extLst>
              <a:ext uri="{FF2B5EF4-FFF2-40B4-BE49-F238E27FC236}">
                <a16:creationId xmlns:a16="http://schemas.microsoft.com/office/drawing/2014/main" id="{9E0BA764-91CA-684F-385C-3EF8F063B780}"/>
              </a:ext>
            </a:extLst>
          </p:cNvPr>
          <p:cNvSpPr txBox="1"/>
          <p:nvPr/>
        </p:nvSpPr>
        <p:spPr>
          <a:xfrm>
            <a:off x="81506" y="86132"/>
            <a:ext cx="715218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5</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But to one who does not work but trusts him who justifies the ungodly, such faith is reckoned as righteousness.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A1FD9E51-EFF4-1BDF-FA0D-2852657653B6}"/>
              </a:ext>
            </a:extLst>
          </p:cNvPr>
          <p:cNvPicPr>
            <a:picLocks noChangeAspect="1"/>
          </p:cNvPicPr>
          <p:nvPr/>
        </p:nvPicPr>
        <p:blipFill>
          <a:blip r:embed="rId2"/>
          <a:stretch>
            <a:fillRect/>
          </a:stretch>
        </p:blipFill>
        <p:spPr>
          <a:xfrm>
            <a:off x="631371" y="-25246"/>
            <a:ext cx="6221381" cy="4140046"/>
          </a:xfrm>
          <a:prstGeom prst="rect">
            <a:avLst/>
          </a:prstGeom>
        </p:spPr>
      </p:pic>
    </p:spTree>
    <p:extLst>
      <p:ext uri="{BB962C8B-B14F-4D97-AF65-F5344CB8AC3E}">
        <p14:creationId xmlns:p14="http://schemas.microsoft.com/office/powerpoint/2010/main" val="2312217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B435D3C-00FF-4863-A522-23D9C278FC8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0E8FA2D-0CA3-3799-7E0A-F36EE671106E}"/>
              </a:ext>
            </a:extLst>
          </p:cNvPr>
          <p:cNvSpPr txBox="1"/>
          <p:nvPr/>
        </p:nvSpPr>
        <p:spPr>
          <a:xfrm>
            <a:off x="163012" y="-20319"/>
            <a:ext cx="715218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6</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So also David pronounces a blessing on those to whom God reckons righteousness apart from works: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B68D05F-8AAC-2E65-20F9-5537476648A6}"/>
              </a:ext>
            </a:extLst>
          </p:cNvPr>
          <p:cNvSpPr txBox="1"/>
          <p:nvPr/>
        </p:nvSpPr>
        <p:spPr>
          <a:xfrm>
            <a:off x="163010" y="3533333"/>
            <a:ext cx="227539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Scripture: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3C57E1D5-2611-AD98-6C08-C1CC24DC3E1C}"/>
              </a:ext>
            </a:extLst>
          </p:cNvPr>
          <p:cNvSpPr txBox="1"/>
          <p:nvPr/>
        </p:nvSpPr>
        <p:spPr>
          <a:xfrm>
            <a:off x="163010" y="1294044"/>
            <a:ext cx="7108058" cy="1384995"/>
          </a:xfrm>
          <a:prstGeom prst="rect">
            <a:avLst/>
          </a:prstGeom>
          <a:noFill/>
        </p:spPr>
        <p:txBody>
          <a:bodyPr wrap="square" rtlCol="0">
            <a:spAutoFit/>
          </a:bodyPr>
          <a:lstStyle/>
          <a:p>
            <a:pPr marL="1374775" lvl="0" indent="-91440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7</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“Blessed are those whose iniquities are forgiven</a:t>
            </a:r>
          </a:p>
          <a:p>
            <a:pPr marL="1374775" lvl="0" indent="-914400">
              <a:defRPr/>
            </a:pPr>
            <a:r>
              <a:rPr lang="en-US" sz="2800" b="1" dirty="0">
                <a:solidFill>
                  <a:prstClr val="black"/>
                </a:solidFill>
                <a:latin typeface="Arial" panose="020B0604020202020204" pitchFamily="34" charset="0"/>
                <a:cs typeface="Arial" panose="020B0604020202020204" pitchFamily="34" charset="0"/>
              </a:rPr>
              <a:t>and whose sins are covered;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14F0A46-213A-6BE9-1D7F-4352926C2CBD}"/>
              </a:ext>
            </a:extLst>
          </p:cNvPr>
          <p:cNvSpPr txBox="1"/>
          <p:nvPr/>
        </p:nvSpPr>
        <p:spPr>
          <a:xfrm>
            <a:off x="2299701" y="3537685"/>
            <a:ext cx="4852489" cy="523220"/>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Psalm 32:1-2 = LXX 31:1-2.</a:t>
            </a:r>
          </a:p>
        </p:txBody>
      </p:sp>
      <p:sp>
        <p:nvSpPr>
          <p:cNvPr id="7" name="TextBox 6">
            <a:extLst>
              <a:ext uri="{FF2B5EF4-FFF2-40B4-BE49-F238E27FC236}">
                <a16:creationId xmlns:a16="http://schemas.microsoft.com/office/drawing/2014/main" id="{0D7A9260-5D82-515C-918A-95FFA256AEBF}"/>
              </a:ext>
            </a:extLst>
          </p:cNvPr>
          <p:cNvSpPr txBox="1"/>
          <p:nvPr/>
        </p:nvSpPr>
        <p:spPr>
          <a:xfrm>
            <a:off x="163010" y="2598129"/>
            <a:ext cx="6894801" cy="954107"/>
          </a:xfrm>
          <a:prstGeom prst="rect">
            <a:avLst/>
          </a:prstGeom>
          <a:noFill/>
        </p:spPr>
        <p:txBody>
          <a:bodyPr wrap="square" rtlCol="0">
            <a:spAutoFit/>
          </a:bodyPr>
          <a:lstStyle/>
          <a:p>
            <a:pPr marL="1374775" lvl="0" indent="-91440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8</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blessed is the one against whom the Lord will not reckon sin.”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2502498-FB2C-FE6A-6AC7-12FDE6B80DC8}"/>
              </a:ext>
            </a:extLst>
          </p:cNvPr>
          <p:cNvPicPr>
            <a:picLocks noChangeAspect="1"/>
          </p:cNvPicPr>
          <p:nvPr/>
        </p:nvPicPr>
        <p:blipFill>
          <a:blip r:embed="rId2"/>
          <a:stretch>
            <a:fillRect/>
          </a:stretch>
        </p:blipFill>
        <p:spPr>
          <a:xfrm>
            <a:off x="1807273" y="0"/>
            <a:ext cx="3606274" cy="4121456"/>
          </a:xfrm>
          <a:prstGeom prst="rect">
            <a:avLst/>
          </a:prstGeom>
        </p:spPr>
      </p:pic>
    </p:spTree>
    <p:extLst>
      <p:ext uri="{BB962C8B-B14F-4D97-AF65-F5344CB8AC3E}">
        <p14:creationId xmlns:p14="http://schemas.microsoft.com/office/powerpoint/2010/main" val="2527542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additive="base">
                                        <p:cTn id="3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P spid="3" grpId="0" build="allAtOnce"/>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2EBD294-51C4-199B-FDF3-8CA84C74DC7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8059C4-E0F1-82FB-325A-B22347513C3B}"/>
              </a:ext>
            </a:extLst>
          </p:cNvPr>
          <p:cNvSpPr txBox="1"/>
          <p:nvPr/>
        </p:nvSpPr>
        <p:spPr>
          <a:xfrm>
            <a:off x="163012" y="0"/>
            <a:ext cx="7152188" cy="1815882"/>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9</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Is this blessing, then, pronounced only on the circumcised or also on the uncircumcised? We say, “Faith was reckoned to Abraham as righteousness.”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4EDAD01-941C-2B92-1B72-CCA9F2FE5B7B}"/>
              </a:ext>
            </a:extLst>
          </p:cNvPr>
          <p:cNvSpPr txBox="1"/>
          <p:nvPr/>
        </p:nvSpPr>
        <p:spPr>
          <a:xfrm>
            <a:off x="163012" y="3517573"/>
            <a:ext cx="160482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When: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9C16364-DA12-2E2B-1FD3-FF533584ABD4}"/>
              </a:ext>
            </a:extLst>
          </p:cNvPr>
          <p:cNvSpPr txBox="1"/>
          <p:nvPr/>
        </p:nvSpPr>
        <p:spPr>
          <a:xfrm>
            <a:off x="163012" y="1735036"/>
            <a:ext cx="7108058"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10</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How then was it reckoned to him? Was it before or after he had been circumcised? It was not after but before he was circumcised.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191CC0EE-C806-ED10-B3D3-5EBD738FC284}"/>
              </a:ext>
            </a:extLst>
          </p:cNvPr>
          <p:cNvSpPr txBox="1"/>
          <p:nvPr/>
        </p:nvSpPr>
        <p:spPr>
          <a:xfrm>
            <a:off x="1669079" y="3508136"/>
            <a:ext cx="5601991" cy="523220"/>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Believed at 75, circumcised 99.</a:t>
            </a:r>
          </a:p>
        </p:txBody>
      </p:sp>
      <p:pic>
        <p:nvPicPr>
          <p:cNvPr id="6" name="Picture 5">
            <a:extLst>
              <a:ext uri="{FF2B5EF4-FFF2-40B4-BE49-F238E27FC236}">
                <a16:creationId xmlns:a16="http://schemas.microsoft.com/office/drawing/2014/main" id="{7C88A70B-817A-8EFB-4D7C-3F61D688C68D}"/>
              </a:ext>
            </a:extLst>
          </p:cNvPr>
          <p:cNvPicPr>
            <a:picLocks noChangeAspect="1"/>
          </p:cNvPicPr>
          <p:nvPr/>
        </p:nvPicPr>
        <p:blipFill>
          <a:blip r:embed="rId2"/>
          <a:stretch>
            <a:fillRect/>
          </a:stretch>
        </p:blipFill>
        <p:spPr>
          <a:xfrm>
            <a:off x="0" y="0"/>
            <a:ext cx="7315200" cy="4114800"/>
          </a:xfrm>
          <a:prstGeom prst="rect">
            <a:avLst/>
          </a:prstGeom>
        </p:spPr>
      </p:pic>
    </p:spTree>
    <p:extLst>
      <p:ext uri="{BB962C8B-B14F-4D97-AF65-F5344CB8AC3E}">
        <p14:creationId xmlns:p14="http://schemas.microsoft.com/office/powerpoint/2010/main" val="1970117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5D2F0525-8A46-0865-7BA0-0ED0CFCB5B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DE85F3D-031C-177B-462A-3F0E4BC0E7A7}"/>
              </a:ext>
            </a:extLst>
          </p:cNvPr>
          <p:cNvSpPr txBox="1"/>
          <p:nvPr/>
        </p:nvSpPr>
        <p:spPr>
          <a:xfrm>
            <a:off x="163012" y="92941"/>
            <a:ext cx="7152188"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He received the sign of circumcision as a seal of the righteousness that he had by faith while he was still uncircumcised.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D88C359-DB8B-090E-D5AC-DE7F6E2AC27D}"/>
              </a:ext>
            </a:extLst>
          </p:cNvPr>
          <p:cNvSpPr txBox="1"/>
          <p:nvPr/>
        </p:nvSpPr>
        <p:spPr>
          <a:xfrm>
            <a:off x="163012" y="3090262"/>
            <a:ext cx="144226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Sign:</a:t>
            </a:r>
          </a:p>
          <a:p>
            <a:pPr>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Seal:</a:t>
            </a:r>
            <a:endParaRPr lang="en-US" sz="28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1C2E867-26C7-87B3-39F1-153F615C0F2F}"/>
              </a:ext>
            </a:extLst>
          </p:cNvPr>
          <p:cNvSpPr txBox="1"/>
          <p:nvPr/>
        </p:nvSpPr>
        <p:spPr>
          <a:xfrm>
            <a:off x="163012" y="1356228"/>
            <a:ext cx="7152188" cy="1815882"/>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The purpose was to make him the ancestor of all who believe without being circumcised and who thus have righteousness reckoned to them,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0D6FAE1-5316-00D7-0C32-F874E808BC66}"/>
              </a:ext>
            </a:extLst>
          </p:cNvPr>
          <p:cNvSpPr txBox="1"/>
          <p:nvPr/>
        </p:nvSpPr>
        <p:spPr>
          <a:xfrm>
            <a:off x="1481363" y="3090262"/>
            <a:ext cx="5718690" cy="954107"/>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Circumcision, physical act.</a:t>
            </a:r>
          </a:p>
          <a:p>
            <a:r>
              <a:rPr lang="en-US" sz="2800" b="1" dirty="0">
                <a:solidFill>
                  <a:prstClr val="black"/>
                </a:solidFill>
                <a:latin typeface="Arial" panose="020B0604020202020204" pitchFamily="34" charset="0"/>
                <a:cs typeface="Arial" panose="020B0604020202020204" pitchFamily="34" charset="0"/>
              </a:rPr>
              <a:t>Righteousness, spiritual reality.</a:t>
            </a:r>
          </a:p>
        </p:txBody>
      </p:sp>
      <p:pic>
        <p:nvPicPr>
          <p:cNvPr id="6" name="Picture 5">
            <a:extLst>
              <a:ext uri="{FF2B5EF4-FFF2-40B4-BE49-F238E27FC236}">
                <a16:creationId xmlns:a16="http://schemas.microsoft.com/office/drawing/2014/main" id="{2CE80663-0222-4303-A306-A78662CE8387}"/>
              </a:ext>
            </a:extLst>
          </p:cNvPr>
          <p:cNvPicPr>
            <a:picLocks noChangeAspect="1"/>
          </p:cNvPicPr>
          <p:nvPr/>
        </p:nvPicPr>
        <p:blipFill>
          <a:blip r:embed="rId2"/>
          <a:stretch>
            <a:fillRect/>
          </a:stretch>
        </p:blipFill>
        <p:spPr>
          <a:xfrm>
            <a:off x="612328" y="3823"/>
            <a:ext cx="6166466" cy="4110977"/>
          </a:xfrm>
          <a:prstGeom prst="rect">
            <a:avLst/>
          </a:prstGeom>
        </p:spPr>
      </p:pic>
    </p:spTree>
    <p:extLst>
      <p:ext uri="{BB962C8B-B14F-4D97-AF65-F5344CB8AC3E}">
        <p14:creationId xmlns:p14="http://schemas.microsoft.com/office/powerpoint/2010/main" val="2485428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9750</TotalTime>
  <Words>1189</Words>
  <Application>Microsoft Office PowerPoint</Application>
  <PresentationFormat>Custom</PresentationFormat>
  <Paragraphs>122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403</cp:revision>
  <dcterms:created xsi:type="dcterms:W3CDTF">2023-02-25T21:04:15Z</dcterms:created>
  <dcterms:modified xsi:type="dcterms:W3CDTF">2025-11-02T02:06:10Z</dcterms:modified>
</cp:coreProperties>
</file>