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434" r:id="rId3"/>
    <p:sldId id="440" r:id="rId4"/>
    <p:sldId id="435" r:id="rId5"/>
    <p:sldId id="441" r:id="rId6"/>
    <p:sldId id="432" r:id="rId7"/>
    <p:sldId id="437" r:id="rId8"/>
    <p:sldId id="433" r:id="rId9"/>
    <p:sldId id="454" r:id="rId10"/>
    <p:sldId id="455" r:id="rId11"/>
    <p:sldId id="443" r:id="rId12"/>
    <p:sldId id="457" r:id="rId13"/>
    <p:sldId id="448" r:id="rId14"/>
    <p:sldId id="458" r:id="rId15"/>
    <p:sldId id="447" r:id="rId16"/>
    <p:sldId id="446" r:id="rId17"/>
    <p:sldId id="439" r:id="rId18"/>
    <p:sldId id="451" r:id="rId19"/>
    <p:sldId id="459" r:id="rId20"/>
    <p:sldId id="449" r:id="rId21"/>
    <p:sldId id="461" r:id="rId22"/>
    <p:sldId id="460" r:id="rId23"/>
    <p:sldId id="453" r:id="rId24"/>
    <p:sldId id="462" r:id="rId25"/>
    <p:sldId id="416" r:id="rId26"/>
  </p:sldIdLst>
  <p:sldSz cx="7315200" cy="41148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34195FF-8F86-54BB-EB87-7D403376B1B0}" name="Galen Currah" initials="GC" userId="b9acc8d0659c3654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DE7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5345" autoAdjust="0"/>
    <p:restoredTop sz="94660"/>
  </p:normalViewPr>
  <p:slideViewPr>
    <p:cSldViewPr snapToGrid="0">
      <p:cViewPr varScale="1">
        <p:scale>
          <a:sx n="133" d="100"/>
          <a:sy n="133" d="100"/>
        </p:scale>
        <p:origin x="96" y="17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73418"/>
            <a:ext cx="5486400" cy="1432560"/>
          </a:xfrm>
        </p:spPr>
        <p:txBody>
          <a:bodyPr anchor="b"/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161223"/>
            <a:ext cx="5486400" cy="993457"/>
          </a:xfrm>
        </p:spPr>
        <p:txBody>
          <a:bodyPr/>
          <a:lstStyle>
            <a:lvl1pPr marL="0" indent="0" algn="ctr">
              <a:buNone/>
              <a:defRPr sz="1440"/>
            </a:lvl1pPr>
            <a:lvl2pPr marL="274320" indent="0" algn="ctr">
              <a:buNone/>
              <a:defRPr sz="1200"/>
            </a:lvl2pPr>
            <a:lvl3pPr marL="548640" indent="0" algn="ctr">
              <a:buNone/>
              <a:defRPr sz="1080"/>
            </a:lvl3pPr>
            <a:lvl4pPr marL="822960" indent="0" algn="ctr">
              <a:buNone/>
              <a:defRPr sz="960"/>
            </a:lvl4pPr>
            <a:lvl5pPr marL="1097280" indent="0" algn="ctr">
              <a:buNone/>
              <a:defRPr sz="960"/>
            </a:lvl5pPr>
            <a:lvl6pPr marL="1371600" indent="0" algn="ctr">
              <a:buNone/>
              <a:defRPr sz="960"/>
            </a:lvl6pPr>
            <a:lvl7pPr marL="1645920" indent="0" algn="ctr">
              <a:buNone/>
              <a:defRPr sz="960"/>
            </a:lvl7pPr>
            <a:lvl8pPr marL="1920240" indent="0" algn="ctr">
              <a:buNone/>
              <a:defRPr sz="960"/>
            </a:lvl8pPr>
            <a:lvl9pPr marL="2194560" indent="0" algn="ctr">
              <a:buNone/>
              <a:defRPr sz="9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F0BF-C3A9-4D6C-BDB3-FC19FEA1CBB9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056DE-DC01-4506-95B8-19EE7E39E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212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F0BF-C3A9-4D6C-BDB3-FC19FEA1CBB9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056DE-DC01-4506-95B8-19EE7E39E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278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234940" y="219075"/>
            <a:ext cx="1577340" cy="348710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219075"/>
            <a:ext cx="4640580" cy="348710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F0BF-C3A9-4D6C-BDB3-FC19FEA1CBB9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056DE-DC01-4506-95B8-19EE7E39E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736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F0BF-C3A9-4D6C-BDB3-FC19FEA1CBB9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056DE-DC01-4506-95B8-19EE7E39E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196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110" y="1025843"/>
            <a:ext cx="6309360" cy="1711642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9110" y="2753678"/>
            <a:ext cx="6309360" cy="900112"/>
          </a:xfrm>
        </p:spPr>
        <p:txBody>
          <a:bodyPr/>
          <a:lstStyle>
            <a:lvl1pPr marL="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1pPr>
            <a:lvl2pPr marL="2743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548640" indent="0">
              <a:buNone/>
              <a:defRPr sz="1080">
                <a:solidFill>
                  <a:schemeClr val="tx1">
                    <a:tint val="75000"/>
                  </a:schemeClr>
                </a:solidFill>
              </a:defRPr>
            </a:lvl3pPr>
            <a:lvl4pPr marL="82296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4pPr>
            <a:lvl5pPr marL="109728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5pPr>
            <a:lvl6pPr marL="137160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6pPr>
            <a:lvl7pPr marL="164592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7pPr>
            <a:lvl8pPr marL="192024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8pPr>
            <a:lvl9pPr marL="219456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F0BF-C3A9-4D6C-BDB3-FC19FEA1CBB9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056DE-DC01-4506-95B8-19EE7E39E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278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095375"/>
            <a:ext cx="3108960" cy="26108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03320" y="1095375"/>
            <a:ext cx="3108960" cy="26108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F0BF-C3A9-4D6C-BDB3-FC19FEA1CBB9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056DE-DC01-4506-95B8-19EE7E39E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734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219075"/>
            <a:ext cx="6309360" cy="7953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873" y="1008698"/>
            <a:ext cx="3094672" cy="494347"/>
          </a:xfrm>
        </p:spPr>
        <p:txBody>
          <a:bodyPr anchor="b"/>
          <a:lstStyle>
            <a:lvl1pPr marL="0" indent="0">
              <a:buNone/>
              <a:defRPr sz="1440" b="1"/>
            </a:lvl1pPr>
            <a:lvl2pPr marL="274320" indent="0">
              <a:buNone/>
              <a:defRPr sz="1200" b="1"/>
            </a:lvl2pPr>
            <a:lvl3pPr marL="548640" indent="0">
              <a:buNone/>
              <a:defRPr sz="1080" b="1"/>
            </a:lvl3pPr>
            <a:lvl4pPr marL="822960" indent="0">
              <a:buNone/>
              <a:defRPr sz="960" b="1"/>
            </a:lvl4pPr>
            <a:lvl5pPr marL="1097280" indent="0">
              <a:buNone/>
              <a:defRPr sz="960" b="1"/>
            </a:lvl5pPr>
            <a:lvl6pPr marL="1371600" indent="0">
              <a:buNone/>
              <a:defRPr sz="960" b="1"/>
            </a:lvl6pPr>
            <a:lvl7pPr marL="1645920" indent="0">
              <a:buNone/>
              <a:defRPr sz="960" b="1"/>
            </a:lvl7pPr>
            <a:lvl8pPr marL="1920240" indent="0">
              <a:buNone/>
              <a:defRPr sz="960" b="1"/>
            </a:lvl8pPr>
            <a:lvl9pPr marL="2194560" indent="0">
              <a:buNone/>
              <a:defRPr sz="9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873" y="1503045"/>
            <a:ext cx="3094672" cy="22107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03320" y="1008698"/>
            <a:ext cx="3109913" cy="494347"/>
          </a:xfrm>
        </p:spPr>
        <p:txBody>
          <a:bodyPr anchor="b"/>
          <a:lstStyle>
            <a:lvl1pPr marL="0" indent="0">
              <a:buNone/>
              <a:defRPr sz="1440" b="1"/>
            </a:lvl1pPr>
            <a:lvl2pPr marL="274320" indent="0">
              <a:buNone/>
              <a:defRPr sz="1200" b="1"/>
            </a:lvl2pPr>
            <a:lvl3pPr marL="548640" indent="0">
              <a:buNone/>
              <a:defRPr sz="1080" b="1"/>
            </a:lvl3pPr>
            <a:lvl4pPr marL="822960" indent="0">
              <a:buNone/>
              <a:defRPr sz="960" b="1"/>
            </a:lvl4pPr>
            <a:lvl5pPr marL="1097280" indent="0">
              <a:buNone/>
              <a:defRPr sz="960" b="1"/>
            </a:lvl5pPr>
            <a:lvl6pPr marL="1371600" indent="0">
              <a:buNone/>
              <a:defRPr sz="960" b="1"/>
            </a:lvl6pPr>
            <a:lvl7pPr marL="1645920" indent="0">
              <a:buNone/>
              <a:defRPr sz="960" b="1"/>
            </a:lvl7pPr>
            <a:lvl8pPr marL="1920240" indent="0">
              <a:buNone/>
              <a:defRPr sz="960" b="1"/>
            </a:lvl8pPr>
            <a:lvl9pPr marL="2194560" indent="0">
              <a:buNone/>
              <a:defRPr sz="9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03320" y="1503045"/>
            <a:ext cx="3109913" cy="22107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F0BF-C3A9-4D6C-BDB3-FC19FEA1CBB9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056DE-DC01-4506-95B8-19EE7E39E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143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F0BF-C3A9-4D6C-BDB3-FC19FEA1CBB9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056DE-DC01-4506-95B8-19EE7E39E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150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F0BF-C3A9-4D6C-BDB3-FC19FEA1CBB9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056DE-DC01-4506-95B8-19EE7E39E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222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274320"/>
            <a:ext cx="2359342" cy="960120"/>
          </a:xfrm>
        </p:spPr>
        <p:txBody>
          <a:bodyPr anchor="b"/>
          <a:lstStyle>
            <a:lvl1pPr>
              <a:defRPr sz="1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9913" y="592455"/>
            <a:ext cx="3703320" cy="2924175"/>
          </a:xfrm>
        </p:spPr>
        <p:txBody>
          <a:bodyPr/>
          <a:lstStyle>
            <a:lvl1pPr>
              <a:defRPr sz="1920"/>
            </a:lvl1pPr>
            <a:lvl2pPr>
              <a:defRPr sz="1680"/>
            </a:lvl2pPr>
            <a:lvl3pPr>
              <a:defRPr sz="144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873" y="1234440"/>
            <a:ext cx="2359342" cy="2286953"/>
          </a:xfrm>
        </p:spPr>
        <p:txBody>
          <a:bodyPr/>
          <a:lstStyle>
            <a:lvl1pPr marL="0" indent="0">
              <a:buNone/>
              <a:defRPr sz="960"/>
            </a:lvl1pPr>
            <a:lvl2pPr marL="274320" indent="0">
              <a:buNone/>
              <a:defRPr sz="840"/>
            </a:lvl2pPr>
            <a:lvl3pPr marL="548640" indent="0">
              <a:buNone/>
              <a:defRPr sz="720"/>
            </a:lvl3pPr>
            <a:lvl4pPr marL="822960" indent="0">
              <a:buNone/>
              <a:defRPr sz="600"/>
            </a:lvl4pPr>
            <a:lvl5pPr marL="1097280" indent="0">
              <a:buNone/>
              <a:defRPr sz="600"/>
            </a:lvl5pPr>
            <a:lvl6pPr marL="1371600" indent="0">
              <a:buNone/>
              <a:defRPr sz="600"/>
            </a:lvl6pPr>
            <a:lvl7pPr marL="1645920" indent="0">
              <a:buNone/>
              <a:defRPr sz="600"/>
            </a:lvl7pPr>
            <a:lvl8pPr marL="1920240" indent="0">
              <a:buNone/>
              <a:defRPr sz="600"/>
            </a:lvl8pPr>
            <a:lvl9pPr marL="2194560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F0BF-C3A9-4D6C-BDB3-FC19FEA1CBB9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056DE-DC01-4506-95B8-19EE7E39E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587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274320"/>
            <a:ext cx="2359342" cy="960120"/>
          </a:xfrm>
        </p:spPr>
        <p:txBody>
          <a:bodyPr anchor="b"/>
          <a:lstStyle>
            <a:lvl1pPr>
              <a:defRPr sz="1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109913" y="592455"/>
            <a:ext cx="3703320" cy="2924175"/>
          </a:xfrm>
        </p:spPr>
        <p:txBody>
          <a:bodyPr anchor="t"/>
          <a:lstStyle>
            <a:lvl1pPr marL="0" indent="0">
              <a:buNone/>
              <a:defRPr sz="1920"/>
            </a:lvl1pPr>
            <a:lvl2pPr marL="274320" indent="0">
              <a:buNone/>
              <a:defRPr sz="1680"/>
            </a:lvl2pPr>
            <a:lvl3pPr marL="548640" indent="0">
              <a:buNone/>
              <a:defRPr sz="1440"/>
            </a:lvl3pPr>
            <a:lvl4pPr marL="822960" indent="0">
              <a:buNone/>
              <a:defRPr sz="1200"/>
            </a:lvl4pPr>
            <a:lvl5pPr marL="1097280" indent="0">
              <a:buNone/>
              <a:defRPr sz="1200"/>
            </a:lvl5pPr>
            <a:lvl6pPr marL="1371600" indent="0">
              <a:buNone/>
              <a:defRPr sz="1200"/>
            </a:lvl6pPr>
            <a:lvl7pPr marL="1645920" indent="0">
              <a:buNone/>
              <a:defRPr sz="1200"/>
            </a:lvl7pPr>
            <a:lvl8pPr marL="1920240" indent="0">
              <a:buNone/>
              <a:defRPr sz="1200"/>
            </a:lvl8pPr>
            <a:lvl9pPr marL="219456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873" y="1234440"/>
            <a:ext cx="2359342" cy="2286953"/>
          </a:xfrm>
        </p:spPr>
        <p:txBody>
          <a:bodyPr/>
          <a:lstStyle>
            <a:lvl1pPr marL="0" indent="0">
              <a:buNone/>
              <a:defRPr sz="960"/>
            </a:lvl1pPr>
            <a:lvl2pPr marL="274320" indent="0">
              <a:buNone/>
              <a:defRPr sz="840"/>
            </a:lvl2pPr>
            <a:lvl3pPr marL="548640" indent="0">
              <a:buNone/>
              <a:defRPr sz="720"/>
            </a:lvl3pPr>
            <a:lvl4pPr marL="822960" indent="0">
              <a:buNone/>
              <a:defRPr sz="600"/>
            </a:lvl4pPr>
            <a:lvl5pPr marL="1097280" indent="0">
              <a:buNone/>
              <a:defRPr sz="600"/>
            </a:lvl5pPr>
            <a:lvl6pPr marL="1371600" indent="0">
              <a:buNone/>
              <a:defRPr sz="600"/>
            </a:lvl6pPr>
            <a:lvl7pPr marL="1645920" indent="0">
              <a:buNone/>
              <a:defRPr sz="600"/>
            </a:lvl7pPr>
            <a:lvl8pPr marL="1920240" indent="0">
              <a:buNone/>
              <a:defRPr sz="600"/>
            </a:lvl8pPr>
            <a:lvl9pPr marL="2194560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F0BF-C3A9-4D6C-BDB3-FC19FEA1CBB9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056DE-DC01-4506-95B8-19EE7E39E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230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219075"/>
            <a:ext cx="6309360" cy="795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095375"/>
            <a:ext cx="6309360" cy="26108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3813810"/>
            <a:ext cx="1645920" cy="219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CCF0BF-C3A9-4D6C-BDB3-FC19FEA1CBB9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3160" y="3813810"/>
            <a:ext cx="2468880" cy="219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66360" y="3813810"/>
            <a:ext cx="1645920" cy="219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7056DE-DC01-4506-95B8-19EE7E39E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032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548640" rtl="0" eaLnBrk="1" latinLnBrk="0" hangingPunct="1">
        <a:lnSpc>
          <a:spcPct val="90000"/>
        </a:lnSpc>
        <a:spcBef>
          <a:spcPct val="0"/>
        </a:spcBef>
        <a:buNone/>
        <a:defRPr sz="26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7160" indent="-137160" algn="l" defTabSz="54864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080" kern="1200">
          <a:solidFill>
            <a:schemeClr val="tx1"/>
          </a:solidFill>
          <a:latin typeface="+mn-lt"/>
          <a:ea typeface="+mn-ea"/>
          <a:cs typeface="+mn-cs"/>
        </a:defRPr>
      </a:lvl4pPr>
      <a:lvl5pPr marL="123444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08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08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08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08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0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3pPr>
      <a:lvl4pPr marL="82296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8pPr>
      <a:lvl9pPr marL="219456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B063A28-9CAA-B692-40CB-2306E587832C}"/>
              </a:ext>
            </a:extLst>
          </p:cNvPr>
          <p:cNvSpPr txBox="1"/>
          <p:nvPr/>
        </p:nvSpPr>
        <p:spPr>
          <a:xfrm>
            <a:off x="0" y="3591580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A Short Course for Men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4A8118C-4051-56E2-18D2-5E8D3AC9525B}"/>
              </a:ext>
            </a:extLst>
          </p:cNvPr>
          <p:cNvSpPr txBox="1"/>
          <p:nvPr/>
        </p:nvSpPr>
        <p:spPr>
          <a:xfrm>
            <a:off x="0" y="0"/>
            <a:ext cx="7315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Epistle to the Romans, 5:1-11</a:t>
            </a:r>
            <a:endParaRPr lang="en-US" sz="2800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9FCFAB-957E-4AA3-0696-81D94E2BD8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3220"/>
            <a:ext cx="7315200" cy="3145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119026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CA73843-619E-623D-F9F4-9E49C4F759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62362A9-54A1-144B-882A-B77B5FC613F8}"/>
              </a:ext>
            </a:extLst>
          </p:cNvPr>
          <p:cNvSpPr txBox="1"/>
          <p:nvPr/>
        </p:nvSpPr>
        <p:spPr>
          <a:xfrm>
            <a:off x="103571" y="2637474"/>
            <a:ext cx="22000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Received: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lvl="0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Taken:</a:t>
            </a:r>
          </a:p>
          <a:p>
            <a:pPr lvl="0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Boast: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E681A9-078D-9497-90BD-F0A99DD51CCB}"/>
              </a:ext>
            </a:extLst>
          </p:cNvPr>
          <p:cNvSpPr txBox="1"/>
          <p:nvPr/>
        </p:nvSpPr>
        <p:spPr>
          <a:xfrm>
            <a:off x="103571" y="456962"/>
            <a:ext cx="71080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noProof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our faith in Jesus, we have also 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received access into this kindness, </a:t>
            </a:r>
            <a:b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which we have taken our stand.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B60256-C854-E2E9-1896-8B270B5855A8}"/>
              </a:ext>
            </a:extLst>
          </p:cNvPr>
          <p:cNvSpPr txBox="1"/>
          <p:nvPr/>
        </p:nvSpPr>
        <p:spPr>
          <a:xfrm>
            <a:off x="1" y="0"/>
            <a:ext cx="7315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Romans 5:1-11 (</a:t>
            </a:r>
            <a:r>
              <a:rPr lang="en-US" sz="28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GJC</a:t>
            </a:r>
            <a:r>
              <a:rPr lang="en-US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)</a:t>
            </a:r>
            <a:endParaRPr lang="en-US" sz="2800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53C305-AD42-68C3-9825-A80EDA83CA18}"/>
              </a:ext>
            </a:extLst>
          </p:cNvPr>
          <p:cNvSpPr txBox="1"/>
          <p:nvPr/>
        </p:nvSpPr>
        <p:spPr>
          <a:xfrm>
            <a:off x="2194202" y="2637473"/>
            <a:ext cx="512099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Perfect tense = on going.</a:t>
            </a:r>
          </a:p>
          <a:p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Perfect tense = permanent.</a:t>
            </a:r>
          </a:p>
          <a:p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 tense = actively.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A105C6-C9FF-526F-D9A8-FA807FCD90B6}"/>
              </a:ext>
            </a:extLst>
          </p:cNvPr>
          <p:cNvSpPr txBox="1"/>
          <p:nvPr/>
        </p:nvSpPr>
        <p:spPr>
          <a:xfrm>
            <a:off x="103571" y="1298646"/>
            <a:ext cx="72116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					    And we boast about expecting </a:t>
            </a:r>
            <a:r>
              <a:rPr lang="en-US" sz="2800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share in 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glorious future which God </a:t>
            </a:r>
            <a:r>
              <a:rPr lang="en-US" sz="2800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promises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/>
          </a:p>
        </p:txBody>
      </p:sp>
      <p:pic>
        <p:nvPicPr>
          <p:cNvPr id="1026" name="Picture 2" descr="Catholics walk a spiritual journey with Christ in annual Passion Walk">
            <a:extLst>
              <a:ext uri="{FF2B5EF4-FFF2-40B4-BE49-F238E27FC236}">
                <a16:creationId xmlns:a16="http://schemas.microsoft.com/office/drawing/2014/main" id="{F7FF4BBD-0849-8BC0-7DD7-BF9454ACC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581025"/>
            <a:ext cx="6286500" cy="353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84911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6" grpId="0" build="p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C57921E-688F-10C8-371E-753D0E14AE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14D418F-56E9-B198-DA3C-CD872BD59720}"/>
              </a:ext>
            </a:extLst>
          </p:cNvPr>
          <p:cNvSpPr txBox="1"/>
          <p:nvPr/>
        </p:nvSpPr>
        <p:spPr>
          <a:xfrm>
            <a:off x="211055" y="139908"/>
            <a:ext cx="69400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not only that, but we also boast in our afflictions, knowing that affliction produces endurance,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EA854D-DAEC-E5F2-E6CE-C08BB6650EFD}"/>
              </a:ext>
            </a:extLst>
          </p:cNvPr>
          <p:cNvSpPr txBox="1"/>
          <p:nvPr/>
        </p:nvSpPr>
        <p:spPr>
          <a:xfrm>
            <a:off x="211055" y="2742965"/>
            <a:ext cx="23172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Boast: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lvl="0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Produces:</a:t>
            </a:r>
          </a:p>
          <a:p>
            <a:pPr lvl="0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Shame: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0551CE-6918-6AD7-7AD6-BE8060053E8E}"/>
              </a:ext>
            </a:extLst>
          </p:cNvPr>
          <p:cNvSpPr txBox="1"/>
          <p:nvPr/>
        </p:nvSpPr>
        <p:spPr>
          <a:xfrm>
            <a:off x="211055" y="1010549"/>
            <a:ext cx="710805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							</a:t>
            </a:r>
            <a:r>
              <a:rPr lang="en-US" sz="28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endurance produces character, and character produces hope, </a:t>
            </a:r>
            <a:r>
              <a:rPr lang="en-US" sz="28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hope does not put us to shame, …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5256C5-5B71-F500-DD25-523520E8CEEB}"/>
              </a:ext>
            </a:extLst>
          </p:cNvPr>
          <p:cNvSpPr txBox="1"/>
          <p:nvPr/>
        </p:nvSpPr>
        <p:spPr>
          <a:xfrm>
            <a:off x="2378804" y="2739057"/>
            <a:ext cx="47722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 tense, continually.</a:t>
            </a:r>
          </a:p>
          <a:p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Lit., works, accomplishes.</a:t>
            </a:r>
          </a:p>
          <a:p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≠ 1:16. Here = disappoint.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98D8D5-BDFA-4419-075E-B359680274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802" y="0"/>
            <a:ext cx="3123596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2603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2" grpId="0"/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F9F42E6-B0C3-BFAA-0760-23C1FB4D63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8657DBE-4CE4-61F3-0798-EAEF24BCA52F}"/>
              </a:ext>
            </a:extLst>
          </p:cNvPr>
          <p:cNvSpPr txBox="1"/>
          <p:nvPr/>
        </p:nvSpPr>
        <p:spPr>
          <a:xfrm>
            <a:off x="211055" y="139908"/>
            <a:ext cx="70318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we keep on boasting during times of trouble, because we know that troubles teach us to endure,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228046-8159-F1EB-09E0-F3A0423DFECC}"/>
              </a:ext>
            </a:extLst>
          </p:cNvPr>
          <p:cNvSpPr txBox="1"/>
          <p:nvPr/>
        </p:nvSpPr>
        <p:spPr>
          <a:xfrm>
            <a:off x="145185" y="2173796"/>
            <a:ext cx="231722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Boast: </a:t>
            </a:r>
          </a:p>
          <a:p>
            <a:pPr lvl="0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Endure: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lvl="0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Character:</a:t>
            </a:r>
          </a:p>
          <a:p>
            <a:pPr lvl="0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Resolve: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BF75840-BE8B-CFD9-BE36-8042139D5904}"/>
              </a:ext>
            </a:extLst>
          </p:cNvPr>
          <p:cNvSpPr txBox="1"/>
          <p:nvPr/>
        </p:nvSpPr>
        <p:spPr>
          <a:xfrm>
            <a:off x="211055" y="986898"/>
            <a:ext cx="71080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									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noProof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our character and strengthen our resolve.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CA9537-1013-6121-5183-4AD5957B803C}"/>
              </a:ext>
            </a:extLst>
          </p:cNvPr>
          <p:cNvSpPr txBox="1"/>
          <p:nvPr/>
        </p:nvSpPr>
        <p:spPr>
          <a:xfrm>
            <a:off x="2310095" y="2173796"/>
            <a:ext cx="50971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Brag about Jesus.</a:t>
            </a:r>
          </a:p>
          <a:p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 Jesus’ example.</a:t>
            </a:r>
          </a:p>
          <a:p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Loving obedience.</a:t>
            </a:r>
          </a:p>
          <a:p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remain faithful to the end.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44CA59-9EC5-E19B-36F6-91E091FD66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4322" y="0"/>
            <a:ext cx="7416496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3540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2" grpId="0"/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2E7587C-4E08-D4F2-81CB-9704257C69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ADB4F61-2D22-6992-F784-330F2184DCD7}"/>
              </a:ext>
            </a:extLst>
          </p:cNvPr>
          <p:cNvSpPr txBox="1"/>
          <p:nvPr/>
        </p:nvSpPr>
        <p:spPr>
          <a:xfrm>
            <a:off x="211055" y="139908"/>
            <a:ext cx="703187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hope does not put us to shame, because God’s love has been poured into our hearts through the Holy Spirit that has been given to us.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66702A-FD23-6AEC-EE16-FB65F3983E94}"/>
              </a:ext>
            </a:extLst>
          </p:cNvPr>
          <p:cNvSpPr txBox="1"/>
          <p:nvPr/>
        </p:nvSpPr>
        <p:spPr>
          <a:xfrm>
            <a:off x="175841" y="2173918"/>
            <a:ext cx="16242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Hope: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lvl="0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Love:</a:t>
            </a:r>
          </a:p>
          <a:p>
            <a:pPr lvl="0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Heart:</a:t>
            </a:r>
          </a:p>
          <a:p>
            <a:pPr lvl="0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Given: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9B476C-2509-7D36-5C61-61249F118ED1}"/>
              </a:ext>
            </a:extLst>
          </p:cNvPr>
          <p:cNvSpPr txBox="1"/>
          <p:nvPr/>
        </p:nvSpPr>
        <p:spPr>
          <a:xfrm>
            <a:off x="1800045" y="2159011"/>
            <a:ext cx="551515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Reasonable expectation.</a:t>
            </a:r>
          </a:p>
          <a:p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value above all else.</a:t>
            </a:r>
          </a:p>
          <a:p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Inner thoughts, emotions.</a:t>
            </a:r>
          </a:p>
          <a:p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Personally, and corporately.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21FF36-278A-A432-6CB8-7E0EF2EDD71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644" b="5644"/>
          <a:stretch>
            <a:fillRect/>
          </a:stretch>
        </p:blipFill>
        <p:spPr>
          <a:xfrm>
            <a:off x="565364" y="0"/>
            <a:ext cx="6184471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6602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66F9A43-51B7-BE13-2FF3-2172206801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8EBD1DC-C088-0441-600F-DEA35E9AEE27}"/>
              </a:ext>
            </a:extLst>
          </p:cNvPr>
          <p:cNvSpPr txBox="1"/>
          <p:nvPr/>
        </p:nvSpPr>
        <p:spPr>
          <a:xfrm>
            <a:off x="230090" y="2302665"/>
            <a:ext cx="25648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noProof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Wait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Want:</a:t>
            </a:r>
          </a:p>
          <a:p>
            <a:pPr lvl="0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Experience:</a:t>
            </a:r>
          </a:p>
          <a:p>
            <a:pPr lvl="0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us: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4C5D9D8-E493-009A-5B31-120DB0D58EBE}"/>
              </a:ext>
            </a:extLst>
          </p:cNvPr>
          <p:cNvSpPr txBox="1"/>
          <p:nvPr/>
        </p:nvSpPr>
        <p:spPr>
          <a:xfrm>
            <a:off x="165349" y="528340"/>
            <a:ext cx="707757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		 This is because God has given to us his Holy Spirit who causes us to experience the love which God has for us.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80DE9A-E2B3-8DF0-C98E-84BBBDE82115}"/>
              </a:ext>
            </a:extLst>
          </p:cNvPr>
          <p:cNvSpPr txBox="1"/>
          <p:nvPr/>
        </p:nvSpPr>
        <p:spPr>
          <a:xfrm>
            <a:off x="2650598" y="2302665"/>
            <a:ext cx="469704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Upon Jesus’ return.</a:t>
            </a:r>
          </a:p>
          <a:p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Life disappoints everyone.</a:t>
            </a:r>
          </a:p>
          <a:p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midst of troubles.</a:t>
            </a:r>
          </a:p>
          <a:p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than ours for him.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F1BCBD-AE06-16B1-CB8B-E0F419C6A657}"/>
              </a:ext>
            </a:extLst>
          </p:cNvPr>
          <p:cNvSpPr txBox="1"/>
          <p:nvPr/>
        </p:nvSpPr>
        <p:spPr>
          <a:xfrm>
            <a:off x="165350" y="108972"/>
            <a:ext cx="72870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noProof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waiting for what we expect causes us to want it even more.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515D66-2D63-3848-A415-91F857F3A3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412958" cy="411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1087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6" grpId="0" build="p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AF7B914-F899-17F4-0AAC-77452150A2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59DB0DA-EEF2-9FC4-32D4-C13E894562DD}"/>
              </a:ext>
            </a:extLst>
          </p:cNvPr>
          <p:cNvSpPr txBox="1"/>
          <p:nvPr/>
        </p:nvSpPr>
        <p:spPr>
          <a:xfrm>
            <a:off x="0" y="0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The Holy Spirit in/among us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344386-5412-0116-3C2F-CC7B2CC45B82}"/>
              </a:ext>
            </a:extLst>
          </p:cNvPr>
          <p:cNvSpPr txBox="1"/>
          <p:nvPr/>
        </p:nvSpPr>
        <p:spPr>
          <a:xfrm>
            <a:off x="166830" y="613025"/>
            <a:ext cx="714837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noProof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Helper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noProof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While Jesus is away from us.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Assurance: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That we belong to Jesus.</a:t>
            </a:r>
            <a:endParaRPr lang="en-US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Fruit: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Attitude and character change.</a:t>
            </a:r>
          </a:p>
          <a:p>
            <a:pPr lvl="0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Gifts: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Ability to serve, to speak truth.</a:t>
            </a:r>
            <a:endParaRPr lang="en-US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Miracles: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Messages, healing, freedom.</a:t>
            </a:r>
          </a:p>
          <a:p>
            <a:pPr lvl="0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Holiness: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Evil spirits flee.</a:t>
            </a:r>
          </a:p>
          <a:p>
            <a:pPr lvl="0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Prayer: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He speaks to God within us.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2155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2C37760-2717-8FE0-A2B4-C3D285FD10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7A45C9B-49A9-7063-BDA2-225A70D6DF05}"/>
              </a:ext>
            </a:extLst>
          </p:cNvPr>
          <p:cNvSpPr txBox="1"/>
          <p:nvPr/>
        </p:nvSpPr>
        <p:spPr>
          <a:xfrm>
            <a:off x="179754" y="476330"/>
            <a:ext cx="70318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while we were still weak, at the right time Christ died for the ungodly.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A3054A-46A1-15F9-0BDD-9BAF280C5189}"/>
              </a:ext>
            </a:extLst>
          </p:cNvPr>
          <p:cNvSpPr txBox="1"/>
          <p:nvPr/>
        </p:nvSpPr>
        <p:spPr>
          <a:xfrm>
            <a:off x="103570" y="3160693"/>
            <a:ext cx="20415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Weak: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lvl="0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Ungodly: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6426B0F-EC56-9BEA-A860-D12F7490E865}"/>
              </a:ext>
            </a:extLst>
          </p:cNvPr>
          <p:cNvSpPr txBox="1"/>
          <p:nvPr/>
        </p:nvSpPr>
        <p:spPr>
          <a:xfrm>
            <a:off x="179754" y="1364179"/>
            <a:ext cx="710805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Indeed, rarely will anyone die for </a:t>
            </a:r>
            <a:b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righteous person—though perhaps for a good person someone might actually dare to die.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1BE970-16C9-FF8F-7067-6BA54287E71C}"/>
              </a:ext>
            </a:extLst>
          </p:cNvPr>
          <p:cNvSpPr txBox="1"/>
          <p:nvPr/>
        </p:nvSpPr>
        <p:spPr>
          <a:xfrm>
            <a:off x="1" y="0"/>
            <a:ext cx="7315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Romans 5:6-11 (</a:t>
            </a:r>
            <a:r>
              <a:rPr lang="en-US" sz="28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NRSVue</a:t>
            </a:r>
            <a:r>
              <a:rPr lang="en-US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)</a:t>
            </a:r>
            <a:endParaRPr lang="en-US" sz="2800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CCBEDB-FB99-BD88-D2EE-1834CC226383}"/>
              </a:ext>
            </a:extLst>
          </p:cNvPr>
          <p:cNvSpPr txBox="1"/>
          <p:nvPr/>
        </p:nvSpPr>
        <p:spPr>
          <a:xfrm>
            <a:off x="2145102" y="3114526"/>
            <a:ext cx="50978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Unable to obey, please God.</a:t>
            </a:r>
          </a:p>
          <a:p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Ruled by human desires.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359CAF2-EF0A-0979-7736-01DED19AAF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123" y="566529"/>
            <a:ext cx="5350747" cy="3548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4173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2" grpId="0"/>
      <p:bldP spid="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F968222-9F01-F299-0EEF-2152E3F890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17EB7A3-FD99-DE5B-FDD7-5092401584D2}"/>
              </a:ext>
            </a:extLst>
          </p:cNvPr>
          <p:cNvSpPr txBox="1"/>
          <p:nvPr/>
        </p:nvSpPr>
        <p:spPr>
          <a:xfrm>
            <a:off x="103570" y="459720"/>
            <a:ext cx="72116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Although we </a:t>
            </a:r>
            <a:r>
              <a: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were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unable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obey God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en-US" sz="2800" b="1" noProof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his appointed time, the Messiah came and died </a:t>
            </a:r>
            <a:r>
              <a:rPr lang="en-US" sz="2800" b="1" i="1" noProof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help</a:t>
            </a:r>
            <a:r>
              <a:rPr lang="en-US" sz="2800" b="1" noProof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ungodly people.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DFA12E-56F2-2958-674D-9C088F8E815E}"/>
              </a:ext>
            </a:extLst>
          </p:cNvPr>
          <p:cNvSpPr txBox="1"/>
          <p:nvPr/>
        </p:nvSpPr>
        <p:spPr>
          <a:xfrm>
            <a:off x="103571" y="1730434"/>
            <a:ext cx="72116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(Hardly anybody would die for an honest person, although someone might dare to die for the </a:t>
            </a:r>
            <a:r>
              <a:rPr lang="en-US" sz="2800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good.)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026F71-0901-9D47-E284-EEC9341533CB}"/>
              </a:ext>
            </a:extLst>
          </p:cNvPr>
          <p:cNvSpPr txBox="1"/>
          <p:nvPr/>
        </p:nvSpPr>
        <p:spPr>
          <a:xfrm>
            <a:off x="1" y="0"/>
            <a:ext cx="7315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Romans 5:6-11 (</a:t>
            </a:r>
            <a:r>
              <a:rPr lang="en-US" sz="28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GJC</a:t>
            </a:r>
            <a:r>
              <a:rPr lang="en-US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)</a:t>
            </a:r>
            <a:endParaRPr lang="en-US" sz="2800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EFA0A3-89CB-6C47-4A7A-A9F149A89C50}"/>
              </a:ext>
            </a:extLst>
          </p:cNvPr>
          <p:cNvSpPr txBox="1"/>
          <p:nvPr/>
        </p:nvSpPr>
        <p:spPr>
          <a:xfrm>
            <a:off x="161421" y="3115429"/>
            <a:ext cx="24034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Unable: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lvl="0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Appointed: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B995E7-03BC-1B2D-B346-503526990857}"/>
              </a:ext>
            </a:extLst>
          </p:cNvPr>
          <p:cNvSpPr txBox="1"/>
          <p:nvPr/>
        </p:nvSpPr>
        <p:spPr>
          <a:xfrm>
            <a:off x="2514583" y="3115428"/>
            <a:ext cx="46970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Ignorant and unwilling.</a:t>
            </a:r>
          </a:p>
          <a:p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Revealed in the </a:t>
            </a:r>
            <a:r>
              <a:rPr lang="en-US" sz="28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Tanach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EE957B-F2D5-8299-5FB9-8CDD7E6A38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317" y="463998"/>
            <a:ext cx="5428134" cy="361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4039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6" grpId="0"/>
      <p:bldP spid="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08B62E8-A486-BB39-3E90-DA78E93103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5E831BC-5361-719E-07ED-E727842C8776}"/>
              </a:ext>
            </a:extLst>
          </p:cNvPr>
          <p:cNvSpPr txBox="1"/>
          <p:nvPr/>
        </p:nvSpPr>
        <p:spPr>
          <a:xfrm>
            <a:off x="211055" y="139908"/>
            <a:ext cx="70318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God proves his love for us in that while we still were sinners Christ died for us.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654109-D87F-2D2E-408B-49E41DF06893}"/>
              </a:ext>
            </a:extLst>
          </p:cNvPr>
          <p:cNvSpPr txBox="1"/>
          <p:nvPr/>
        </p:nvSpPr>
        <p:spPr>
          <a:xfrm>
            <a:off x="207142" y="2709207"/>
            <a:ext cx="19567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Prove: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lvl="0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Sinners:</a:t>
            </a:r>
          </a:p>
          <a:p>
            <a:pPr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Blood:</a:t>
            </a:r>
            <a:endParaRPr lang="en-US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117923A-55BC-0563-6951-5F68E91AC92B}"/>
              </a:ext>
            </a:extLst>
          </p:cNvPr>
          <p:cNvSpPr txBox="1"/>
          <p:nvPr/>
        </p:nvSpPr>
        <p:spPr>
          <a:xfrm>
            <a:off x="207142" y="1002734"/>
            <a:ext cx="710805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	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Much more surely, therefore, since we have now been justified by his blood, will we be saved through him from the wrath of God.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AAC4C9-77CC-120E-94C5-D96C20E679F7}"/>
              </a:ext>
            </a:extLst>
          </p:cNvPr>
          <p:cNvSpPr txBox="1"/>
          <p:nvPr/>
        </p:nvSpPr>
        <p:spPr>
          <a:xfrm>
            <a:off x="2163884" y="2709206"/>
            <a:ext cx="52950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Demo’ed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time &amp; space.</a:t>
            </a:r>
          </a:p>
          <a:p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world, the flesh, the devil.</a:t>
            </a:r>
          </a:p>
          <a:p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Metonymy, sacrificial death.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82A24B-E8E2-BDDA-4C96-A6B1953334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8704" y="20598"/>
            <a:ext cx="4097791" cy="4097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4396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2" grpId="0"/>
      <p:bldP spid="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6603281-1B90-B5A1-1C27-73B6A21598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DADA1DD-48C9-480E-7F57-8AAB608D37FE}"/>
              </a:ext>
            </a:extLst>
          </p:cNvPr>
          <p:cNvSpPr txBox="1"/>
          <p:nvPr/>
        </p:nvSpPr>
        <p:spPr>
          <a:xfrm>
            <a:off x="211055" y="139908"/>
            <a:ext cx="70318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God is proving his love for us, </a:t>
            </a:r>
            <a:r>
              <a:rPr lang="en-US" sz="2800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the Messiah died for us while we were still sinful.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E7A5B3-6936-D443-8F4C-133E774C7A7A}"/>
              </a:ext>
            </a:extLst>
          </p:cNvPr>
          <p:cNvSpPr txBox="1"/>
          <p:nvPr/>
        </p:nvSpPr>
        <p:spPr>
          <a:xfrm>
            <a:off x="228657" y="2677707"/>
            <a:ext cx="14172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Died: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lvl="0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Now:</a:t>
            </a:r>
          </a:p>
          <a:p>
            <a:pPr lvl="0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659D2A-4EC1-6A1B-F184-AECDE78893DA}"/>
              </a:ext>
            </a:extLst>
          </p:cNvPr>
          <p:cNvSpPr txBox="1"/>
          <p:nvPr/>
        </p:nvSpPr>
        <p:spPr>
          <a:xfrm>
            <a:off x="207142" y="977920"/>
            <a:ext cx="710805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					  9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noProof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than that, then, after acquitting us now, because he died </a:t>
            </a:r>
            <a:r>
              <a:rPr lang="en-US" sz="2800" b="1" i="1" noProof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us, the Messiah</a:t>
            </a:r>
            <a:r>
              <a:rPr lang="en-US" sz="2800" b="1" noProof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will save us from God’s wrath.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946969-C412-90D6-5B04-0E6BFEB13465}"/>
              </a:ext>
            </a:extLst>
          </p:cNvPr>
          <p:cNvSpPr txBox="1"/>
          <p:nvPr/>
        </p:nvSpPr>
        <p:spPr>
          <a:xfrm>
            <a:off x="1570523" y="2659826"/>
            <a:ext cx="56724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Accomplished in past time. </a:t>
            </a:r>
          </a:p>
          <a:p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Acquitted in the present time.</a:t>
            </a:r>
          </a:p>
          <a:p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Anticipated in the future time.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1307F0-A1C7-B202-5C80-54437AA46D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315200" cy="411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3565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2" grpId="0"/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E37B18-6816-81F2-EB30-3DE88B2737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A4FFF9C-15D5-ABCE-E38B-D33AEB05A8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21" y="-1"/>
            <a:ext cx="6769510" cy="6452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6081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DE3D34F-F0F0-0BC8-77B0-9657530A94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E96B5CC-204C-5043-B43F-2D138447A0BC}"/>
              </a:ext>
            </a:extLst>
          </p:cNvPr>
          <p:cNvSpPr txBox="1"/>
          <p:nvPr/>
        </p:nvSpPr>
        <p:spPr>
          <a:xfrm>
            <a:off x="211055" y="139908"/>
            <a:ext cx="703187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if while we were enemies we were reconciled to God through the death of his Son, much more surely, having been reconciled, will we be saved by his life.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BB6335-9DB4-C41F-2968-6CE42E9BA180}"/>
              </a:ext>
            </a:extLst>
          </p:cNvPr>
          <p:cNvSpPr txBox="1"/>
          <p:nvPr/>
        </p:nvSpPr>
        <p:spPr>
          <a:xfrm>
            <a:off x="211055" y="2116860"/>
            <a:ext cx="231722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Reconcile: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Death:</a:t>
            </a:r>
          </a:p>
          <a:p>
            <a:pPr lvl="0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Son:</a:t>
            </a:r>
          </a:p>
          <a:p>
            <a:pPr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Saved:</a:t>
            </a:r>
            <a:endParaRPr lang="en-US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4A10F9-6E0E-F17A-B8BD-3874FFF3763B}"/>
              </a:ext>
            </a:extLst>
          </p:cNvPr>
          <p:cNvSpPr txBox="1"/>
          <p:nvPr/>
        </p:nvSpPr>
        <p:spPr>
          <a:xfrm>
            <a:off x="2409645" y="2127892"/>
            <a:ext cx="496306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Eden fellowship restored.</a:t>
            </a:r>
          </a:p>
          <a:p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Substitutionary atonement.</a:t>
            </a:r>
          </a:p>
          <a:p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Tanach title for Messiah.</a:t>
            </a:r>
          </a:p>
          <a:p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Future resurrection.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12DFEB-A069-4E02-E6BD-98E4E4674B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0"/>
            <a:ext cx="6172199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9506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F13EDCA-54E0-6F93-3C77-4ADAA44AAC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C06B42E-FBE5-9F9F-C06C-8DC0E507C8FB}"/>
              </a:ext>
            </a:extLst>
          </p:cNvPr>
          <p:cNvSpPr txBox="1"/>
          <p:nvPr/>
        </p:nvSpPr>
        <p:spPr>
          <a:xfrm>
            <a:off x="211055" y="-20091"/>
            <a:ext cx="70318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Tenses of Salvation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404812-5BE1-BB0B-DA4D-460DCF73C45F}"/>
              </a:ext>
            </a:extLst>
          </p:cNvPr>
          <p:cNvSpPr txBox="1"/>
          <p:nvPr/>
        </p:nvSpPr>
        <p:spPr>
          <a:xfrm>
            <a:off x="72271" y="503128"/>
            <a:ext cx="270864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Past perfect:</a:t>
            </a:r>
            <a:b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lvl="0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Simple past:</a:t>
            </a:r>
            <a:b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Present:</a:t>
            </a:r>
            <a:b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Future: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8A492E-3A7C-2EEE-25F7-8F5A6C461217}"/>
              </a:ext>
            </a:extLst>
          </p:cNvPr>
          <p:cNvSpPr txBox="1"/>
          <p:nvPr/>
        </p:nvSpPr>
        <p:spPr>
          <a:xfrm>
            <a:off x="2674190" y="503128"/>
            <a:ext cx="464101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have been saved (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Eph 2:8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Forgiven!</a:t>
            </a:r>
          </a:p>
          <a:p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saved us (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 3:5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Received the Holy Spirit.</a:t>
            </a:r>
          </a:p>
          <a:p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are being saved</a:t>
            </a:r>
            <a:b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Cor 1:18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New life.</a:t>
            </a:r>
          </a:p>
          <a:p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will be saved (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Rom 5:10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Resurrected.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3B73F3-3DED-8BCE-CD34-FC02FB0110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161" y="467006"/>
            <a:ext cx="5758550" cy="3611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3199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B3B509D-D41A-A766-50F8-F2126CE511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9CEC9F4-524E-C603-1C23-7A24AC0C4413}"/>
              </a:ext>
            </a:extLst>
          </p:cNvPr>
          <p:cNvSpPr txBox="1"/>
          <p:nvPr/>
        </p:nvSpPr>
        <p:spPr>
          <a:xfrm>
            <a:off x="141663" y="65548"/>
            <a:ext cx="70318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 reconciled us to himself while we were still his enemies, because his Son Jesus died </a:t>
            </a:r>
            <a:r>
              <a:rPr lang="en-US" sz="2800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us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468624-CE81-1F60-E24D-D805DBA2FFB8}"/>
              </a:ext>
            </a:extLst>
          </p:cNvPr>
          <p:cNvSpPr txBox="1"/>
          <p:nvPr/>
        </p:nvSpPr>
        <p:spPr>
          <a:xfrm>
            <a:off x="141663" y="2290291"/>
            <a:ext cx="231722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God: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lvl="0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Enemies:</a:t>
            </a:r>
          </a:p>
          <a:p>
            <a:pPr lvl="0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Certainly: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Life: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686E3C2-094E-4F08-D688-6F67D840A1F5}"/>
              </a:ext>
            </a:extLst>
          </p:cNvPr>
          <p:cNvSpPr txBox="1"/>
          <p:nvPr/>
        </p:nvSpPr>
        <p:spPr>
          <a:xfrm>
            <a:off x="141663" y="913922"/>
            <a:ext cx="71080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So, after having reconciled us, he will certainly save us, by giving to us Jesus’ </a:t>
            </a:r>
            <a:r>
              <a:rPr lang="en-US" sz="2800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resurrection 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life.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723DB7-3137-FA7A-BCD3-6D9450A34C3D}"/>
              </a:ext>
            </a:extLst>
          </p:cNvPr>
          <p:cNvSpPr txBox="1"/>
          <p:nvPr/>
        </p:nvSpPr>
        <p:spPr>
          <a:xfrm>
            <a:off x="2283125" y="2298917"/>
            <a:ext cx="496268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his initiative.</a:t>
            </a:r>
          </a:p>
          <a:p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satanic dominion.</a:t>
            </a:r>
          </a:p>
          <a:p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Salvation = a package deal.</a:t>
            </a:r>
          </a:p>
          <a:p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Substitutionary life.</a:t>
            </a:r>
          </a:p>
        </p:txBody>
      </p:sp>
    </p:spTree>
    <p:extLst>
      <p:ext uri="{BB962C8B-B14F-4D97-AF65-F5344CB8AC3E}">
        <p14:creationId xmlns:p14="http://schemas.microsoft.com/office/powerpoint/2010/main" val="18743375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2" grpId="0"/>
      <p:bldP spid="6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1E145F4-19CA-AA6E-28F1-021D2F74D0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D24F0EA-8154-40C4-B1BF-FDE5F8A9618C}"/>
              </a:ext>
            </a:extLst>
          </p:cNvPr>
          <p:cNvSpPr txBox="1"/>
          <p:nvPr/>
        </p:nvSpPr>
        <p:spPr>
          <a:xfrm>
            <a:off x="211055" y="119595"/>
            <a:ext cx="710805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11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more than that, we even boast in God through our Lord Jesus Christ, through whom we have now received reconciliation.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8F9F21-B079-F2A9-5536-8E126041FD4A}"/>
              </a:ext>
            </a:extLst>
          </p:cNvPr>
          <p:cNvSpPr txBox="1"/>
          <p:nvPr/>
        </p:nvSpPr>
        <p:spPr>
          <a:xfrm>
            <a:off x="211055" y="1865191"/>
            <a:ext cx="703187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11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not only </a:t>
            </a:r>
            <a:r>
              <a:rPr lang="en-US" sz="2800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we be saved in the future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but our Lord Jesus Messiah causes us to be boasting about God even now,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73FDF1-2E8E-3BF5-94EA-71109A38D2A5}"/>
              </a:ext>
            </a:extLst>
          </p:cNvPr>
          <p:cNvSpPr txBox="1"/>
          <p:nvPr/>
        </p:nvSpPr>
        <p:spPr>
          <a:xfrm>
            <a:off x="211055" y="3165919"/>
            <a:ext cx="68222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because we have </a:t>
            </a:r>
            <a:r>
              <a:rPr lang="en-US" sz="2800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accepted to be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reconciled to him.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8662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43E5A53-E73C-1E2A-1137-2CF3B4F2EC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C4CDE74-B7F8-81CD-E7FA-FDD306D2A0A2}"/>
              </a:ext>
            </a:extLst>
          </p:cNvPr>
          <p:cNvSpPr txBox="1"/>
          <p:nvPr/>
        </p:nvSpPr>
        <p:spPr>
          <a:xfrm>
            <a:off x="141663" y="663243"/>
            <a:ext cx="703187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What struck you as amazing?</a:t>
            </a:r>
            <a:b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What answered a question for you?</a:t>
            </a:r>
            <a:b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What still puzzles you?</a:t>
            </a:r>
            <a:b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What will you think about, today?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3315F6-6E9D-ED97-24C2-E8D30037519F}"/>
              </a:ext>
            </a:extLst>
          </p:cNvPr>
          <p:cNvSpPr txBox="1"/>
          <p:nvPr/>
        </p:nvSpPr>
        <p:spPr>
          <a:xfrm>
            <a:off x="74762" y="-20091"/>
            <a:ext cx="71681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From Romans 5:1-11</a:t>
            </a:r>
          </a:p>
        </p:txBody>
      </p:sp>
    </p:spTree>
    <p:extLst>
      <p:ext uri="{BB962C8B-B14F-4D97-AF65-F5344CB8AC3E}">
        <p14:creationId xmlns:p14="http://schemas.microsoft.com/office/powerpoint/2010/main" val="10329071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146E6C5-DF57-3BE3-F7C9-46EB0D5D87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D5A47E0-0D1D-797F-27DD-CE166A1CF63C}"/>
              </a:ext>
            </a:extLst>
          </p:cNvPr>
          <p:cNvSpPr txBox="1"/>
          <p:nvPr/>
        </p:nvSpPr>
        <p:spPr>
          <a:xfrm>
            <a:off x="81506" y="99796"/>
            <a:ext cx="71521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800" b="1" noProof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http://romans.forum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8B8B6B-6E12-E324-62ED-1062EA7631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3060" y="805721"/>
            <a:ext cx="3309079" cy="3309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3053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7BAFA6-7840-BA2B-929B-7DE2332364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114FBEE-AD72-7A90-9877-243CAE22E1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976" y="-1"/>
            <a:ext cx="3561161" cy="770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9814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508BF0-C7B9-865E-0205-29B8BEF731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1BFE47-AE11-69F0-F344-8299832DB9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060" y="0"/>
            <a:ext cx="7034139" cy="6362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6172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D29321-7E13-7ED1-68B3-4029A769E8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22DEFAE-13D6-C6D8-0AE8-043EE7DC60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617" y="0"/>
            <a:ext cx="3816732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1947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AF94218-F76F-8B06-EDB2-61E7759200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6C321C5-E6EA-5C22-2309-E08286D25639}"/>
              </a:ext>
            </a:extLst>
          </p:cNvPr>
          <p:cNvSpPr txBox="1"/>
          <p:nvPr/>
        </p:nvSpPr>
        <p:spPr>
          <a:xfrm>
            <a:off x="88082" y="500340"/>
            <a:ext cx="7227118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indent="-357188">
              <a:spcAft>
                <a:spcPts val="600"/>
              </a:spcAf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God, prove, love, wrath, grace, glory. </a:t>
            </a:r>
          </a:p>
          <a:p>
            <a:pPr marL="357188" indent="-357188">
              <a:spcAft>
                <a:spcPts val="600"/>
              </a:spcAft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Christ, Lord, Son, died, blood, life.</a:t>
            </a:r>
          </a:p>
          <a:p>
            <a:pPr marL="357188" indent="-357188">
              <a:spcAft>
                <a:spcPts val="600"/>
              </a:spcAft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Holy Spirit, given, poured out.</a:t>
            </a:r>
          </a:p>
          <a:p>
            <a:pPr marL="357188" indent="-357188">
              <a:spcAft>
                <a:spcPts val="600"/>
              </a:spcAf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We, wicked, ungodly, sinners, enemies.</a:t>
            </a:r>
          </a:p>
          <a:p>
            <a:pPr marL="357188" indent="-357188">
              <a:spcAft>
                <a:spcPts val="600"/>
              </a:spcAft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baseline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Faith, know, patience, character, hope.</a:t>
            </a:r>
          </a:p>
          <a:p>
            <a:pPr marL="357188" indent="-357188">
              <a:spcAft>
                <a:spcPts val="600"/>
              </a:spcAft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Peace, access, stand, rejoice, saved.</a:t>
            </a:r>
          </a:p>
          <a:p>
            <a:pPr marL="357188" indent="-357188">
              <a:spcAft>
                <a:spcPts val="600"/>
              </a:spcAft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Reconciled, acquitted.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4CCEA5-3923-4C33-F661-5C7E512492DF}"/>
              </a:ext>
            </a:extLst>
          </p:cNvPr>
          <p:cNvSpPr txBox="1"/>
          <p:nvPr/>
        </p:nvSpPr>
        <p:spPr>
          <a:xfrm>
            <a:off x="1" y="0"/>
            <a:ext cx="7315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Themes</a:t>
            </a:r>
            <a:endParaRPr lang="en-US" sz="2800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26452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4A13419-D7D0-D23A-0BE8-7F5D3DFB2F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F4F8328-5006-F020-7D5D-82F1D3211205}"/>
              </a:ext>
            </a:extLst>
          </p:cNvPr>
          <p:cNvSpPr txBox="1"/>
          <p:nvPr/>
        </p:nvSpPr>
        <p:spPr>
          <a:xfrm>
            <a:off x="81506" y="0"/>
            <a:ext cx="71521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Outline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F02C16-EA4C-B7A5-FC80-4593A4F30A38}"/>
              </a:ext>
            </a:extLst>
          </p:cNvPr>
          <p:cNvSpPr txBox="1"/>
          <p:nvPr/>
        </p:nvSpPr>
        <p:spPr>
          <a:xfrm>
            <a:off x="237603" y="523220"/>
            <a:ext cx="683999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Peace with God. 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5:1-5</a:t>
            </a:r>
          </a:p>
          <a:p>
            <a:pPr lvl="0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Having been acquitted.</a:t>
            </a:r>
            <a:endParaRPr lang="en-US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Access through Jesus Christ.</a:t>
            </a:r>
          </a:p>
          <a:p>
            <a:pPr lvl="0">
              <a:defRPr/>
            </a:pP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God’s love for us.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Christ died for us. 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5:6-11</a:t>
            </a:r>
          </a:p>
          <a:p>
            <a:pPr lvl="0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God proves his love for us.</a:t>
            </a:r>
          </a:p>
          <a:p>
            <a:pPr lvl="0">
              <a:defRPr/>
            </a:pP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We will be saved from wrath.</a:t>
            </a:r>
          </a:p>
          <a:p>
            <a:pPr lvl="0">
              <a:defRPr/>
            </a:pP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We are reconciled and we rejoice.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56C653D-691D-3FE1-EFF6-A437A06FDA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797" y="467958"/>
            <a:ext cx="5469880" cy="3639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0275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112CB0C-D32C-ECE7-FAC9-8F0668A293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F4E3071-837D-D387-A3D2-8C774C91E3F5}"/>
              </a:ext>
            </a:extLst>
          </p:cNvPr>
          <p:cNvSpPr txBox="1"/>
          <p:nvPr/>
        </p:nvSpPr>
        <p:spPr>
          <a:xfrm>
            <a:off x="103570" y="523220"/>
            <a:ext cx="72931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	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Therefore, since we are justified by faith, we have peace with God through our Lord Jesus Christ,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B436E4-7264-B239-B56C-6BA5F65A3AE6}"/>
              </a:ext>
            </a:extLst>
          </p:cNvPr>
          <p:cNvSpPr txBox="1"/>
          <p:nvPr/>
        </p:nvSpPr>
        <p:spPr>
          <a:xfrm>
            <a:off x="103570" y="3160693"/>
            <a:ext cx="23172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Therefore: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lvl="0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913FF6-9065-5E9A-9CDF-50E1C22A5966}"/>
              </a:ext>
            </a:extLst>
          </p:cNvPr>
          <p:cNvSpPr txBox="1"/>
          <p:nvPr/>
        </p:nvSpPr>
        <p:spPr>
          <a:xfrm>
            <a:off x="103570" y="1365607"/>
            <a:ext cx="710805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		    					  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through whom we have obtained access to this grace in which we stand, and we boast in our hope of sharing the glory of God.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8CBA02-FF1C-3885-1329-A386BF51DD3E}"/>
              </a:ext>
            </a:extLst>
          </p:cNvPr>
          <p:cNvSpPr txBox="1"/>
          <p:nvPr/>
        </p:nvSpPr>
        <p:spPr>
          <a:xfrm>
            <a:off x="1" y="0"/>
            <a:ext cx="7315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Romans 5:1-5 (</a:t>
            </a:r>
            <a:r>
              <a:rPr lang="en-US" sz="28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NRSVue</a:t>
            </a:r>
            <a:r>
              <a:rPr lang="en-US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)</a:t>
            </a:r>
            <a:endParaRPr lang="en-US" sz="2800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E1531C-8F90-2BCE-2781-185ED3FDF1EE}"/>
              </a:ext>
            </a:extLst>
          </p:cNvPr>
          <p:cNvSpPr txBox="1"/>
          <p:nvPr/>
        </p:nvSpPr>
        <p:spPr>
          <a:xfrm>
            <a:off x="2545883" y="3114526"/>
            <a:ext cx="46970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Because of chapters 1-4.</a:t>
            </a:r>
          </a:p>
          <a:p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Positional salvation.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6A5188A-FA14-25A4-6B3F-9FE8ADA6D4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798" y="645886"/>
            <a:ext cx="6739604" cy="346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6764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2" grpId="0"/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B96C39D-C656-7EF4-EE27-D55A5A8023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CF3D8A0-74DE-FBF7-CF53-3C9AF8B38712}"/>
              </a:ext>
            </a:extLst>
          </p:cNvPr>
          <p:cNvSpPr txBox="1"/>
          <p:nvPr/>
        </p:nvSpPr>
        <p:spPr>
          <a:xfrm>
            <a:off x="179754" y="523220"/>
            <a:ext cx="703187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Therefore, since God has acquitted us who believe him, we are at peace with Him, because our Lord Jesus the Messiah </a:t>
            </a:r>
            <a:r>
              <a:rPr lang="en-US" sz="2800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died for us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494E8E-D1F4-FB11-E6AC-53C6BDE3EF76}"/>
              </a:ext>
            </a:extLst>
          </p:cNvPr>
          <p:cNvSpPr txBox="1"/>
          <p:nvPr/>
        </p:nvSpPr>
        <p:spPr>
          <a:xfrm>
            <a:off x="179754" y="2339102"/>
            <a:ext cx="226646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Acquitted:</a:t>
            </a:r>
          </a:p>
          <a:p>
            <a:pPr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Believe:</a:t>
            </a:r>
            <a:endParaRPr lang="en-US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Died:</a:t>
            </a:r>
          </a:p>
          <a:p>
            <a:pPr lvl="0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Lord: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64F244-4E80-F0EB-0028-81687D44EF86}"/>
              </a:ext>
            </a:extLst>
          </p:cNvPr>
          <p:cNvSpPr txBox="1"/>
          <p:nvPr/>
        </p:nvSpPr>
        <p:spPr>
          <a:xfrm>
            <a:off x="1" y="0"/>
            <a:ext cx="7315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Romans 5:1-11 (</a:t>
            </a:r>
            <a:r>
              <a:rPr lang="en-US" sz="28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GJC</a:t>
            </a:r>
            <a:r>
              <a:rPr lang="en-US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)</a:t>
            </a:r>
            <a:endParaRPr lang="en-US" sz="2800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5C8A15-1182-0C1B-21DB-82BE75CE078E}"/>
              </a:ext>
            </a:extLst>
          </p:cNvPr>
          <p:cNvSpPr txBox="1"/>
          <p:nvPr/>
        </p:nvSpPr>
        <p:spPr>
          <a:xfrm>
            <a:off x="2446215" y="2339102"/>
            <a:ext cx="469704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Declared innocent.</a:t>
            </a:r>
          </a:p>
          <a:p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Lit., ‘from faith’.</a:t>
            </a:r>
          </a:p>
          <a:p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Rom 4:25; 5:6, 8, 10.</a:t>
            </a:r>
          </a:p>
          <a:p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obey his commands.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BCBA642-981B-935C-39F8-9BE2002592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7657" y="475561"/>
            <a:ext cx="3646714" cy="364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4897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6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10312</TotalTime>
  <Words>1350</Words>
  <Application>Microsoft Office PowerPoint</Application>
  <PresentationFormat>Custom</PresentationFormat>
  <Paragraphs>157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Galen Currah</dc:creator>
  <cp:lastModifiedBy>Galen Currah</cp:lastModifiedBy>
  <cp:revision>410</cp:revision>
  <dcterms:created xsi:type="dcterms:W3CDTF">2023-02-25T21:04:15Z</dcterms:created>
  <dcterms:modified xsi:type="dcterms:W3CDTF">2025-11-11T03:16:26Z</dcterms:modified>
</cp:coreProperties>
</file>