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4" r:id="rId3"/>
    <p:sldId id="435" r:id="rId4"/>
    <p:sldId id="450" r:id="rId5"/>
    <p:sldId id="433" r:id="rId6"/>
    <p:sldId id="438" r:id="rId7"/>
    <p:sldId id="430" r:id="rId8"/>
    <p:sldId id="432" r:id="rId9"/>
    <p:sldId id="413" r:id="rId10"/>
    <p:sldId id="440" r:id="rId11"/>
    <p:sldId id="441" r:id="rId12"/>
    <p:sldId id="442" r:id="rId13"/>
    <p:sldId id="443" r:id="rId14"/>
    <p:sldId id="447" r:id="rId15"/>
    <p:sldId id="446" r:id="rId16"/>
    <p:sldId id="448" r:id="rId17"/>
    <p:sldId id="452" r:id="rId18"/>
    <p:sldId id="449" r:id="rId19"/>
    <p:sldId id="416" r:id="rId20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91" y="2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5:12-21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01047-3120-188F-BCAC-ED5034AE5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198E70-DF5C-E205-6909-4540878B714F}"/>
              </a:ext>
            </a:extLst>
          </p:cNvPr>
          <p:cNvSpPr txBox="1"/>
          <p:nvPr/>
        </p:nvSpPr>
        <p:spPr>
          <a:xfrm>
            <a:off x="44041" y="112010"/>
            <a:ext cx="7449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Adam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Jesus = mortal + tempted.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Adam’s guilt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all humans, then Jesus guilty  various theologies.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 = human: able to sin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+ divine: able not to sin.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obedient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died innocent.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Faith in Jesus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forgiven  saved.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Reject Jesus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guilt  die forever.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Innocent humans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no guilt  saved.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41F46-CE18-7415-2D4E-75F256D7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20F613-067C-0812-CA9E-56B796DFA6FD}"/>
              </a:ext>
            </a:extLst>
          </p:cNvPr>
          <p:cNvSpPr txBox="1"/>
          <p:nvPr/>
        </p:nvSpPr>
        <p:spPr>
          <a:xfrm>
            <a:off x="140946" y="50142"/>
            <a:ext cx="7244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death reigned from Adam to Moses, even over those who did not sin in the likeness of Adam, who is a pattern of the one who was to come.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A7071-E60F-2319-BC41-9066ABBED7FD}"/>
              </a:ext>
            </a:extLst>
          </p:cNvPr>
          <p:cNvSpPr txBox="1"/>
          <p:nvPr/>
        </p:nvSpPr>
        <p:spPr>
          <a:xfrm>
            <a:off x="140946" y="1866024"/>
            <a:ext cx="19608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Death: 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Moses: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FC6D6-1678-0123-C207-85679A28920B}"/>
              </a:ext>
            </a:extLst>
          </p:cNvPr>
          <p:cNvSpPr txBox="1"/>
          <p:nvPr/>
        </p:nvSpPr>
        <p:spPr>
          <a:xfrm>
            <a:off x="1915369" y="1866023"/>
            <a:ext cx="5185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b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ody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forever.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laws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sin  guilt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Disobey God’s revealed will.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 for everyone.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Eve’s, Abe’s &amp; Dave’s ‘seed’.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8F6C4-4615-D82D-8A73-289FF633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6" y="0"/>
            <a:ext cx="69998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8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5C25B-CA18-4ED2-A507-63522F85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41317C-321A-BD33-B72F-F64C88DC2F19}"/>
              </a:ext>
            </a:extLst>
          </p:cNvPr>
          <p:cNvSpPr txBox="1"/>
          <p:nvPr/>
        </p:nvSpPr>
        <p:spPr>
          <a:xfrm>
            <a:off x="140947" y="17676"/>
            <a:ext cx="7233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the free gift is not like the trespass. For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many died through the one man’s trespass,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A0370-A067-FC35-4273-40DD7F2A57D2}"/>
              </a:ext>
            </a:extLst>
          </p:cNvPr>
          <p:cNvSpPr txBox="1"/>
          <p:nvPr/>
        </p:nvSpPr>
        <p:spPr>
          <a:xfrm>
            <a:off x="140947" y="2645228"/>
            <a:ext cx="2023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gift: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Aorist: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2B1C0-16E6-B040-E232-51F2AC7205BC}"/>
              </a:ext>
            </a:extLst>
          </p:cNvPr>
          <p:cNvSpPr txBox="1"/>
          <p:nvPr/>
        </p:nvSpPr>
        <p:spPr>
          <a:xfrm>
            <a:off x="140947" y="871195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[then]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more surely have the grace of God and the gift in the grace of the one man, Jesus Christ, abounded for the many.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90966-0565-C5D4-9C2C-2B53761A93D8}"/>
              </a:ext>
            </a:extLst>
          </p:cNvPr>
          <p:cNvSpPr txBox="1"/>
          <p:nvPr/>
        </p:nvSpPr>
        <p:spPr>
          <a:xfrm>
            <a:off x="2088511" y="2645227"/>
            <a:ext cx="5463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mention. Known idea.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truths ‘die … abound’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Father’s grace, Son’s gift.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5759-3995-957B-1D3B-33BF4D0F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9" y="0"/>
            <a:ext cx="629743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5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04CBE-6360-FCE0-B412-B093B57D1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CC0D0C-B262-9B87-7A5E-6B6E71DD7088}"/>
              </a:ext>
            </a:extLst>
          </p:cNvPr>
          <p:cNvSpPr txBox="1"/>
          <p:nvPr/>
        </p:nvSpPr>
        <p:spPr>
          <a:xfrm>
            <a:off x="140947" y="44731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gift is not like the effect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one man’s sin. For the judgment following one trespass brought condemnation,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5D5DD-7EC5-6304-60E7-C115E3C4E335}"/>
              </a:ext>
            </a:extLst>
          </p:cNvPr>
          <p:cNvSpPr txBox="1"/>
          <p:nvPr/>
        </p:nvSpPr>
        <p:spPr>
          <a:xfrm>
            <a:off x="140947" y="2284033"/>
            <a:ext cx="2678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Gift: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Trespass: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87CE3-8288-C0F0-C4B3-210134D154C1}"/>
              </a:ext>
            </a:extLst>
          </p:cNvPr>
          <p:cNvSpPr txBox="1"/>
          <p:nvPr/>
        </p:nvSpPr>
        <p:spPr>
          <a:xfrm>
            <a:off x="140947" y="1329925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but the gift following many trespasses brings justification.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8934D-EF5E-F5DD-30AF-DE472F26FD78}"/>
              </a:ext>
            </a:extLst>
          </p:cNvPr>
          <p:cNvSpPr txBox="1"/>
          <p:nvPr/>
        </p:nvSpPr>
        <p:spPr>
          <a:xfrm>
            <a:off x="2307320" y="2284032"/>
            <a:ext cx="5056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dōrea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object or privilege.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Pres. part. = sinful action.</a:t>
            </a:r>
          </a:p>
          <a:p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charisma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act of grace.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acquittal.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ll 5 accused acquitted in Hockey Canada sex assault trial">
            <a:extLst>
              <a:ext uri="{FF2B5EF4-FFF2-40B4-BE49-F238E27FC236}">
                <a16:creationId xmlns:a16="http://schemas.microsoft.com/office/drawing/2014/main" id="{EB3D95BB-7BB7-1B76-C607-37D8AC66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8"/>
            <a:ext cx="7363473" cy="41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80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F5E330-F234-D73A-A9D1-F5680DB97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660083-9EF3-FB24-5E82-D48501EC9E6B}"/>
              </a:ext>
            </a:extLst>
          </p:cNvPr>
          <p:cNvSpPr txBox="1"/>
          <p:nvPr/>
        </p:nvSpPr>
        <p:spPr>
          <a:xfrm>
            <a:off x="140947" y="44731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because of the one man’s trespass, death reigned through that one,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AF0B3-88C2-018D-9077-646CC87BE90A}"/>
              </a:ext>
            </a:extLst>
          </p:cNvPr>
          <p:cNvSpPr txBox="1"/>
          <p:nvPr/>
        </p:nvSpPr>
        <p:spPr>
          <a:xfrm>
            <a:off x="140947" y="2700744"/>
            <a:ext cx="1960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Reign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545CE-A500-B599-C046-095552C8067F}"/>
              </a:ext>
            </a:extLst>
          </p:cNvPr>
          <p:cNvSpPr txBox="1"/>
          <p:nvPr/>
        </p:nvSpPr>
        <p:spPr>
          <a:xfrm>
            <a:off x="140947" y="469633"/>
            <a:ext cx="7108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much more surely will those who receive the abundance of grace and the gift of righteousness reign in life through the one man, Jesus Christ.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177DE-2EE9-A01C-B2B4-0730B4DE354A}"/>
              </a:ext>
            </a:extLst>
          </p:cNvPr>
          <p:cNvSpPr txBox="1"/>
          <p:nvPr/>
        </p:nvSpPr>
        <p:spPr>
          <a:xfrm>
            <a:off x="1953245" y="2689347"/>
            <a:ext cx="5176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Aorist: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“is reigning”.</a:t>
            </a:r>
          </a:p>
          <a:p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“are receiving”.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or logical future.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AF45F-90A2-C9E2-18EE-B435852E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3" y="0"/>
            <a:ext cx="61644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7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7A09E-6EB7-5ED0-CD6B-09526F2CD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036FDD-72B3-ECA5-49F5-6481DE2EA5B3}"/>
              </a:ext>
            </a:extLst>
          </p:cNvPr>
          <p:cNvSpPr txBox="1"/>
          <p:nvPr/>
        </p:nvSpPr>
        <p:spPr>
          <a:xfrm>
            <a:off x="76015" y="55553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just as one man’s trespass led to condemnation for all,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4C7CB-137A-3EDF-6574-0CC53E2A86E8}"/>
              </a:ext>
            </a:extLst>
          </p:cNvPr>
          <p:cNvSpPr txBox="1"/>
          <p:nvPr/>
        </p:nvSpPr>
        <p:spPr>
          <a:xfrm>
            <a:off x="76015" y="1830075"/>
            <a:ext cx="2379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Trespass: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Condemn: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act: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40A2D-63B9-9C78-B930-4FC3265142F4}"/>
              </a:ext>
            </a:extLst>
          </p:cNvPr>
          <p:cNvSpPr txBox="1"/>
          <p:nvPr/>
        </p:nvSpPr>
        <p:spPr>
          <a:xfrm>
            <a:off x="98079" y="475044"/>
            <a:ext cx="7276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  so one man’s act of righteousness leads to justification and life for all.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D0E47-CDC1-38B7-BBA8-799774C5C944}"/>
              </a:ext>
            </a:extLst>
          </p:cNvPr>
          <p:cNvSpPr txBox="1"/>
          <p:nvPr/>
        </p:nvSpPr>
        <p:spPr>
          <a:xfrm>
            <a:off x="2304288" y="1830075"/>
            <a:ext cx="5005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Disobeyed one command.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 &amp; physical death.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Endured death on a cross.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Acquittal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everlasting life.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all  to all who believe.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97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CC0CC-8D2A-0A7A-143E-5A0BC4A6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6C701C-D369-A7C8-AED5-AF649583CEE8}"/>
              </a:ext>
            </a:extLst>
          </p:cNvPr>
          <p:cNvSpPr txBox="1"/>
          <p:nvPr/>
        </p:nvSpPr>
        <p:spPr>
          <a:xfrm>
            <a:off x="438533" y="27817"/>
            <a:ext cx="6562849" cy="139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just as through the one man’s disobedience the many were made sinners,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DDE43-3801-2CEF-5780-30B0BB1A95C4}"/>
              </a:ext>
            </a:extLst>
          </p:cNvPr>
          <p:cNvSpPr txBox="1"/>
          <p:nvPr/>
        </p:nvSpPr>
        <p:spPr>
          <a:xfrm>
            <a:off x="129282" y="2266266"/>
            <a:ext cx="3252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man: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many: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sinners: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righteous: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BBF7BF-1881-8A60-F435-F2A79AC83859}"/>
              </a:ext>
            </a:extLst>
          </p:cNvPr>
          <p:cNvSpPr txBox="1"/>
          <p:nvPr/>
        </p:nvSpPr>
        <p:spPr>
          <a:xfrm>
            <a:off x="438533" y="890829"/>
            <a:ext cx="6522355" cy="139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through the one man’s obedience the many will be made righteous.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AF752-3501-26C1-E650-393959A9AE14}"/>
              </a:ext>
            </a:extLst>
          </p:cNvPr>
          <p:cNvSpPr txBox="1"/>
          <p:nvPr/>
        </p:nvSpPr>
        <p:spPr>
          <a:xfrm>
            <a:off x="3327552" y="2254869"/>
            <a:ext cx="4323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Adam, (b) Christ.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 to ‘one’.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unfair!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unfair!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033EC-8706-3FFB-7041-F91E18F3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39" y="2290736"/>
            <a:ext cx="1469440" cy="1830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AEACF8-1DD3-797F-D700-F81FC4D6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75" y="2290736"/>
            <a:ext cx="2300987" cy="18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78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AF89D-FF1E-CE61-122D-6AABCBB2C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DD6CD2-CD7F-5444-047A-FBFBE41CE0F9}"/>
              </a:ext>
            </a:extLst>
          </p:cNvPr>
          <p:cNvSpPr txBox="1"/>
          <p:nvPr/>
        </p:nvSpPr>
        <p:spPr>
          <a:xfrm>
            <a:off x="88082" y="503128"/>
            <a:ext cx="703432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6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All, without exception.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spcAft>
                <a:spcPts val="6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Almost everyone, or everything.</a:t>
            </a:r>
          </a:p>
          <a:p>
            <a:pPr marL="357188" indent="-357188">
              <a:spcAft>
                <a:spcPts val="6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All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those which we are talking about.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spcAft>
                <a:spcPts val="6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All those which I am thinking about.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All,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certain exceptions.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Bible says ‘all’, always ask, “All which?” or “Which all?”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0A61BC-AE5F-2341-8608-5F6E2D5C344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“All”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36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5AB08-37AF-54A8-48E1-81BFE9D5F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92988E-5916-A592-5E8F-B2704E19FB67}"/>
              </a:ext>
            </a:extLst>
          </p:cNvPr>
          <p:cNvSpPr txBox="1"/>
          <p:nvPr/>
        </p:nvSpPr>
        <p:spPr>
          <a:xfrm>
            <a:off x="140947" y="17676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law came in, so that the trespass might increase, but where sin increased, grace abounded all the more,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F9A2A-1769-297F-F519-5C66377C93C6}"/>
              </a:ext>
            </a:extLst>
          </p:cNvPr>
          <p:cNvSpPr txBox="1"/>
          <p:nvPr/>
        </p:nvSpPr>
        <p:spPr>
          <a:xfrm>
            <a:off x="163012" y="3072674"/>
            <a:ext cx="214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Eternal: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8149EF-9C10-5BBC-6ED6-3A96A4ECD73E}"/>
              </a:ext>
            </a:extLst>
          </p:cNvPr>
          <p:cNvSpPr txBox="1"/>
          <p:nvPr/>
        </p:nvSpPr>
        <p:spPr>
          <a:xfrm>
            <a:off x="163012" y="863672"/>
            <a:ext cx="7108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	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that, just as sin reigned in death, so grace might also reign through justification leading to eternal life through Jesus Christ our Lord.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AC7C2-9269-CDA3-DB0D-908EA79A4E45}"/>
              </a:ext>
            </a:extLst>
          </p:cNvPr>
          <p:cNvSpPr txBox="1"/>
          <p:nvPr/>
        </p:nvSpPr>
        <p:spPr>
          <a:xfrm>
            <a:off x="2105165" y="3055866"/>
            <a:ext cx="5458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severity of sin &amp; death.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surpasses short lifetime.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587FC-2455-C28E-5612-AC4B6371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31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37B18-6816-81F2-EB30-3DE88B273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text">
            <a:extLst>
              <a:ext uri="{FF2B5EF4-FFF2-40B4-BE49-F238E27FC236}">
                <a16:creationId xmlns:a16="http://schemas.microsoft.com/office/drawing/2014/main" id="{723C2B6A-4556-D2A1-673D-C680582EA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3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0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579E2-100A-8F4C-E342-C5DD6B626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AB7E4E-A41E-E648-D8FE-45507E654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" y="0"/>
            <a:ext cx="4700624" cy="8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21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C4F4D-DF3D-88A5-1B59-0AB56BC5D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E6AED021-0382-1B45-9CD4-37F0E279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" y="0"/>
            <a:ext cx="5667012" cy="81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6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2CB0C-D32C-ECE7-FAC9-8F0668A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E3071-837D-D387-A3D2-8C774C91E3F5}"/>
              </a:ext>
            </a:extLst>
          </p:cNvPr>
          <p:cNvSpPr txBox="1"/>
          <p:nvPr/>
        </p:nvSpPr>
        <p:spPr>
          <a:xfrm>
            <a:off x="140947" y="523220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just as sin came into the world through one man, and death came through sin, and so death spread to all because all have sinned —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13FF6-9065-5E9A-9CDF-50E1C22A5966}"/>
              </a:ext>
            </a:extLst>
          </p:cNvPr>
          <p:cNvSpPr txBox="1"/>
          <p:nvPr/>
        </p:nvSpPr>
        <p:spPr>
          <a:xfrm>
            <a:off x="140947" y="1803268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sin was indeed in the world before the law, but sin is not reckoned when there is no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CBA02-FF1C-3885-1329-A386BF51DD3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5:12-21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282DF-C7FA-98DB-2A72-3EC9086A96BA}"/>
              </a:ext>
            </a:extLst>
          </p:cNvPr>
          <p:cNvSpPr txBox="1"/>
          <p:nvPr/>
        </p:nvSpPr>
        <p:spPr>
          <a:xfrm>
            <a:off x="140947" y="3114526"/>
            <a:ext cx="1960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7ED90-6132-6E00-B1C1-EAB0129F3EE3}"/>
              </a:ext>
            </a:extLst>
          </p:cNvPr>
          <p:cNvSpPr txBox="1"/>
          <p:nvPr/>
        </p:nvSpPr>
        <p:spPr>
          <a:xfrm>
            <a:off x="2045226" y="3103129"/>
            <a:ext cx="547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aorist: came, was.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aorist: spreads, all sin.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49105-7E78-AF2E-0FFC-A3A474E48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0" y="523220"/>
            <a:ext cx="6404599" cy="35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FB4A-4770-8179-34E4-43054C0F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7D75D7-B194-AD46-5E75-322C67CCC037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Imperfect: what was happening.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Perfect: what happened with results.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Present: what is happening.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Future: what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happen.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Aorist</a:t>
            </a:r>
            <a:r>
              <a:rPr lang="en-US" sz="28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adverb = past event.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w/o adverb = general truth.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context = any time.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*timeless. See, e.g., Rom. 8:30.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83A48-3D59-368B-66CA-3258FC00DC5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Remedial Greek verb tenses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51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079B5-B12A-9850-8533-86DA88B0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C2EF2-719A-9E82-1E04-943E030A10C6}"/>
              </a:ext>
            </a:extLst>
          </p:cNvPr>
          <p:cNvSpPr txBox="1"/>
          <p:nvPr/>
        </p:nvSpPr>
        <p:spPr>
          <a:xfrm>
            <a:off x="163012" y="437940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 came into humanity by what one human,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did, followed by death. That is how death comes to all humans,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that all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humans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AD2A8-B0F0-B623-A8C5-A1F3CA61B11F}"/>
              </a:ext>
            </a:extLst>
          </p:cNvPr>
          <p:cNvSpPr txBox="1"/>
          <p:nvPr/>
        </p:nvSpPr>
        <p:spPr>
          <a:xfrm>
            <a:off x="163009" y="3031660"/>
            <a:ext cx="6989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Adam sinned and died.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sinned and must die.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F08CD-956B-32AD-9867-F520839727BB}"/>
              </a:ext>
            </a:extLst>
          </p:cNvPr>
          <p:cNvSpPr txBox="1"/>
          <p:nvPr/>
        </p:nvSpPr>
        <p:spPr>
          <a:xfrm>
            <a:off x="163011" y="1700501"/>
            <a:ext cx="7242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before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revealed his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laws, sin was already </a:t>
            </a:r>
            <a:b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humanity…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9FF1-29E3-5BDD-1C9E-ACBE027A25A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5:12-21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GJC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F484A-CBFF-3E95-21A1-D225233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59" y="524093"/>
            <a:ext cx="2472302" cy="35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88081" y="523220"/>
            <a:ext cx="7315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Greek: 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ἐφʼ ᾧ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ef’hoi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“upon which” may be causal (because) or resultant.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Latin: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quo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“in whom/which”.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Augustine interpreted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Latin “all sinned in Adam”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 All inherit Adam’s guilt.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430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Augustine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Calvin  total depravity.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it is death, not guilt, which passed to all humans.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“because all sin” (Romans 5:12)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20E79-3DC6-AD72-F355-23024CB08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8E063F-AFDC-E465-DFE3-D3B15ECA8606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Adam in Eden = innocent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immortal.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Adam = able to sin + able not to sin. 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Devil tempts Adam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must choose.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Adam = mortal + sins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guilt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died.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humans = able to sin. (not to sin?)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+ flesh + devil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all are tempted.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humans sin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guilt  die.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conscience  sin  more guilt.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39743-0C77-A62E-B4B1-998D549D17DC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Implications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35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9443</TotalTime>
  <Words>1138</Words>
  <Application>Microsoft Office PowerPoint</Application>
  <PresentationFormat>Custom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398</cp:revision>
  <dcterms:created xsi:type="dcterms:W3CDTF">2023-02-25T21:04:15Z</dcterms:created>
  <dcterms:modified xsi:type="dcterms:W3CDTF">2025-11-17T05:05:23Z</dcterms:modified>
</cp:coreProperties>
</file>