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33" r:id="rId3"/>
    <p:sldId id="435" r:id="rId4"/>
    <p:sldId id="438" r:id="rId5"/>
    <p:sldId id="440" r:id="rId6"/>
    <p:sldId id="442" r:id="rId7"/>
    <p:sldId id="450" r:id="rId8"/>
    <p:sldId id="451" r:id="rId9"/>
    <p:sldId id="452" r:id="rId10"/>
    <p:sldId id="441" r:id="rId11"/>
    <p:sldId id="443" r:id="rId12"/>
    <p:sldId id="432" r:id="rId13"/>
    <p:sldId id="446" r:id="rId14"/>
    <p:sldId id="447" r:id="rId15"/>
    <p:sldId id="439" r:id="rId16"/>
    <p:sldId id="448" r:id="rId17"/>
    <p:sldId id="444" r:id="rId18"/>
    <p:sldId id="445" r:id="rId19"/>
    <p:sldId id="416" r:id="rId20"/>
    <p:sldId id="437" r:id="rId21"/>
    <p:sldId id="434" r:id="rId22"/>
    <p:sldId id="430" r:id="rId23"/>
    <p:sldId id="413" r:id="rId24"/>
    <p:sldId id="449" r:id="rId25"/>
    <p:sldId id="329" r:id="rId26"/>
    <p:sldId id="411" r:id="rId27"/>
  </p:sldIdLst>
  <p:sldSz cx="7315200" cy="411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195FF-8F86-54BB-EB87-7D403376B1B0}" name="Galen Currah" initials="GC" userId="b9acc8d0659c365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snapToGrid="0">
      <p:cViewPr varScale="1">
        <p:scale>
          <a:sx n="137" d="100"/>
          <a:sy n="137" d="100"/>
        </p:scale>
        <p:origin x="101" y="12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3418"/>
            <a:ext cx="5486400" cy="143256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85621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28127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219075"/>
            <a:ext cx="1577340" cy="3487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219075"/>
            <a:ext cx="4640580" cy="3487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43273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CF0BF-C3A9-4D6C-BDB3-FC19FEA1CBB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16719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025843"/>
            <a:ext cx="6309360" cy="1711642"/>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99110" y="2753678"/>
            <a:ext cx="6309360" cy="90011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CF0BF-C3A9-4D6C-BDB3-FC19FEA1CBB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50127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095375"/>
            <a:ext cx="3108960" cy="2610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CF0BF-C3A9-4D6C-BDB3-FC19FEA1CBB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30473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219075"/>
            <a:ext cx="6309360" cy="7953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3" y="1008698"/>
            <a:ext cx="3094672"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1503045"/>
            <a:ext cx="3094672"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008698"/>
            <a:ext cx="3109913" cy="49434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1503045"/>
            <a:ext cx="3109913" cy="2210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CF0BF-C3A9-4D6C-BDB3-FC19FEA1CBB9}"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2891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CF0BF-C3A9-4D6C-BDB3-FC19FEA1CBB9}"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243415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F0BF-C3A9-4D6C-BDB3-FC19FEA1CBB9}"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03822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274320"/>
            <a:ext cx="2359342" cy="960120"/>
          </a:xfrm>
        </p:spPr>
        <p:txBody>
          <a:bodyPr anchor="b"/>
          <a:lstStyle>
            <a:lvl1pPr>
              <a:defRPr sz="1920"/>
            </a:lvl1pPr>
          </a:lstStyle>
          <a:p>
            <a:r>
              <a:rPr lang="en-US"/>
              <a:t>Click to edit Master title style</a:t>
            </a:r>
            <a:endParaRPr lang="en-US" dirty="0"/>
          </a:p>
        </p:txBody>
      </p:sp>
      <p:sp>
        <p:nvSpPr>
          <p:cNvPr id="3" name="Content Placeholder 2"/>
          <p:cNvSpPr>
            <a:spLocks noGrp="1"/>
          </p:cNvSpPr>
          <p:nvPr>
            <p:ph idx="1"/>
          </p:nvPr>
        </p:nvSpPr>
        <p:spPr>
          <a:xfrm>
            <a:off x="3109913" y="592455"/>
            <a:ext cx="3703320" cy="292417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3CCF0BF-C3A9-4D6C-BDB3-FC19FEA1CBB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138458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274320"/>
            <a:ext cx="2359342" cy="960120"/>
          </a:xfrm>
        </p:spPr>
        <p:txBody>
          <a:bodyPr anchor="b"/>
          <a:lstStyle>
            <a:lvl1pPr>
              <a:defRPr sz="1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592455"/>
            <a:ext cx="3703320" cy="2924175"/>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3873" y="1234440"/>
            <a:ext cx="2359342" cy="228695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3CCF0BF-C3A9-4D6C-BDB3-FC19FEA1CBB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56DE-DC01-4506-95B8-19EE7E39E1AE}" type="slidenum">
              <a:rPr lang="en-US" smtClean="0"/>
              <a:t>‹#›</a:t>
            </a:fld>
            <a:endParaRPr lang="en-US"/>
          </a:p>
        </p:txBody>
      </p:sp>
    </p:spTree>
    <p:extLst>
      <p:ext uri="{BB962C8B-B14F-4D97-AF65-F5344CB8AC3E}">
        <p14:creationId xmlns:p14="http://schemas.microsoft.com/office/powerpoint/2010/main" val="373923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075"/>
            <a:ext cx="6309360" cy="795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095375"/>
            <a:ext cx="6309360" cy="2610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3813810"/>
            <a:ext cx="1645920" cy="219075"/>
          </a:xfrm>
          <a:prstGeom prst="rect">
            <a:avLst/>
          </a:prstGeom>
        </p:spPr>
        <p:txBody>
          <a:bodyPr vert="horz" lIns="91440" tIns="45720" rIns="91440" bIns="45720" rtlCol="0" anchor="ctr"/>
          <a:lstStyle>
            <a:lvl1pPr algn="l">
              <a:defRPr sz="720">
                <a:solidFill>
                  <a:schemeClr val="tx1">
                    <a:tint val="75000"/>
                  </a:schemeClr>
                </a:solidFill>
              </a:defRPr>
            </a:lvl1pPr>
          </a:lstStyle>
          <a:p>
            <a:fld id="{93CCF0BF-C3A9-4D6C-BDB3-FC19FEA1CBB9}" type="datetimeFigureOut">
              <a:rPr lang="en-US" smtClean="0"/>
              <a:t>9/10/2025</a:t>
            </a:fld>
            <a:endParaRPr lang="en-US"/>
          </a:p>
        </p:txBody>
      </p:sp>
      <p:sp>
        <p:nvSpPr>
          <p:cNvPr id="5" name="Footer Placeholder 4"/>
          <p:cNvSpPr>
            <a:spLocks noGrp="1"/>
          </p:cNvSpPr>
          <p:nvPr>
            <p:ph type="ftr" sz="quarter" idx="3"/>
          </p:nvPr>
        </p:nvSpPr>
        <p:spPr>
          <a:xfrm>
            <a:off x="2423160" y="3813810"/>
            <a:ext cx="2468880" cy="2190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3813810"/>
            <a:ext cx="1645920" cy="219075"/>
          </a:xfrm>
          <a:prstGeom prst="rect">
            <a:avLst/>
          </a:prstGeom>
        </p:spPr>
        <p:txBody>
          <a:bodyPr vert="horz" lIns="91440" tIns="45720" rIns="91440" bIns="45720" rtlCol="0" anchor="ctr"/>
          <a:lstStyle>
            <a:lvl1pPr algn="r">
              <a:defRPr sz="720">
                <a:solidFill>
                  <a:schemeClr val="tx1">
                    <a:tint val="75000"/>
                  </a:schemeClr>
                </a:solidFill>
              </a:defRPr>
            </a:lvl1pPr>
          </a:lstStyle>
          <a:p>
            <a:fld id="{BC7056DE-DC01-4506-95B8-19EE7E39E1AE}" type="slidenum">
              <a:rPr lang="en-US" smtClean="0"/>
              <a:t>‹#›</a:t>
            </a:fld>
            <a:endParaRPr lang="en-US"/>
          </a:p>
        </p:txBody>
      </p:sp>
    </p:spTree>
    <p:extLst>
      <p:ext uri="{BB962C8B-B14F-4D97-AF65-F5344CB8AC3E}">
        <p14:creationId xmlns:p14="http://schemas.microsoft.com/office/powerpoint/2010/main" val="1253032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063A28-9CAA-B692-40CB-2306E587832C}"/>
              </a:ext>
            </a:extLst>
          </p:cNvPr>
          <p:cNvSpPr txBox="1"/>
          <p:nvPr/>
        </p:nvSpPr>
        <p:spPr>
          <a:xfrm>
            <a:off x="0" y="3591580"/>
            <a:ext cx="73152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A Short Course for Men</a:t>
            </a:r>
            <a:endParaRPr lang="en-US" sz="2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A8118C-4051-56E2-18D2-5E8D3AC9525B}"/>
              </a:ext>
            </a:extLst>
          </p:cNvPr>
          <p:cNvSpPr txBox="1"/>
          <p:nvPr/>
        </p:nvSpPr>
        <p:spPr>
          <a:xfrm>
            <a:off x="0"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Epistle to the Romans, Intro</a:t>
            </a:r>
            <a:endParaRPr lang="en-US" sz="2800" dirty="0">
              <a:solidFill>
                <a:srgbClr val="00B05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579FCFAB-957E-4AA3-0696-81D94E2BD8C6}"/>
              </a:ext>
            </a:extLst>
          </p:cNvPr>
          <p:cNvPicPr>
            <a:picLocks noChangeAspect="1"/>
          </p:cNvPicPr>
          <p:nvPr/>
        </p:nvPicPr>
        <p:blipFill>
          <a:blip r:embed="rId2"/>
          <a:stretch>
            <a:fillRect/>
          </a:stretch>
        </p:blipFill>
        <p:spPr>
          <a:xfrm>
            <a:off x="0" y="523220"/>
            <a:ext cx="7315200" cy="3145810"/>
          </a:xfrm>
          <a:prstGeom prst="rect">
            <a:avLst/>
          </a:prstGeom>
        </p:spPr>
      </p:pic>
    </p:spTree>
    <p:extLst>
      <p:ext uri="{BB962C8B-B14F-4D97-AF65-F5344CB8AC3E}">
        <p14:creationId xmlns:p14="http://schemas.microsoft.com/office/powerpoint/2010/main" val="365811902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8E59DDFA-FE9B-104F-4077-EC340F15A4C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C0235C-CC3F-E48A-2AAA-6199807BFA24}"/>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Romans remains the longest, most systematic of Paul’s extant epistles.</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Ancient and modern Christian theologies appeal to this epistle.</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Romans </a:t>
            </a:r>
            <a:r>
              <a:rPr lang="en-US" sz="2800" b="1" dirty="0">
                <a:solidFill>
                  <a:prstClr val="black"/>
                </a:solidFill>
                <a:latin typeface="Arial" panose="020B0604020202020204" pitchFamily="34" charset="0"/>
                <a:cs typeface="Arial" panose="020B0604020202020204" pitchFamily="34" charset="0"/>
              </a:rPr>
              <a:t>was a major source of ideas for the Protestant Reformation.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is frequently cited by conservative Christians</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for doctrine and comfort.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80627F9-0325-7721-48C9-A7DFF3B02EC9}"/>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Importance: Why does it matter? </a:t>
            </a:r>
            <a:endParaRPr lang="en-US" sz="2800" dirty="0">
              <a:solidFill>
                <a:srgbClr val="00B05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76E9A926-8AA2-C357-8580-B17FB8038D3A}"/>
              </a:ext>
            </a:extLst>
          </p:cNvPr>
          <p:cNvPicPr>
            <a:picLocks noChangeAspect="1"/>
          </p:cNvPicPr>
          <p:nvPr/>
        </p:nvPicPr>
        <p:blipFill>
          <a:blip r:embed="rId2"/>
          <a:stretch>
            <a:fillRect/>
          </a:stretch>
        </p:blipFill>
        <p:spPr>
          <a:xfrm>
            <a:off x="938047" y="504497"/>
            <a:ext cx="5415456" cy="3610304"/>
          </a:xfrm>
          <a:prstGeom prst="rect">
            <a:avLst/>
          </a:prstGeom>
        </p:spPr>
      </p:pic>
    </p:spTree>
    <p:extLst>
      <p:ext uri="{BB962C8B-B14F-4D97-AF65-F5344CB8AC3E}">
        <p14:creationId xmlns:p14="http://schemas.microsoft.com/office/powerpoint/2010/main" val="814156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0807A3BD-950D-0DCB-A8CB-9A30EAD9AF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63C68-B0FA-3E7E-0B61-C121FE1B2DA3}"/>
              </a:ext>
            </a:extLst>
          </p:cNvPr>
          <p:cNvSpPr txBox="1"/>
          <p:nvPr/>
        </p:nvSpPr>
        <p:spPr>
          <a:xfrm>
            <a:off x="54464" y="523220"/>
            <a:ext cx="7315199" cy="3108543"/>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God’s message about his Son (1:1-3).</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God’s righteousness = (a) his loyalty to his covenant; (b) always doing the right thing or judging wrong things.</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Righteousness from God = (a) reckoned true for the repentant (“justification”), </a:t>
            </a:r>
            <a:br>
              <a:rPr lang="en-US" sz="28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(b) making sinful people right with God.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D59BD01-B9A5-4B0C-5B0B-854D867FB57F}"/>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Themes: What is Romans about?</a:t>
            </a:r>
            <a:endParaRPr lang="en-US" sz="2800" dirty="0">
              <a:solidFill>
                <a:srgbClr val="00B05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307F03C6-52EF-7BA1-C357-71DC9362A0F8}"/>
              </a:ext>
            </a:extLst>
          </p:cNvPr>
          <p:cNvPicPr>
            <a:picLocks noChangeAspect="1"/>
          </p:cNvPicPr>
          <p:nvPr/>
        </p:nvPicPr>
        <p:blipFill>
          <a:blip r:embed="rId2"/>
          <a:stretch>
            <a:fillRect/>
          </a:stretch>
        </p:blipFill>
        <p:spPr>
          <a:xfrm>
            <a:off x="450832" y="523220"/>
            <a:ext cx="6413536" cy="3591580"/>
          </a:xfrm>
          <a:prstGeom prst="rect">
            <a:avLst/>
          </a:prstGeom>
        </p:spPr>
      </p:pic>
    </p:spTree>
    <p:extLst>
      <p:ext uri="{BB962C8B-B14F-4D97-AF65-F5344CB8AC3E}">
        <p14:creationId xmlns:p14="http://schemas.microsoft.com/office/powerpoint/2010/main" val="351201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AF94218-F76F-8B06-EDB2-61E7759200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C321C5-E6EA-5C22-2309-E08286D25639}"/>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Chapters 1-4: </a:t>
            </a:r>
            <a:r>
              <a:rPr lang="en-US" sz="2800" b="1" dirty="0">
                <a:solidFill>
                  <a:prstClr val="black"/>
                </a:solidFill>
                <a:latin typeface="Arial" panose="020B0604020202020204" pitchFamily="34" charset="0"/>
                <a:cs typeface="Arial" panose="020B0604020202020204" pitchFamily="34" charset="0"/>
              </a:rPr>
              <a:t>The appearance of the Messiah &amp; the content of his message.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Chapters 5-8:</a:t>
            </a:r>
            <a:r>
              <a:rPr lang="en-US" sz="2800" b="1" dirty="0">
                <a:solidFill>
                  <a:prstClr val="black"/>
                </a:solidFill>
                <a:latin typeface="Arial" panose="020B0604020202020204" pitchFamily="34" charset="0"/>
                <a:cs typeface="Arial" panose="020B0604020202020204" pitchFamily="34" charset="0"/>
              </a:rPr>
              <a:t> Christian victory over sin &amp; experience new life by God’s Spirit.</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Chapters 9-11:</a:t>
            </a:r>
            <a:r>
              <a:rPr lang="en-US" sz="2800" b="1" dirty="0">
                <a:solidFill>
                  <a:prstClr val="black"/>
                </a:solidFill>
                <a:latin typeface="Arial" panose="020B0604020202020204" pitchFamily="34" charset="0"/>
                <a:cs typeface="Arial" panose="020B0604020202020204" pitchFamily="34" charset="0"/>
              </a:rPr>
              <a:t> Israel’s failure and God’s mercy for all who believe.</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Chapters 12-16:</a:t>
            </a:r>
            <a:r>
              <a:rPr lang="en-US" sz="2800" b="1" dirty="0">
                <a:solidFill>
                  <a:prstClr val="black"/>
                </a:solidFill>
                <a:latin typeface="Arial" panose="020B0604020202020204" pitchFamily="34" charset="0"/>
                <a:cs typeface="Arial" panose="020B0604020202020204" pitchFamily="34" charset="0"/>
              </a:rPr>
              <a:t> Christian behavior, mission and Jewish-Gentile relations.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D4CCEA5-3923-4C33-F661-5C7E512492DF}"/>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Structure: What are its sections?</a:t>
            </a:r>
            <a:endParaRPr lang="en-US" sz="2800" dirty="0">
              <a:solidFill>
                <a:srgbClr val="00B05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34303F37-5F97-F32B-D04B-A3392CBC319A}"/>
              </a:ext>
            </a:extLst>
          </p:cNvPr>
          <p:cNvPicPr>
            <a:picLocks noChangeAspect="1"/>
          </p:cNvPicPr>
          <p:nvPr/>
        </p:nvPicPr>
        <p:blipFill>
          <a:blip r:embed="rId2"/>
          <a:stretch>
            <a:fillRect/>
          </a:stretch>
        </p:blipFill>
        <p:spPr>
          <a:xfrm>
            <a:off x="362725" y="430093"/>
            <a:ext cx="6589750" cy="3684707"/>
          </a:xfrm>
          <a:prstGeom prst="rect">
            <a:avLst/>
          </a:prstGeom>
        </p:spPr>
      </p:pic>
    </p:spTree>
    <p:extLst>
      <p:ext uri="{BB962C8B-B14F-4D97-AF65-F5344CB8AC3E}">
        <p14:creationId xmlns:p14="http://schemas.microsoft.com/office/powerpoint/2010/main" val="2562645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4DE49C01-C2BF-C472-DA37-FFB1AE82B2F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520073-4A3F-8D93-150B-9A797DF9E99F}"/>
              </a:ext>
            </a:extLst>
          </p:cNvPr>
          <p:cNvSpPr txBox="1"/>
          <p:nvPr/>
        </p:nvSpPr>
        <p:spPr>
          <a:xfrm>
            <a:off x="44041" y="528728"/>
            <a:ext cx="7315199"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Having no authority in Rome, Paul writes in a kind, gentle, indirect manner.</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He employs many Greco-Roman rhetorical devices:</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He digresses often, anticipating readers’ queries or objections.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He often appeals to the </a:t>
            </a:r>
            <a:r>
              <a:rPr lang="en-US" sz="2800" b="1" i="1" dirty="0">
                <a:solidFill>
                  <a:prstClr val="black"/>
                </a:solidFill>
                <a:latin typeface="Arial" panose="020B0604020202020204" pitchFamily="34" charset="0"/>
                <a:cs typeface="Arial" panose="020B0604020202020204" pitchFamily="34" charset="0"/>
              </a:rPr>
              <a:t>Tanakh</a:t>
            </a:r>
            <a:r>
              <a:rPr lang="en-US" sz="2800" b="1" dirty="0">
                <a:solidFill>
                  <a:prstClr val="black"/>
                </a:solidFill>
                <a:latin typeface="Arial" panose="020B0604020202020204" pitchFamily="34" charset="0"/>
                <a:cs typeface="Arial" panose="020B0604020202020204" pitchFamily="34" charset="0"/>
              </a:rPr>
              <a:t>, Israel’s &amp; early Christians’ sacred scriptures.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10FF41A-7515-E5C6-1EF3-7B2DEE95AA7A}"/>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Style: How does Paul write?</a:t>
            </a:r>
            <a:endParaRPr lang="en-US" sz="2800" dirty="0">
              <a:solidFill>
                <a:srgbClr val="00B05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F9D61633-5197-1C51-800F-6AB6332301A2}"/>
              </a:ext>
            </a:extLst>
          </p:cNvPr>
          <p:cNvPicPr>
            <a:picLocks noChangeAspect="1"/>
          </p:cNvPicPr>
          <p:nvPr/>
        </p:nvPicPr>
        <p:blipFill>
          <a:blip r:embed="rId2"/>
          <a:stretch>
            <a:fillRect/>
          </a:stretch>
        </p:blipFill>
        <p:spPr>
          <a:xfrm>
            <a:off x="554038" y="492035"/>
            <a:ext cx="6207124" cy="3612815"/>
          </a:xfrm>
          <a:prstGeom prst="rect">
            <a:avLst/>
          </a:prstGeom>
        </p:spPr>
      </p:pic>
    </p:spTree>
    <p:extLst>
      <p:ext uri="{BB962C8B-B14F-4D97-AF65-F5344CB8AC3E}">
        <p14:creationId xmlns:p14="http://schemas.microsoft.com/office/powerpoint/2010/main" val="299218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ECEA7D65-6BC0-E619-775D-07D20F8F4D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605D4-4463-6C78-A1B3-4FA621A1999A}"/>
              </a:ext>
            </a:extLst>
          </p:cNvPr>
          <p:cNvSpPr txBox="1"/>
          <p:nvPr/>
        </p:nvSpPr>
        <p:spPr>
          <a:xfrm>
            <a:off x="88082" y="523220"/>
            <a:ext cx="7126265"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Paul transformed Jesus’ teaching into a new, different religion.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Paul explained Jesus’ crucifixion with pagan sacrificial ideas.</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By replacing Israel, Paul laid the basis for antisemitism.</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Justification by faith alone leads to lawless, immoral behavior.</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6BBA296-7FA2-EAA0-9B96-D5A22E4CD024}"/>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Accusations: What do skeptics say?</a:t>
            </a:r>
            <a:endParaRPr lang="en-US" sz="2800" dirty="0">
              <a:solidFill>
                <a:srgbClr val="00B050"/>
              </a:solidFill>
              <a:latin typeface="Verdana" panose="020B0604030504040204" pitchFamily="34" charset="0"/>
              <a:ea typeface="Verdana" panose="020B0604030504040204" pitchFamily="34" charset="0"/>
            </a:endParaRPr>
          </a:p>
        </p:txBody>
      </p:sp>
      <p:pic>
        <p:nvPicPr>
          <p:cNvPr id="4098" name="Picture 2" descr="Skeptic Debate: Is the Bible True ...">
            <a:extLst>
              <a:ext uri="{FF2B5EF4-FFF2-40B4-BE49-F238E27FC236}">
                <a16:creationId xmlns:a16="http://schemas.microsoft.com/office/drawing/2014/main" id="{3D2983EA-61AC-6D57-F56F-6C3567418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32" y="523220"/>
            <a:ext cx="6413536" cy="359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56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9AEAE3C0-1C48-72B8-B07D-B78DF9EAF9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57E2B59-E67E-FD3B-C337-CF4C728AFE47}"/>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provide content for discussion groups in homes and churches.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inform lay ministers in house churches and emerging congregations.</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Not a substitute for academic courses or for scholarly commentaries.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experience courage and hope through the holy Scriptures (15:4).</a:t>
            </a:r>
          </a:p>
        </p:txBody>
      </p:sp>
      <p:sp>
        <p:nvSpPr>
          <p:cNvPr id="2" name="TextBox 1">
            <a:extLst>
              <a:ext uri="{FF2B5EF4-FFF2-40B4-BE49-F238E27FC236}">
                <a16:creationId xmlns:a16="http://schemas.microsoft.com/office/drawing/2014/main" id="{F3271D5E-A79A-95AA-F476-A2BAF26EC6CB}"/>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This course: Our objectives</a:t>
            </a:r>
            <a:endParaRPr lang="en-US" sz="2800" dirty="0">
              <a:solidFill>
                <a:srgbClr val="00B05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D555667E-E597-FDA8-1291-6C6D2D936F68}"/>
              </a:ext>
            </a:extLst>
          </p:cNvPr>
          <p:cNvPicPr>
            <a:picLocks noChangeAspect="1"/>
          </p:cNvPicPr>
          <p:nvPr/>
        </p:nvPicPr>
        <p:blipFill>
          <a:blip r:embed="rId2"/>
          <a:stretch>
            <a:fillRect/>
          </a:stretch>
        </p:blipFill>
        <p:spPr>
          <a:xfrm>
            <a:off x="705948" y="523220"/>
            <a:ext cx="5939565" cy="3591580"/>
          </a:xfrm>
          <a:prstGeom prst="rect">
            <a:avLst/>
          </a:prstGeom>
        </p:spPr>
      </p:pic>
    </p:spTree>
    <p:extLst>
      <p:ext uri="{BB962C8B-B14F-4D97-AF65-F5344CB8AC3E}">
        <p14:creationId xmlns:p14="http://schemas.microsoft.com/office/powerpoint/2010/main" val="3850591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86BE37FA-3CF9-2C11-D614-8B00F41680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3E8980-573D-6AD8-981B-DFB96A38C8F7}"/>
              </a:ext>
            </a:extLst>
          </p:cNvPr>
          <p:cNvSpPr txBox="1"/>
          <p:nvPr/>
        </p:nvSpPr>
        <p:spPr>
          <a:xfrm>
            <a:off x="88082" y="523220"/>
            <a:ext cx="7227118" cy="2677656"/>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There are many. Read in one which you find helpful.</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Scholars use ones by James D. G. Dunn (2015) and by D. J. Moo (2018).</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shall</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follow Steven </a:t>
            </a:r>
            <a:r>
              <a:rPr lang="en-US" sz="2800" b="1" dirty="0" err="1">
                <a:solidFill>
                  <a:prstClr val="black"/>
                </a:solidFill>
                <a:latin typeface="Arial" panose="020B0604020202020204" pitchFamily="34" charset="0"/>
                <a:cs typeface="Arial" panose="020B0604020202020204" pitchFamily="34" charset="0"/>
              </a:rPr>
              <a:t>E.Runge</a:t>
            </a:r>
            <a:r>
              <a:rPr lang="en-US" sz="2800" b="1" dirty="0">
                <a:solidFill>
                  <a:prstClr val="black"/>
                </a:solidFill>
                <a:latin typeface="Arial" panose="020B0604020202020204" pitchFamily="34" charset="0"/>
                <a:cs typeface="Arial" panose="020B0604020202020204" pitchFamily="34" charset="0"/>
              </a:rPr>
              <a:t> (2014)</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consult N. T. Wright (2002)</a:t>
            </a:r>
            <a:endPar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0D50FA0-FA7B-4D2F-7139-07597BDF53B8}"/>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Commentaries: What does it mean?</a:t>
            </a:r>
            <a:endParaRPr lang="en-US" sz="2800" dirty="0">
              <a:solidFill>
                <a:srgbClr val="00B050"/>
              </a:solidFill>
              <a:latin typeface="Verdana" panose="020B0604030504040204" pitchFamily="34" charset="0"/>
              <a:ea typeface="Verdana" panose="020B0604030504040204" pitchFamily="34" charset="0"/>
            </a:endParaRPr>
          </a:p>
        </p:txBody>
      </p:sp>
      <p:pic>
        <p:nvPicPr>
          <p:cNvPr id="9" name="Picture 8" descr="A book cover with text&#10;&#10;AI-generated content may be incorrect.">
            <a:extLst>
              <a:ext uri="{FF2B5EF4-FFF2-40B4-BE49-F238E27FC236}">
                <a16:creationId xmlns:a16="http://schemas.microsoft.com/office/drawing/2014/main" id="{EAAA26E6-BC5B-C7AE-5B02-D8483C199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625" y="445527"/>
            <a:ext cx="3064032" cy="3669273"/>
          </a:xfrm>
          <a:prstGeom prst="rect">
            <a:avLst/>
          </a:prstGeom>
        </p:spPr>
      </p:pic>
    </p:spTree>
    <p:extLst>
      <p:ext uri="{BB962C8B-B14F-4D97-AF65-F5344CB8AC3E}">
        <p14:creationId xmlns:p14="http://schemas.microsoft.com/office/powerpoint/2010/main" val="2994965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D920FEA-744A-AB2D-A6B2-9375879573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F7F8F5-0361-D804-786C-56C57969AC6B}"/>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Read in any versions which you enjoy.</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Compare</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versions at </a:t>
            </a:r>
            <a:r>
              <a:rPr kumimoji="0" lang="en-US" sz="2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biblehub.com</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Find helpful notes,</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Greek text and commentary at </a:t>
            </a:r>
            <a:r>
              <a:rPr kumimoji="0" lang="en-US" sz="2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netbible.org</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Consult the on-line Greek-English interlinear New Testament for Romans.</a:t>
            </a:r>
          </a:p>
          <a:p>
            <a:pPr marL="288925" indent="-288925">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baseline="0" dirty="0">
                <a:solidFill>
                  <a:prstClr val="black"/>
                </a:solidFill>
                <a:latin typeface="Arial" panose="020B0604020202020204" pitchFamily="34" charset="0"/>
                <a:cs typeface="Arial" panose="020B0604020202020204" pitchFamily="34" charset="0"/>
              </a:rPr>
              <a:t>Galen will (sometimes) provide a ‘dynamic equivalent’ translation.</a:t>
            </a:r>
          </a:p>
        </p:txBody>
      </p:sp>
      <p:sp>
        <p:nvSpPr>
          <p:cNvPr id="2" name="TextBox 1">
            <a:extLst>
              <a:ext uri="{FF2B5EF4-FFF2-40B4-BE49-F238E27FC236}">
                <a16:creationId xmlns:a16="http://schemas.microsoft.com/office/drawing/2014/main" id="{66082E37-37DE-4AC2-117B-23AB4A7637ED}"/>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Versions: Which translation?</a:t>
            </a:r>
            <a:endParaRPr lang="en-US" sz="2800" dirty="0">
              <a:solidFill>
                <a:srgbClr val="00B05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69BB384F-7932-160E-5B82-C7E1FE708164}"/>
              </a:ext>
            </a:extLst>
          </p:cNvPr>
          <p:cNvPicPr>
            <a:picLocks noChangeAspect="1"/>
          </p:cNvPicPr>
          <p:nvPr/>
        </p:nvPicPr>
        <p:blipFill>
          <a:blip r:embed="rId2"/>
          <a:stretch>
            <a:fillRect/>
          </a:stretch>
        </p:blipFill>
        <p:spPr>
          <a:xfrm>
            <a:off x="-1" y="1"/>
            <a:ext cx="7315200" cy="4114800"/>
          </a:xfrm>
          <a:prstGeom prst="rect">
            <a:avLst/>
          </a:prstGeom>
        </p:spPr>
      </p:pic>
    </p:spTree>
    <p:extLst>
      <p:ext uri="{BB962C8B-B14F-4D97-AF65-F5344CB8AC3E}">
        <p14:creationId xmlns:p14="http://schemas.microsoft.com/office/powerpoint/2010/main" val="2159154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9795DFDC-6CA4-389F-052D-32A92FEE36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61B95C-73B8-932E-BD80-B683E1430B4D}"/>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Read Romans chapter 1 in different versions or languages.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Ponder, outline, analyze Romans 1:1-7.</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Prepare comment and queries which you may share</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with your group.</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Pray briefly each day for the Holy Spirit to enlighten us all</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with God’s words.</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baseline="0" dirty="0">
                <a:solidFill>
                  <a:prstClr val="black"/>
                </a:solidFill>
                <a:latin typeface="Arial" panose="020B0604020202020204" pitchFamily="34" charset="0"/>
                <a:cs typeface="Arial" panose="020B0604020202020204" pitchFamily="34" charset="0"/>
              </a:rPr>
              <a:t>Visit our web site at: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42EFA72-FFD3-E950-2A3D-CBF1D9F159D1}"/>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Assignment: How to prepare?</a:t>
            </a:r>
            <a:endParaRPr lang="en-US" sz="2800" dirty="0">
              <a:solidFill>
                <a:srgbClr val="00B05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C0DE65FA-F3FE-0B52-3BF2-8FDA3A959461}"/>
              </a:ext>
            </a:extLst>
          </p:cNvPr>
          <p:cNvPicPr>
            <a:picLocks noChangeAspect="1"/>
          </p:cNvPicPr>
          <p:nvPr/>
        </p:nvPicPr>
        <p:blipFill>
          <a:blip r:embed="rId2"/>
          <a:stretch>
            <a:fillRect/>
          </a:stretch>
        </p:blipFill>
        <p:spPr>
          <a:xfrm>
            <a:off x="0" y="523220"/>
            <a:ext cx="7333602" cy="3591580"/>
          </a:xfrm>
          <a:prstGeom prst="rect">
            <a:avLst/>
          </a:prstGeom>
        </p:spPr>
      </p:pic>
    </p:spTree>
    <p:extLst>
      <p:ext uri="{BB962C8B-B14F-4D97-AF65-F5344CB8AC3E}">
        <p14:creationId xmlns:p14="http://schemas.microsoft.com/office/powerpoint/2010/main" val="35995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4146E6C5-DF57-3BE3-F7C9-46EB0D5D87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5A47E0-0D1D-797F-27DD-CE166A1CF63C}"/>
              </a:ext>
            </a:extLst>
          </p:cNvPr>
          <p:cNvSpPr txBox="1"/>
          <p:nvPr/>
        </p:nvSpPr>
        <p:spPr>
          <a:xfrm>
            <a:off x="81506" y="99796"/>
            <a:ext cx="7152188" cy="830997"/>
          </a:xfrm>
          <a:prstGeom prst="rect">
            <a:avLst/>
          </a:prstGeom>
          <a:noFill/>
        </p:spPr>
        <p:txBody>
          <a:bodyPr wrap="square" rtlCol="0">
            <a:spAutoFit/>
          </a:bodyPr>
          <a:lstStyle/>
          <a:p>
            <a:pPr lvl="0" algn="ctr">
              <a:defRPr/>
            </a:pPr>
            <a:r>
              <a:rPr lang="en-US" sz="4800" b="1" noProof="0" dirty="0">
                <a:solidFill>
                  <a:prstClr val="black"/>
                </a:solidFill>
                <a:latin typeface="Arial" panose="020B0604020202020204" pitchFamily="34" charset="0"/>
                <a:cs typeface="Arial" panose="020B0604020202020204" pitchFamily="34" charset="0"/>
              </a:rPr>
              <a:t>http://romans.forum</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8B8B6B-6E12-E324-62ED-1062EA763135}"/>
              </a:ext>
            </a:extLst>
          </p:cNvPr>
          <p:cNvPicPr>
            <a:picLocks noChangeAspect="1"/>
          </p:cNvPicPr>
          <p:nvPr/>
        </p:nvPicPr>
        <p:blipFill>
          <a:blip r:embed="rId2"/>
          <a:stretch>
            <a:fillRect/>
          </a:stretch>
        </p:blipFill>
        <p:spPr>
          <a:xfrm>
            <a:off x="2003060" y="805721"/>
            <a:ext cx="3309079" cy="3309079"/>
          </a:xfrm>
          <a:prstGeom prst="rect">
            <a:avLst/>
          </a:prstGeom>
        </p:spPr>
      </p:pic>
    </p:spTree>
    <p:extLst>
      <p:ext uri="{BB962C8B-B14F-4D97-AF65-F5344CB8AC3E}">
        <p14:creationId xmlns:p14="http://schemas.microsoft.com/office/powerpoint/2010/main" val="880305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112CB0C-D32C-ECE7-FAC9-8F0668A293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4E3071-837D-D387-A3D2-8C774C91E3F5}"/>
              </a:ext>
            </a:extLst>
          </p:cNvPr>
          <p:cNvSpPr txBox="1"/>
          <p:nvPr/>
        </p:nvSpPr>
        <p:spPr>
          <a:xfrm>
            <a:off x="140947" y="523220"/>
            <a:ext cx="7152188" cy="954107"/>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Paul, a servant of Christ Jesus, called to be an apostle…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FB436E4-7264-B239-B56C-6BA5F65A3AE6}"/>
              </a:ext>
            </a:extLst>
          </p:cNvPr>
          <p:cNvSpPr txBox="1"/>
          <p:nvPr/>
        </p:nvSpPr>
        <p:spPr>
          <a:xfrm>
            <a:off x="140946" y="1439045"/>
            <a:ext cx="7174253"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Saul, from Tarsus, Cilicia.</a:t>
            </a:r>
          </a:p>
          <a:p>
            <a:pPr lvl="0">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Born circa AD 5,  martyred AD 67.</a:t>
            </a:r>
          </a:p>
          <a:p>
            <a:pPr lvl="0">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Greek-speaking diaspora Jew.</a:t>
            </a:r>
          </a:p>
          <a:p>
            <a:pPr lvl="0">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Pharisee, student of Gamaliel.</a:t>
            </a:r>
          </a:p>
          <a:p>
            <a:pPr lvl="0">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Persecutor of early Jewish Christians.</a:t>
            </a:r>
          </a:p>
          <a:p>
            <a:pPr lvl="0">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Converted to Christ circa AD 35.</a:t>
            </a:r>
          </a:p>
        </p:txBody>
      </p:sp>
      <p:sp>
        <p:nvSpPr>
          <p:cNvPr id="3" name="TextBox 2">
            <a:extLst>
              <a:ext uri="{FF2B5EF4-FFF2-40B4-BE49-F238E27FC236}">
                <a16:creationId xmlns:a16="http://schemas.microsoft.com/office/drawing/2014/main" id="{B78CBA02-FF1C-3885-1329-A386BF51DD3E}"/>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Author: Who wrote Romans?</a:t>
            </a:r>
            <a:endParaRPr lang="en-US" sz="2800" dirty="0">
              <a:solidFill>
                <a:srgbClr val="00B050"/>
              </a:solidFill>
              <a:latin typeface="Verdana" panose="020B0604030504040204" pitchFamily="34" charset="0"/>
              <a:ea typeface="Verdana" panose="020B0604030504040204" pitchFamily="34" charset="0"/>
            </a:endParaRPr>
          </a:p>
        </p:txBody>
      </p:sp>
      <p:pic>
        <p:nvPicPr>
          <p:cNvPr id="1030" name="Picture 6" descr="Map of Cilicia">
            <a:extLst>
              <a:ext uri="{FF2B5EF4-FFF2-40B4-BE49-F238E27FC236}">
                <a16:creationId xmlns:a16="http://schemas.microsoft.com/office/drawing/2014/main" id="{32A6B963-8B85-0BB0-62EB-A616C5061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50" y="523220"/>
            <a:ext cx="6805099" cy="359158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085C2DF-3D69-A9DC-669B-2D8D41E01150}"/>
              </a:ext>
            </a:extLst>
          </p:cNvPr>
          <p:cNvSpPr/>
          <p:nvPr/>
        </p:nvSpPr>
        <p:spPr>
          <a:xfrm>
            <a:off x="2216932" y="2868706"/>
            <a:ext cx="900545" cy="6165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67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1030"/>
                                        </p:tgtEl>
                                        <p:attrNameLst>
                                          <p:attrName>ppt_x</p:attrName>
                                        </p:attrNameLst>
                                      </p:cBhvr>
                                      <p:tavLst>
                                        <p:tav tm="0">
                                          <p:val>
                                            <p:strVal val="ppt_x"/>
                                          </p:val>
                                        </p:tav>
                                        <p:tav tm="100000">
                                          <p:val>
                                            <p:strVal val="ppt_x"/>
                                          </p:val>
                                        </p:tav>
                                      </p:tavLst>
                                    </p:anim>
                                    <p:anim calcmode="lin" valueType="num">
                                      <p:cBhvr additive="base">
                                        <p:cTn id="33" dur="500"/>
                                        <p:tgtEl>
                                          <p:spTgt spid="1030"/>
                                        </p:tgtEl>
                                        <p:attrNameLst>
                                          <p:attrName>ppt_y</p:attrName>
                                        </p:attrNameLst>
                                      </p:cBhvr>
                                      <p:tavLst>
                                        <p:tav tm="0">
                                          <p:val>
                                            <p:strVal val="ppt_y"/>
                                          </p:val>
                                        </p:tav>
                                        <p:tav tm="100000">
                                          <p:val>
                                            <p:strVal val="1+ppt_h/2"/>
                                          </p:val>
                                        </p:tav>
                                      </p:tavLst>
                                    </p:anim>
                                    <p:set>
                                      <p:cBhvr>
                                        <p:cTn id="34" dur="1" fill="hold">
                                          <p:stCondLst>
                                            <p:cond delay="499"/>
                                          </p:stCondLst>
                                        </p:cTn>
                                        <p:tgtEl>
                                          <p:spTgt spid="10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uiExpand="1" build="p"/>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18AD574C-D797-F64A-81F0-6DE3BE1D2F26}"/>
            </a:ext>
          </a:extLst>
        </p:cNvPr>
        <p:cNvGrpSpPr/>
        <p:nvPr/>
      </p:nvGrpSpPr>
      <p:grpSpPr>
        <a:xfrm>
          <a:off x="0" y="0"/>
          <a:ext cx="0" cy="0"/>
          <a:chOff x="0" y="0"/>
          <a:chExt cx="0" cy="0"/>
        </a:xfrm>
      </p:grpSpPr>
    </p:spTree>
    <p:extLst>
      <p:ext uri="{BB962C8B-B14F-4D97-AF65-F5344CB8AC3E}">
        <p14:creationId xmlns:p14="http://schemas.microsoft.com/office/powerpoint/2010/main" val="10773836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0265BC7-A1FC-F2C2-0E65-8BEE7ED777C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ECDC81-7F7A-8ED9-9EA3-A4346DA3D788}"/>
              </a:ext>
            </a:extLst>
          </p:cNvPr>
          <p:cNvSpPr txBox="1"/>
          <p:nvPr/>
        </p:nvSpPr>
        <p:spPr>
          <a:xfrm>
            <a:off x="140947" y="523220"/>
            <a:ext cx="71521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Verse</a:t>
            </a:r>
          </a:p>
        </p:txBody>
      </p:sp>
      <p:sp>
        <p:nvSpPr>
          <p:cNvPr id="4" name="TextBox 3">
            <a:extLst>
              <a:ext uri="{FF2B5EF4-FFF2-40B4-BE49-F238E27FC236}">
                <a16:creationId xmlns:a16="http://schemas.microsoft.com/office/drawing/2014/main" id="{9BE40E59-5E7F-2CAF-5AFB-D74762E9DFCB}"/>
              </a:ext>
            </a:extLst>
          </p:cNvPr>
          <p:cNvSpPr txBox="1"/>
          <p:nvPr/>
        </p:nvSpPr>
        <p:spPr>
          <a:xfrm>
            <a:off x="252077" y="3619150"/>
            <a:ext cx="659850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Text: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D4E4000C-1950-D896-7850-9AFE013DE330}"/>
              </a:ext>
            </a:extLst>
          </p:cNvPr>
          <p:cNvSpPr txBox="1"/>
          <p:nvPr/>
        </p:nvSpPr>
        <p:spPr>
          <a:xfrm>
            <a:off x="163012" y="2363362"/>
            <a:ext cx="71080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Verse</a:t>
            </a:r>
          </a:p>
        </p:txBody>
      </p:sp>
      <p:sp>
        <p:nvSpPr>
          <p:cNvPr id="3" name="TextBox 2">
            <a:extLst>
              <a:ext uri="{FF2B5EF4-FFF2-40B4-BE49-F238E27FC236}">
                <a16:creationId xmlns:a16="http://schemas.microsoft.com/office/drawing/2014/main" id="{16F0C8DA-F17D-0F33-4FCE-B90F0F8B2467}"/>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79741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CAB079B5-B12A-9850-8533-86DA88B013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83C2EF2-719A-9E82-1E04-943E030A10C6}"/>
              </a:ext>
            </a:extLst>
          </p:cNvPr>
          <p:cNvSpPr txBox="1"/>
          <p:nvPr/>
        </p:nvSpPr>
        <p:spPr>
          <a:xfrm>
            <a:off x="163012" y="92941"/>
            <a:ext cx="71521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Verse</a:t>
            </a:r>
          </a:p>
        </p:txBody>
      </p:sp>
      <p:sp>
        <p:nvSpPr>
          <p:cNvPr id="4" name="TextBox 3">
            <a:extLst>
              <a:ext uri="{FF2B5EF4-FFF2-40B4-BE49-F238E27FC236}">
                <a16:creationId xmlns:a16="http://schemas.microsoft.com/office/drawing/2014/main" id="{7BBAD2A8-B0F0-B623-A8C5-A1F3CA61B11F}"/>
              </a:ext>
            </a:extLst>
          </p:cNvPr>
          <p:cNvSpPr txBox="1"/>
          <p:nvPr/>
        </p:nvSpPr>
        <p:spPr>
          <a:xfrm>
            <a:off x="252077" y="3619150"/>
            <a:ext cx="659850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Text: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064F08CD-956B-32AD-9867-F520839727BB}"/>
              </a:ext>
            </a:extLst>
          </p:cNvPr>
          <p:cNvSpPr txBox="1"/>
          <p:nvPr/>
        </p:nvSpPr>
        <p:spPr>
          <a:xfrm>
            <a:off x="163012" y="2363362"/>
            <a:ext cx="71080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Verse</a:t>
            </a:r>
          </a:p>
        </p:txBody>
      </p:sp>
    </p:spTree>
    <p:extLst>
      <p:ext uri="{BB962C8B-B14F-4D97-AF65-F5344CB8AC3E}">
        <p14:creationId xmlns:p14="http://schemas.microsoft.com/office/powerpoint/2010/main" val="36053770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5F20E79-3DC6-AD72-F355-23024CB088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8E063F-AFDC-E465-DFE3-D3B15ECA8606}"/>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4C439743-0C77-A62E-B4B1-998D549D17DC}"/>
              </a:ext>
            </a:extLst>
          </p:cNvPr>
          <p:cNvSpPr txBox="1"/>
          <p:nvPr/>
        </p:nvSpPr>
        <p:spPr>
          <a:xfrm>
            <a:off x="1" y="0"/>
            <a:ext cx="7315199" cy="523220"/>
          </a:xfrm>
          <a:prstGeom prst="rect">
            <a:avLst/>
          </a:prstGeom>
          <a:noFill/>
        </p:spPr>
        <p:txBody>
          <a:bodyPr wrap="square" rtlCol="0">
            <a:spAutoFit/>
          </a:bodyPr>
          <a:lstStyle/>
          <a:p>
            <a:pPr algn="ctr"/>
            <a:r>
              <a:rPr lang="en-US" sz="2800" b="1" dirty="0" err="1">
                <a:solidFill>
                  <a:srgbClr val="0070C0"/>
                </a:solidFill>
                <a:latin typeface="Verdana" panose="020B0604030504040204" pitchFamily="34" charset="0"/>
                <a:ea typeface="Verdana" panose="020B0604030504040204" pitchFamily="34" charset="0"/>
                <a:cs typeface="Arial" panose="020B0604020202020204" pitchFamily="34" charset="0"/>
              </a:rPr>
              <a:t>Titre</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9635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0CCB277-2607-64C2-5D83-AF8F502DE7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61E582-D404-D93B-F5AE-FCC74ED0BC5D}"/>
              </a:ext>
            </a:extLst>
          </p:cNvPr>
          <p:cNvSpPr txBox="1"/>
          <p:nvPr/>
        </p:nvSpPr>
        <p:spPr>
          <a:xfrm>
            <a:off x="88082" y="523220"/>
            <a:ext cx="7227118" cy="2246769"/>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baseline="0" dirty="0">
                <a:solidFill>
                  <a:prstClr val="black"/>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86F6607-EB44-82C0-7F4E-BA38CE1491D5}"/>
              </a:ext>
            </a:extLst>
          </p:cNvPr>
          <p:cNvSpPr txBox="1"/>
          <p:nvPr/>
        </p:nvSpPr>
        <p:spPr>
          <a:xfrm>
            <a:off x="1" y="0"/>
            <a:ext cx="7315199" cy="523220"/>
          </a:xfrm>
          <a:prstGeom prst="rect">
            <a:avLst/>
          </a:prstGeom>
          <a:noFill/>
        </p:spPr>
        <p:txBody>
          <a:bodyPr wrap="square" rtlCol="0">
            <a:spAutoFit/>
          </a:bodyPr>
          <a:lstStyle/>
          <a:p>
            <a:pPr algn="ctr"/>
            <a:r>
              <a:rPr lang="en-US" sz="2800" b="1" dirty="0" err="1">
                <a:solidFill>
                  <a:srgbClr val="0070C0"/>
                </a:solidFill>
                <a:latin typeface="Verdana" panose="020B0604030504040204" pitchFamily="34" charset="0"/>
                <a:ea typeface="Verdana" panose="020B0604030504040204" pitchFamily="34" charset="0"/>
                <a:cs typeface="Arial" panose="020B0604020202020204" pitchFamily="34" charset="0"/>
              </a:rPr>
              <a:t>Titre</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7448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CC8A57B2-37C5-EDE4-3A6A-2F89AC41D4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88FCF9-221E-0A05-6093-66D1A94B3B6D}"/>
              </a:ext>
            </a:extLst>
          </p:cNvPr>
          <p:cNvSpPr txBox="1"/>
          <p:nvPr/>
        </p:nvSpPr>
        <p:spPr>
          <a:xfrm>
            <a:off x="88082" y="1437144"/>
            <a:ext cx="7227118" cy="1815882"/>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B3C75E51-64FD-BCE6-9C67-28EF66EFF56A}"/>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Discuss</a:t>
            </a:r>
            <a:endParaRPr lang="en-US" sz="2800" dirty="0">
              <a:solidFill>
                <a:srgbClr val="00B05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0076E18-5698-C881-B8AC-53B4CA2202E4}"/>
              </a:ext>
            </a:extLst>
          </p:cNvPr>
          <p:cNvSpPr txBox="1"/>
          <p:nvPr/>
        </p:nvSpPr>
        <p:spPr>
          <a:xfrm>
            <a:off x="238222" y="523220"/>
            <a:ext cx="7152188" cy="523220"/>
          </a:xfrm>
          <a:prstGeom prst="rect">
            <a:avLst/>
          </a:prstGeom>
          <a:noFill/>
        </p:spPr>
        <p:txBody>
          <a:bodyPr wrap="square" rtlCol="0">
            <a:spAutoFit/>
          </a:bodyPr>
          <a:lstStyle/>
          <a:p>
            <a:pPr lvl="0">
              <a:defRPr/>
            </a:pP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31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0C021797-4244-03F0-D50F-BD8A00F826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3BB4DA-52FD-C839-A257-028488A3355F}"/>
              </a:ext>
            </a:extLst>
          </p:cNvPr>
          <p:cNvSpPr txBox="1"/>
          <p:nvPr/>
        </p:nvSpPr>
        <p:spPr>
          <a:xfrm>
            <a:off x="252077" y="150528"/>
            <a:ext cx="7152188" cy="523220"/>
          </a:xfrm>
          <a:prstGeom prst="rect">
            <a:avLst/>
          </a:prstGeom>
          <a:noFill/>
        </p:spPr>
        <p:txBody>
          <a:bodyPr wrap="square" rtlCol="0">
            <a:spAutoFit/>
          </a:bodyPr>
          <a:lstStyle/>
          <a:p>
            <a:pPr lvl="0">
              <a:defRPr/>
            </a:pP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858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EF9FC62-8549-10FE-112F-9A6E7DE638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36F0EF6-4A81-D929-8503-3574D17960E1}"/>
              </a:ext>
            </a:extLst>
          </p:cNvPr>
          <p:cNvPicPr>
            <a:picLocks noChangeAspect="1"/>
          </p:cNvPicPr>
          <p:nvPr/>
        </p:nvPicPr>
        <p:blipFill>
          <a:blip r:embed="rId2"/>
          <a:stretch>
            <a:fillRect/>
          </a:stretch>
        </p:blipFill>
        <p:spPr>
          <a:xfrm>
            <a:off x="0" y="0"/>
            <a:ext cx="7315200" cy="4114800"/>
          </a:xfrm>
          <a:prstGeom prst="rect">
            <a:avLst/>
          </a:prstGeom>
        </p:spPr>
      </p:pic>
    </p:spTree>
    <p:extLst>
      <p:ext uri="{BB962C8B-B14F-4D97-AF65-F5344CB8AC3E}">
        <p14:creationId xmlns:p14="http://schemas.microsoft.com/office/powerpoint/2010/main" val="190887226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1A40FEA9-7F7A-938D-DE0E-086E9F7F90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A32295-D37E-C6FD-56CF-BFA3C9DBD339}"/>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House-based gatherings in Rome.</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Gentile converts of the Petrine mission.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Jewish Christians from Pentecost.</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Converts from the Pauline mission.</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Banished from Rome by Claudius in AD 49, Jews returned upon his death in 54.</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Mixed freemen and slaves.</a:t>
            </a: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20</a:t>
            </a:r>
            <a:r>
              <a:rPr lang="en-US" sz="2800" b="1" baseline="30000" dirty="0">
                <a:solidFill>
                  <a:prstClr val="black"/>
                </a:solidFill>
                <a:latin typeface="Arial" panose="020B0604020202020204" pitchFamily="34" charset="0"/>
                <a:cs typeface="Arial" panose="020B0604020202020204" pitchFamily="34" charset="0"/>
              </a:rPr>
              <a:t>th</a:t>
            </a:r>
            <a:r>
              <a:rPr lang="en-US" sz="2800" b="1" dirty="0">
                <a:solidFill>
                  <a:prstClr val="black"/>
                </a:solidFill>
                <a:latin typeface="Arial" panose="020B0604020202020204" pitchFamily="34" charset="0"/>
                <a:cs typeface="Arial" panose="020B0604020202020204" pitchFamily="34" charset="0"/>
              </a:rPr>
              <a:t> century archeology &amp; documents.</a:t>
            </a:r>
            <a:endPar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CFDD6845-0521-F949-B115-D7A61E6DF8DC}"/>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Recipients: Who were the Romans?</a:t>
            </a:r>
            <a:endParaRPr lang="en-US" sz="2800" dirty="0">
              <a:solidFill>
                <a:srgbClr val="00B050"/>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83743133-F959-7769-E9EF-6701708D9F6B}"/>
              </a:ext>
            </a:extLst>
          </p:cNvPr>
          <p:cNvPicPr>
            <a:picLocks noChangeAspect="1"/>
          </p:cNvPicPr>
          <p:nvPr/>
        </p:nvPicPr>
        <p:blipFill>
          <a:blip r:embed="rId2"/>
          <a:stretch>
            <a:fillRect/>
          </a:stretch>
        </p:blipFill>
        <p:spPr>
          <a:xfrm>
            <a:off x="921704" y="523220"/>
            <a:ext cx="5471792" cy="3597297"/>
          </a:xfrm>
          <a:prstGeom prst="rect">
            <a:avLst/>
          </a:prstGeom>
        </p:spPr>
      </p:pic>
    </p:spTree>
    <p:extLst>
      <p:ext uri="{BB962C8B-B14F-4D97-AF65-F5344CB8AC3E}">
        <p14:creationId xmlns:p14="http://schemas.microsoft.com/office/powerpoint/2010/main" val="3929270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6793B458-29B7-FD04-7F07-D346CFB3C0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5C7B16-CF74-4397-E67A-22141D5A7A6F}"/>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Composed in Greek at Corinth or nearby at Cenchreae around AD 57. </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Papyrus 46, c. 175–225 CE, fragments of chapters 5-6, 8-15.</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Greek codices </a:t>
            </a:r>
            <a:r>
              <a:rPr lang="en-US" sz="2800" b="1" dirty="0">
                <a:solidFill>
                  <a:prstClr val="black"/>
                </a:solidFill>
                <a:latin typeface="Arial" panose="020B0604020202020204" pitchFamily="34" charset="0"/>
                <a:cs typeface="Arial" panose="020B0604020202020204" pitchFamily="34" charset="0"/>
              </a:rPr>
              <a:t>Vaticanus (c AD 335),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Sinaiticus (c 345, Alexandrinus (c</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420)</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Cited by the earliest Christian writers.</a:t>
            </a:r>
            <a:endParaRPr kumimoji="0" lang="en-US" sz="28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a:t>
            </a:r>
            <a:r>
              <a:rPr lang="en-US" sz="2800" b="1" baseline="0" dirty="0">
                <a:solidFill>
                  <a:prstClr val="black"/>
                </a:solidFill>
                <a:latin typeface="Arial" panose="020B0604020202020204" pitchFamily="34" charset="0"/>
                <a:cs typeface="Arial" panose="020B0604020202020204" pitchFamily="34" charset="0"/>
              </a:rPr>
              <a:t>Accepted by all churches</a:t>
            </a:r>
            <a:r>
              <a:rPr lang="en-US" sz="2800" b="1" dirty="0">
                <a:solidFill>
                  <a:prstClr val="black"/>
                </a:solidFill>
                <a:latin typeface="Arial" panose="020B0604020202020204" pitchFamily="34" charset="0"/>
                <a:cs typeface="Arial" panose="020B0604020202020204" pitchFamily="34" charset="0"/>
              </a:rPr>
              <a:t> as canonical.</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5B6F50EF-05DA-1011-3EA3-29BEC9C0B908}"/>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History: Proof for Romans</a:t>
            </a:r>
            <a:endParaRPr lang="en-US" sz="2800" dirty="0">
              <a:solidFill>
                <a:srgbClr val="00B05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99E385F9-240F-7A91-0E7B-C4BED16D519F}"/>
              </a:ext>
            </a:extLst>
          </p:cNvPr>
          <p:cNvPicPr>
            <a:picLocks noChangeAspect="1"/>
          </p:cNvPicPr>
          <p:nvPr/>
        </p:nvPicPr>
        <p:blipFill>
          <a:blip r:embed="rId2"/>
          <a:stretch>
            <a:fillRect/>
          </a:stretch>
        </p:blipFill>
        <p:spPr>
          <a:xfrm>
            <a:off x="44041" y="0"/>
            <a:ext cx="7315200" cy="4114800"/>
          </a:xfrm>
          <a:prstGeom prst="rect">
            <a:avLst/>
          </a:prstGeom>
        </p:spPr>
      </p:pic>
    </p:spTree>
    <p:extLst>
      <p:ext uri="{BB962C8B-B14F-4D97-AF65-F5344CB8AC3E}">
        <p14:creationId xmlns:p14="http://schemas.microsoft.com/office/powerpoint/2010/main" val="2724596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2FB8DA30-7358-E6B4-C59B-DB5A882ABD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F54636-D08D-2AA2-09CF-1AC5573B5809}"/>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explain from Scripture Paul’s doctrines about salvation (1:16).</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a:p>
            <a:pPr indent="284163">
              <a:defRPr/>
            </a:pPr>
            <a:r>
              <a:rPr lang="en-US" sz="2800" b="1" dirty="0">
                <a:solidFill>
                  <a:prstClr val="black"/>
                </a:solidFill>
                <a:latin typeface="Arial" panose="020B0604020202020204" pitchFamily="34" charset="0"/>
                <a:cs typeface="Arial" panose="020B0604020202020204" pitchFamily="34" charset="0"/>
              </a:rPr>
              <a:t>“The gospel … is God’s saving power for everyone who believes, for the Jew first and also for the Greek. For in it the righteousness of God is revealed through faith for faith.”</a:t>
            </a:r>
          </a:p>
        </p:txBody>
      </p:sp>
      <p:sp>
        <p:nvSpPr>
          <p:cNvPr id="2" name="TextBox 1">
            <a:extLst>
              <a:ext uri="{FF2B5EF4-FFF2-40B4-BE49-F238E27FC236}">
                <a16:creationId xmlns:a16="http://schemas.microsoft.com/office/drawing/2014/main" id="{7803F298-D994-CF5F-2E2D-19C662D8DFB9}"/>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Purpose: Why did Paul write it?</a:t>
            </a:r>
            <a:endParaRPr lang="en-US" sz="2800" dirty="0">
              <a:solidFill>
                <a:srgbClr val="00B05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90C916D3-A752-F19E-DAD3-1761E50E3C95}"/>
              </a:ext>
            </a:extLst>
          </p:cNvPr>
          <p:cNvPicPr>
            <a:picLocks noChangeAspect="1"/>
          </p:cNvPicPr>
          <p:nvPr/>
        </p:nvPicPr>
        <p:blipFill>
          <a:blip r:embed="rId2"/>
          <a:stretch>
            <a:fillRect/>
          </a:stretch>
        </p:blipFill>
        <p:spPr>
          <a:xfrm>
            <a:off x="1230070" y="524661"/>
            <a:ext cx="4855059" cy="3590139"/>
          </a:xfrm>
          <a:prstGeom prst="rect">
            <a:avLst/>
          </a:prstGeom>
        </p:spPr>
      </p:pic>
    </p:spTree>
    <p:extLst>
      <p:ext uri="{BB962C8B-B14F-4D97-AF65-F5344CB8AC3E}">
        <p14:creationId xmlns:p14="http://schemas.microsoft.com/office/powerpoint/2010/main" val="2693182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FDEDA50B-8C10-E197-CD0F-D9EFAF2EFC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855A89-A0E7-AF73-6D15-53F8F0C8440A}"/>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strengthen relations between Jewish and Gentile Christians (9:24)</a:t>
            </a:r>
          </a:p>
          <a:p>
            <a:pPr indent="284163">
              <a:defRPr/>
            </a:pPr>
            <a:r>
              <a:rPr lang="en-US" sz="2800" b="1" dirty="0">
                <a:solidFill>
                  <a:prstClr val="black"/>
                </a:solidFill>
                <a:latin typeface="Arial" panose="020B0604020202020204" pitchFamily="34" charset="0"/>
                <a:cs typeface="Arial" panose="020B0604020202020204" pitchFamily="34" charset="0"/>
              </a:rPr>
              <a:t>“He has done so in order to make known the riches of his glory for the objects of mercy, which he has prepared beforehand for glory—including us whom he has called, not from the Jews only but also from the gentiles.”</a:t>
            </a:r>
          </a:p>
        </p:txBody>
      </p:sp>
      <p:sp>
        <p:nvSpPr>
          <p:cNvPr id="2" name="TextBox 1">
            <a:extLst>
              <a:ext uri="{FF2B5EF4-FFF2-40B4-BE49-F238E27FC236}">
                <a16:creationId xmlns:a16="http://schemas.microsoft.com/office/drawing/2014/main" id="{D0B18469-555D-9C53-1169-713A64ADCD20}"/>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Purpose: Why did Paul write it?</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8756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D59AA724-D4E5-238E-DC2F-6D569EAF12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37E5F9-31FC-EBDC-5165-F68A64EE461D}"/>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lang="en-US" sz="2800" b="1" dirty="0">
                <a:solidFill>
                  <a:srgbClr val="C00000"/>
                </a:solidFill>
                <a:latin typeface="Arial" panose="020B0604020202020204" pitchFamily="34" charset="0"/>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defend Paul’s apostolic call to evangelize Gentiles (11:13).</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a:p>
            <a:pPr indent="346075">
              <a:defRPr/>
            </a:pPr>
            <a:r>
              <a:rPr lang="en-US" sz="2800" b="1" dirty="0">
                <a:solidFill>
                  <a:prstClr val="black"/>
                </a:solidFill>
                <a:latin typeface="Arial" panose="020B0604020202020204" pitchFamily="34" charset="0"/>
                <a:cs typeface="Arial" panose="020B0604020202020204" pitchFamily="34" charset="0"/>
              </a:rPr>
              <a:t>“Now I am speaking to you gentiles. Inasmuch as I am an apostle to the gentiles, I celebrate my ministry in order to make my own people jealous and thus save some of them.”</a:t>
            </a:r>
          </a:p>
        </p:txBody>
      </p:sp>
      <p:sp>
        <p:nvSpPr>
          <p:cNvPr id="2" name="TextBox 1">
            <a:extLst>
              <a:ext uri="{FF2B5EF4-FFF2-40B4-BE49-F238E27FC236}">
                <a16:creationId xmlns:a16="http://schemas.microsoft.com/office/drawing/2014/main" id="{AFE91AC7-394D-85A9-DA5B-73CE58C4A48E}"/>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Purpose: Why did Paul write it?</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2641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DE7"/>
        </a:solidFill>
        <a:effectLst/>
      </p:bgPr>
    </p:bg>
    <p:spTree>
      <p:nvGrpSpPr>
        <p:cNvPr id="1" name="">
          <a:extLst>
            <a:ext uri="{FF2B5EF4-FFF2-40B4-BE49-F238E27FC236}">
              <a16:creationId xmlns:a16="http://schemas.microsoft.com/office/drawing/2014/main" id="{1B5F867B-70D4-C075-C485-0C05E7D987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A1CD14-B2D9-82E3-F8CA-CB73787F9245}"/>
              </a:ext>
            </a:extLst>
          </p:cNvPr>
          <p:cNvSpPr txBox="1"/>
          <p:nvPr/>
        </p:nvSpPr>
        <p:spPr>
          <a:xfrm>
            <a:off x="88082" y="523220"/>
            <a:ext cx="7227118" cy="3539430"/>
          </a:xfrm>
          <a:prstGeom prst="rect">
            <a:avLst/>
          </a:prstGeom>
          <a:noFill/>
        </p:spPr>
        <p:txBody>
          <a:bodyPr wrap="square" rtlCol="0">
            <a:spAutoFit/>
          </a:bodyPr>
          <a:lstStyle/>
          <a:p>
            <a:pPr marL="357188" indent="-357188">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r>
              <a:rPr lang="en-US" sz="2800" b="1" dirty="0">
                <a:solidFill>
                  <a:prstClr val="black"/>
                </a:solidFill>
                <a:latin typeface="Arial" panose="020B0604020202020204" pitchFamily="34" charset="0"/>
                <a:cs typeface="Arial" panose="020B0604020202020204" pitchFamily="34" charset="0"/>
              </a:rPr>
              <a:t> To solicit material support for Paul’s mission to Spain (15:24).</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a:p>
            <a:pPr indent="346075">
              <a:defRPr/>
            </a:pPr>
            <a:r>
              <a:rPr lang="en-US" sz="2800" b="1" dirty="0">
                <a:solidFill>
                  <a:prstClr val="black"/>
                </a:solidFill>
                <a:latin typeface="Arial" panose="020B0604020202020204" pitchFamily="34" charset="0"/>
                <a:cs typeface="Arial" panose="020B0604020202020204" pitchFamily="34" charset="0"/>
              </a:rPr>
              <a:t>“I desire, as I have for many years, to come to you 24 when I go to Spain. For I do hope to see you on my journey and to be sent on by you, once I have enjoyed your company for a little while.”</a:t>
            </a:r>
          </a:p>
        </p:txBody>
      </p:sp>
      <p:sp>
        <p:nvSpPr>
          <p:cNvPr id="2" name="TextBox 1">
            <a:extLst>
              <a:ext uri="{FF2B5EF4-FFF2-40B4-BE49-F238E27FC236}">
                <a16:creationId xmlns:a16="http://schemas.microsoft.com/office/drawing/2014/main" id="{AF2ED2EB-16E0-8C36-077E-167888129B82}"/>
              </a:ext>
            </a:extLst>
          </p:cNvPr>
          <p:cNvSpPr txBox="1"/>
          <p:nvPr/>
        </p:nvSpPr>
        <p:spPr>
          <a:xfrm>
            <a:off x="1" y="0"/>
            <a:ext cx="7315199" cy="523220"/>
          </a:xfrm>
          <a:prstGeom prst="rect">
            <a:avLst/>
          </a:prstGeom>
          <a:noFill/>
        </p:spPr>
        <p:txBody>
          <a:bodyPr wrap="square" rtlCol="0">
            <a:spAutoFit/>
          </a:bodyPr>
          <a:lstStyle/>
          <a:p>
            <a:pPr algn="ctr"/>
            <a:r>
              <a:rPr lang="en-US" sz="2800" b="1" dirty="0">
                <a:solidFill>
                  <a:srgbClr val="0070C0"/>
                </a:solidFill>
                <a:latin typeface="Verdana" panose="020B0604030504040204" pitchFamily="34" charset="0"/>
                <a:ea typeface="Verdana" panose="020B0604030504040204" pitchFamily="34" charset="0"/>
                <a:cs typeface="Arial" panose="020B0604020202020204" pitchFamily="34" charset="0"/>
              </a:rPr>
              <a:t>Purpose: Why did Paul write it?</a:t>
            </a:r>
            <a:endParaRPr lang="en-US" sz="2800"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5288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9486</TotalTime>
  <Words>1095</Words>
  <Application>Microsoft Office PowerPoint</Application>
  <PresentationFormat>Custom</PresentationFormat>
  <Paragraphs>112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Galen Currah</dc:creator>
  <cp:lastModifiedBy>Galen Currah</cp:lastModifiedBy>
  <cp:revision>404</cp:revision>
  <dcterms:created xsi:type="dcterms:W3CDTF">2023-02-25T21:04:15Z</dcterms:created>
  <dcterms:modified xsi:type="dcterms:W3CDTF">2025-09-11T04:24:01Z</dcterms:modified>
</cp:coreProperties>
</file>