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78" r:id="rId10"/>
    <p:sldId id="265" r:id="rId11"/>
    <p:sldId id="266" r:id="rId12"/>
    <p:sldId id="267" r:id="rId13"/>
    <p:sldId id="260" r:id="rId14"/>
    <p:sldId id="268" r:id="rId15"/>
    <p:sldId id="273" r:id="rId16"/>
    <p:sldId id="269" r:id="rId17"/>
    <p:sldId id="270" r:id="rId18"/>
    <p:sldId id="271" r:id="rId19"/>
    <p:sldId id="272" r:id="rId20"/>
    <p:sldId id="274" r:id="rId21"/>
    <p:sldId id="276" r:id="rId22"/>
    <p:sldId id="275" r:id="rId23"/>
    <p:sldId id="277" r:id="rId24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195FF-8F86-54BB-EB87-7D403376B1B0}" name="Galen Currah" initials="GC" userId="b9acc8d0659c36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BFD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6" y="18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F0BF-C3A9-4D6C-BDB3-FC19FEA1CBB9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356015-4FF3-55E5-D7C9-1B529199073F}"/>
              </a:ext>
            </a:extLst>
          </p:cNvPr>
          <p:cNvSpPr txBox="1"/>
          <p:nvPr/>
        </p:nvSpPr>
        <p:spPr>
          <a:xfrm>
            <a:off x="0" y="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Paul’s Epistle to Titus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Introduction and Chapter 1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29 August 2024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FF25F9-474E-F7B0-D28C-A3FDEB89E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865" y="1200329"/>
            <a:ext cx="4779579" cy="291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19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356015-4FF3-55E5-D7C9-1B529199073F}"/>
              </a:ext>
            </a:extLst>
          </p:cNvPr>
          <p:cNvSpPr txBox="1"/>
          <p:nvPr/>
        </p:nvSpPr>
        <p:spPr>
          <a:xfrm>
            <a:off x="144048" y="0"/>
            <a:ext cx="4796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Titus: Our message 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B09E0-0350-F4DF-6ADF-990E66BFEF65}"/>
              </a:ext>
            </a:extLst>
          </p:cNvPr>
          <p:cNvSpPr txBox="1"/>
          <p:nvPr/>
        </p:nvSpPr>
        <p:spPr>
          <a:xfrm>
            <a:off x="200416" y="434010"/>
            <a:ext cx="69707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and which now at his appointed season he has brought to light through the preaching entrusted to me by the command of God our Savior, …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CF3102-F3BA-9600-C1B3-C97F4C71AF38}"/>
              </a:ext>
            </a:extLst>
          </p:cNvPr>
          <p:cNvSpPr txBox="1"/>
          <p:nvPr/>
        </p:nvSpPr>
        <p:spPr>
          <a:xfrm>
            <a:off x="200416" y="2194136"/>
            <a:ext cx="23978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Season: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Preaching: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Entrust: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Command: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B03F0D-CFA5-CFCF-6104-CEFF32F2A1C3}"/>
              </a:ext>
            </a:extLst>
          </p:cNvPr>
          <p:cNvSpPr txBox="1"/>
          <p:nvPr/>
        </p:nvSpPr>
        <p:spPr>
          <a:xfrm>
            <a:off x="2425387" y="2199712"/>
            <a:ext cx="50403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Lit., ‘own times’. (Whose?)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Public declaration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(sermon?)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Assumes loyal faith (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pistis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Fake apostles self-appoint.</a:t>
            </a:r>
          </a:p>
        </p:txBody>
      </p:sp>
      <p:pic>
        <p:nvPicPr>
          <p:cNvPr id="1026" name="Picture 2" descr="Questions From Readers — Watchtower ONLINE LIBRARY">
            <a:extLst>
              <a:ext uri="{FF2B5EF4-FFF2-40B4-BE49-F238E27FC236}">
                <a16:creationId xmlns:a16="http://schemas.microsoft.com/office/drawing/2014/main" id="{3313A9BD-5A12-BC3F-584B-80123F081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0" y="4231888"/>
            <a:ext cx="7315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408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356015-4FF3-55E5-D7C9-1B529199073F}"/>
              </a:ext>
            </a:extLst>
          </p:cNvPr>
          <p:cNvSpPr txBox="1"/>
          <p:nvPr/>
        </p:nvSpPr>
        <p:spPr>
          <a:xfrm>
            <a:off x="144048" y="0"/>
            <a:ext cx="7171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Titus: Our message 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B09E0-0350-F4DF-6ADF-990E66BFEF65}"/>
              </a:ext>
            </a:extLst>
          </p:cNvPr>
          <p:cNvSpPr txBox="1"/>
          <p:nvPr/>
        </p:nvSpPr>
        <p:spPr>
          <a:xfrm>
            <a:off x="200416" y="434010"/>
            <a:ext cx="69707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To Titus, my true son in our common faith:</a:t>
            </a:r>
          </a:p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Grace and peace from God the Father and Christ Jesus our Savior.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CF3102-F3BA-9600-C1B3-C97F4C71AF38}"/>
              </a:ext>
            </a:extLst>
          </p:cNvPr>
          <p:cNvSpPr txBox="1"/>
          <p:nvPr/>
        </p:nvSpPr>
        <p:spPr>
          <a:xfrm>
            <a:off x="200417" y="2194136"/>
            <a:ext cx="23364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True son: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Common: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Grace: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Peace: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B03F0D-CFA5-CFCF-6104-CEFF32F2A1C3}"/>
              </a:ext>
            </a:extLst>
          </p:cNvPr>
          <p:cNvSpPr txBox="1"/>
          <p:nvPr/>
        </p:nvSpPr>
        <p:spPr>
          <a:xfrm>
            <a:off x="2274847" y="2194136"/>
            <a:ext cx="50403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Common title for disciples.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Shared (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koinos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Kindness that empowers.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Harmonious relations.</a:t>
            </a:r>
          </a:p>
        </p:txBody>
      </p:sp>
    </p:spTree>
    <p:extLst>
      <p:ext uri="{BB962C8B-B14F-4D97-AF65-F5344CB8AC3E}">
        <p14:creationId xmlns:p14="http://schemas.microsoft.com/office/powerpoint/2010/main" val="1831597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356015-4FF3-55E5-D7C9-1B529199073F}"/>
              </a:ext>
            </a:extLst>
          </p:cNvPr>
          <p:cNvSpPr txBox="1"/>
          <p:nvPr/>
        </p:nvSpPr>
        <p:spPr>
          <a:xfrm>
            <a:off x="144048" y="0"/>
            <a:ext cx="7171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Titus: Our task = empower others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B09E0-0350-F4DF-6ADF-990E66BFEF65}"/>
              </a:ext>
            </a:extLst>
          </p:cNvPr>
          <p:cNvSpPr txBox="1"/>
          <p:nvPr/>
        </p:nvSpPr>
        <p:spPr>
          <a:xfrm>
            <a:off x="200416" y="434010"/>
            <a:ext cx="69707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The reason I left you in Crete was that you might put in order what was left unfinished and appoint elders in every town, as I directed you.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CF3102-F3BA-9600-C1B3-C97F4C71AF38}"/>
              </a:ext>
            </a:extLst>
          </p:cNvPr>
          <p:cNvSpPr txBox="1"/>
          <p:nvPr/>
        </p:nvSpPr>
        <p:spPr>
          <a:xfrm>
            <a:off x="200417" y="2194136"/>
            <a:ext cx="20075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Order: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Appoint: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Elder: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Town: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B03F0D-CFA5-CFCF-6104-CEFF32F2A1C3}"/>
              </a:ext>
            </a:extLst>
          </p:cNvPr>
          <p:cNvSpPr txBox="1"/>
          <p:nvPr/>
        </p:nvSpPr>
        <p:spPr>
          <a:xfrm>
            <a:off x="2092227" y="2194136"/>
            <a:ext cx="50403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Straighten, correct.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‘Put’. Neither hire nor elect.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‘Older’. Official.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No central authority (yet).</a:t>
            </a:r>
          </a:p>
        </p:txBody>
      </p:sp>
    </p:spTree>
    <p:extLst>
      <p:ext uri="{BB962C8B-B14F-4D97-AF65-F5344CB8AC3E}">
        <p14:creationId xmlns:p14="http://schemas.microsoft.com/office/powerpoint/2010/main" val="2294113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3CC1B77-AA81-464F-BCCD-639EB0CF693D}"/>
              </a:ext>
            </a:extLst>
          </p:cNvPr>
          <p:cNvSpPr txBox="1"/>
          <p:nvPr/>
        </p:nvSpPr>
        <p:spPr>
          <a:xfrm>
            <a:off x="3542316" y="2662178"/>
            <a:ext cx="3844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sym typeface="Wingdings" panose="05000000000000000000" pitchFamily="2" charset="2"/>
              </a:rPr>
              <a:t>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0070C0"/>
                </a:solidFill>
                <a:sym typeface="Wingdings" panose="05000000000000000000" pitchFamily="2" charset="2"/>
              </a:rPr>
              <a:t>The work had halted.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356015-4FF3-55E5-D7C9-1B529199073F}"/>
              </a:ext>
            </a:extLst>
          </p:cNvPr>
          <p:cNvSpPr txBox="1"/>
          <p:nvPr/>
        </p:nvSpPr>
        <p:spPr>
          <a:xfrm>
            <a:off x="144048" y="0"/>
            <a:ext cx="7171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Pauline Church-Planting Cycle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B09E0-0350-F4DF-6ADF-990E66BFEF65}"/>
              </a:ext>
            </a:extLst>
          </p:cNvPr>
          <p:cNvSpPr txBox="1"/>
          <p:nvPr/>
        </p:nvSpPr>
        <p:spPr>
          <a:xfrm>
            <a:off x="200416" y="523220"/>
            <a:ext cx="69707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Acts 14:21-24</a:t>
            </a:r>
          </a:p>
          <a:p>
            <a:pPr indent="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Announce Gospel in several places.</a:t>
            </a:r>
          </a:p>
          <a:p>
            <a:pPr indent="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Make disciples (quickly).</a:t>
            </a:r>
          </a:p>
          <a:p>
            <a:pPr indent="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Return to each place repeatedly.</a:t>
            </a:r>
          </a:p>
          <a:p>
            <a:pPr indent="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Strengthen the disciples’ faith.</a:t>
            </a:r>
          </a:p>
          <a:p>
            <a:pPr indent="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Appoint elders.</a:t>
            </a:r>
          </a:p>
          <a:p>
            <a:pPr indent="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Pray to commit them to the Lord.</a:t>
            </a:r>
          </a:p>
          <a:p>
            <a:pPr indent="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Go do the same elsewhere.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90420-B563-F0D9-B857-5CE28E35C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74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356015-4FF3-55E5-D7C9-1B529199073F}"/>
              </a:ext>
            </a:extLst>
          </p:cNvPr>
          <p:cNvSpPr txBox="1"/>
          <p:nvPr/>
        </p:nvSpPr>
        <p:spPr>
          <a:xfrm>
            <a:off x="144048" y="0"/>
            <a:ext cx="7171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Titus: domestic qualifications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B09E0-0350-F4DF-6ADF-990E66BFEF65}"/>
              </a:ext>
            </a:extLst>
          </p:cNvPr>
          <p:cNvSpPr txBox="1"/>
          <p:nvPr/>
        </p:nvSpPr>
        <p:spPr>
          <a:xfrm>
            <a:off x="200416" y="434010"/>
            <a:ext cx="7114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An elder must be blameless, faithful to his wife, a man whose children believe and are not open to the charge of being wild and disobedient.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CF3102-F3BA-9600-C1B3-C97F4C71AF38}"/>
              </a:ext>
            </a:extLst>
          </p:cNvPr>
          <p:cNvSpPr txBox="1"/>
          <p:nvPr/>
        </p:nvSpPr>
        <p:spPr>
          <a:xfrm>
            <a:off x="200417" y="2194136"/>
            <a:ext cx="23810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Blameless: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Faithful: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Whose: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Charge: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B03F0D-CFA5-CFCF-6104-CEFF32F2A1C3}"/>
              </a:ext>
            </a:extLst>
          </p:cNvPr>
          <p:cNvSpPr txBox="1"/>
          <p:nvPr/>
        </p:nvSpPr>
        <p:spPr>
          <a:xfrm>
            <a:off x="2469992" y="2194136"/>
            <a:ext cx="48452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Perfect? Then what?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‘Man of one woman’.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‘Having children who...’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Accused, accusable.</a:t>
            </a:r>
          </a:p>
        </p:txBody>
      </p:sp>
    </p:spTree>
    <p:extLst>
      <p:ext uri="{BB962C8B-B14F-4D97-AF65-F5344CB8AC3E}">
        <p14:creationId xmlns:p14="http://schemas.microsoft.com/office/powerpoint/2010/main" val="704193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356015-4FF3-55E5-D7C9-1B529199073F}"/>
              </a:ext>
            </a:extLst>
          </p:cNvPr>
          <p:cNvSpPr txBox="1"/>
          <p:nvPr/>
        </p:nvSpPr>
        <p:spPr>
          <a:xfrm>
            <a:off x="144048" y="0"/>
            <a:ext cx="7171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Titus: ethical qualifications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B09E0-0350-F4DF-6ADF-990E66BFEF65}"/>
              </a:ext>
            </a:extLst>
          </p:cNvPr>
          <p:cNvSpPr txBox="1"/>
          <p:nvPr/>
        </p:nvSpPr>
        <p:spPr>
          <a:xfrm>
            <a:off x="200416" y="434010"/>
            <a:ext cx="69707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Si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nce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an overseer manages God’s household, he must be blameless—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not overbearing, not quick-tempered, not given to drunkenness, not violent, not pursuing dishonest gain.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CF3102-F3BA-9600-C1B3-C97F4C71AF38}"/>
              </a:ext>
            </a:extLst>
          </p:cNvPr>
          <p:cNvSpPr txBox="1"/>
          <p:nvPr/>
        </p:nvSpPr>
        <p:spPr>
          <a:xfrm>
            <a:off x="200416" y="2608296"/>
            <a:ext cx="23364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Overseer: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Manages: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Drunken: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B03F0D-CFA5-CFCF-6104-CEFF32F2A1C3}"/>
              </a:ext>
            </a:extLst>
          </p:cNvPr>
          <p:cNvSpPr txBox="1"/>
          <p:nvPr/>
        </p:nvSpPr>
        <p:spPr>
          <a:xfrm>
            <a:off x="2274847" y="2603875"/>
            <a:ext cx="50403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Episkopos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‘overseer’.</a:t>
            </a:r>
          </a:p>
          <a:p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Oikonomon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‘steward’.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 parts water, 1 part wine.</a:t>
            </a:r>
          </a:p>
        </p:txBody>
      </p:sp>
    </p:spTree>
    <p:extLst>
      <p:ext uri="{BB962C8B-B14F-4D97-AF65-F5344CB8AC3E}">
        <p14:creationId xmlns:p14="http://schemas.microsoft.com/office/powerpoint/2010/main" val="293517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356015-4FF3-55E5-D7C9-1B529199073F}"/>
              </a:ext>
            </a:extLst>
          </p:cNvPr>
          <p:cNvSpPr txBox="1"/>
          <p:nvPr/>
        </p:nvSpPr>
        <p:spPr>
          <a:xfrm>
            <a:off x="144049" y="0"/>
            <a:ext cx="6167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Titus: personal qualifications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B09E0-0350-F4DF-6ADF-990E66BFEF65}"/>
              </a:ext>
            </a:extLst>
          </p:cNvPr>
          <p:cNvSpPr txBox="1"/>
          <p:nvPr/>
        </p:nvSpPr>
        <p:spPr>
          <a:xfrm>
            <a:off x="200416" y="434010"/>
            <a:ext cx="71147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Rather, he must be hospitable, one who loves what is good, who is self-controlled, upright, holy and disciplined.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CF3102-F3BA-9600-C1B3-C97F4C71AF38}"/>
              </a:ext>
            </a:extLst>
          </p:cNvPr>
          <p:cNvSpPr txBox="1"/>
          <p:nvPr/>
        </p:nvSpPr>
        <p:spPr>
          <a:xfrm>
            <a:off x="200416" y="1864908"/>
            <a:ext cx="25204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Hospitable: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Controlled: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Upright: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Holy: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Disciplined: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B03F0D-CFA5-CFCF-6104-CEFF32F2A1C3}"/>
              </a:ext>
            </a:extLst>
          </p:cNvPr>
          <p:cNvSpPr txBox="1"/>
          <p:nvPr/>
        </p:nvSpPr>
        <p:spPr>
          <a:xfrm>
            <a:off x="2637261" y="1864908"/>
            <a:ext cx="46779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Care for the needy.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Wise minded. (ideas)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Law abiding. (limits)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God fearing. (faith)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Inner strength. (appetites)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07A2C3-DFAA-3DB0-F7ED-C59F70F91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434" y="521956"/>
            <a:ext cx="3613904" cy="35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533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356015-4FF3-55E5-D7C9-1B529199073F}"/>
              </a:ext>
            </a:extLst>
          </p:cNvPr>
          <p:cNvSpPr txBox="1"/>
          <p:nvPr/>
        </p:nvSpPr>
        <p:spPr>
          <a:xfrm>
            <a:off x="144049" y="0"/>
            <a:ext cx="6448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Titus: doctrinal qualifications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B09E0-0350-F4DF-6ADF-990E66BFEF65}"/>
              </a:ext>
            </a:extLst>
          </p:cNvPr>
          <p:cNvSpPr txBox="1"/>
          <p:nvPr/>
        </p:nvSpPr>
        <p:spPr>
          <a:xfrm>
            <a:off x="200416" y="434010"/>
            <a:ext cx="7114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He must hold firmly to the trustworthy message as it has been taught, so that he can encourage others by sound doctrine and refute those who oppose it.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CF3102-F3BA-9600-C1B3-C97F4C71AF38}"/>
              </a:ext>
            </a:extLst>
          </p:cNvPr>
          <p:cNvSpPr txBox="1"/>
          <p:nvPr/>
        </p:nvSpPr>
        <p:spPr>
          <a:xfrm>
            <a:off x="200417" y="2194136"/>
            <a:ext cx="24703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Taught: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Encourage: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Sound: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Doctrine: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B03F0D-CFA5-CFCF-6104-CEFF32F2A1C3}"/>
              </a:ext>
            </a:extLst>
          </p:cNvPr>
          <p:cNvSpPr txBox="1"/>
          <p:nvPr/>
        </p:nvSpPr>
        <p:spPr>
          <a:xfrm>
            <a:off x="2536899" y="2194136"/>
            <a:ext cx="48346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Noun: content from Jesus.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‘Invite’ to embrace reality.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Correct, free from error.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As transmitted by apostles.</a:t>
            </a:r>
          </a:p>
        </p:txBody>
      </p:sp>
      <p:pic>
        <p:nvPicPr>
          <p:cNvPr id="4098" name="Picture 2" descr="The Humour of the Pink Panther or was it always Peter Sellers. | screenjives">
            <a:extLst>
              <a:ext uri="{FF2B5EF4-FFF2-40B4-BE49-F238E27FC236}">
                <a16:creationId xmlns:a16="http://schemas.microsoft.com/office/drawing/2014/main" id="{15368088-1C2E-0A12-012C-E60D26D07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" y="476250"/>
            <a:ext cx="6048375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60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356015-4FF3-55E5-D7C9-1B529199073F}"/>
              </a:ext>
            </a:extLst>
          </p:cNvPr>
          <p:cNvSpPr txBox="1"/>
          <p:nvPr/>
        </p:nvSpPr>
        <p:spPr>
          <a:xfrm>
            <a:off x="144048" y="0"/>
            <a:ext cx="5991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Titus: house-churches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B09E0-0350-F4DF-6ADF-990E66BFEF65}"/>
              </a:ext>
            </a:extLst>
          </p:cNvPr>
          <p:cNvSpPr txBox="1"/>
          <p:nvPr/>
        </p:nvSpPr>
        <p:spPr>
          <a:xfrm>
            <a:off x="144048" y="445161"/>
            <a:ext cx="725417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For there are many rebellious people, full of meaningless talk and deception, especially those of the circumcision group.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They must be silenced, because they are disrupting whole households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[house-churches]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by teaching things they ought not to teach—and that for the sake of dishonest gain.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he Spirit and Christians - Christian Publishing House Blog">
            <a:extLst>
              <a:ext uri="{FF2B5EF4-FFF2-40B4-BE49-F238E27FC236}">
                <a16:creationId xmlns:a16="http://schemas.microsoft.com/office/drawing/2014/main" id="{3B75F43B-C11D-CCB0-9569-7F1F312D2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220"/>
            <a:ext cx="7315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031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356015-4FF3-55E5-D7C9-1B529199073F}"/>
              </a:ext>
            </a:extLst>
          </p:cNvPr>
          <p:cNvSpPr txBox="1"/>
          <p:nvPr/>
        </p:nvSpPr>
        <p:spPr>
          <a:xfrm>
            <a:off x="144048" y="0"/>
            <a:ext cx="4781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Titus: 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Epimenides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B09E0-0350-F4DF-6ADF-990E66BFEF65}"/>
              </a:ext>
            </a:extLst>
          </p:cNvPr>
          <p:cNvSpPr txBox="1"/>
          <p:nvPr/>
        </p:nvSpPr>
        <p:spPr>
          <a:xfrm>
            <a:off x="200416" y="434010"/>
            <a:ext cx="69707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One of Crete’s own prophets has said it: “Cretans are always liars, evil brutes, lazy gluttons.”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B03F0D-CFA5-CFCF-6104-CEFF32F2A1C3}"/>
              </a:ext>
            </a:extLst>
          </p:cNvPr>
          <p:cNvSpPr txBox="1"/>
          <p:nvPr/>
        </p:nvSpPr>
        <p:spPr>
          <a:xfrm>
            <a:off x="200416" y="1819005"/>
            <a:ext cx="69035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Epimenides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(7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or 6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century BCE) in his work titled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Cretica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quoted in 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Callimachus’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Hymn to Zeus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The Cretan lie was to teach that Zeus was mortal.</a:t>
            </a:r>
          </a:p>
        </p:txBody>
      </p:sp>
      <p:pic>
        <p:nvPicPr>
          <p:cNvPr id="2050" name="Picture 2" descr="Epimenides – Greatest Greeks">
            <a:extLst>
              <a:ext uri="{FF2B5EF4-FFF2-40B4-BE49-F238E27FC236}">
                <a16:creationId xmlns:a16="http://schemas.microsoft.com/office/drawing/2014/main" id="{B79FCA26-5BE5-5E91-19EE-D42042158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721" y="4114800"/>
            <a:ext cx="4505386" cy="363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754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356015-4FF3-55E5-D7C9-1B529199073F}"/>
              </a:ext>
            </a:extLst>
          </p:cNvPr>
          <p:cNvSpPr txBox="1"/>
          <p:nvPr/>
        </p:nvSpPr>
        <p:spPr>
          <a:xfrm>
            <a:off x="144048" y="0"/>
            <a:ext cx="4966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History of Crete Island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B09E0-0350-F4DF-6ADF-990E66BFEF65}"/>
              </a:ext>
            </a:extLst>
          </p:cNvPr>
          <p:cNvSpPr txBox="1"/>
          <p:nvPr/>
        </p:nvSpPr>
        <p:spPr>
          <a:xfrm>
            <a:off x="200416" y="523220"/>
            <a:ext cx="71147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Century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</a:t>
            </a:r>
          </a:p>
          <a:p>
            <a:pPr indent="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Pirate city-states</a:t>
            </a:r>
          </a:p>
          <a:p>
            <a:pPr indent="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War between city-states</a:t>
            </a:r>
          </a:p>
          <a:p>
            <a:pPr indent="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Hellenization by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Madedon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&amp; Rhodes</a:t>
            </a:r>
          </a:p>
          <a:p>
            <a:pPr indent="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Rise of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Ierapetra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Roman wars and annexation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Century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Christian mission</a:t>
            </a:r>
          </a:p>
        </p:txBody>
      </p:sp>
      <p:pic>
        <p:nvPicPr>
          <p:cNvPr id="1026" name="Picture 2" descr="830+ Crete Map Stock Photos, Pictures ...">
            <a:extLst>
              <a:ext uri="{FF2B5EF4-FFF2-40B4-BE49-F238E27FC236}">
                <a16:creationId xmlns:a16="http://schemas.microsoft.com/office/drawing/2014/main" id="{38E3A822-7D55-2643-FA14-CAD203B3D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8" b="11607"/>
          <a:stretch/>
        </p:blipFill>
        <p:spPr bwMode="auto">
          <a:xfrm>
            <a:off x="4809994" y="444674"/>
            <a:ext cx="2505205" cy="102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784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356015-4FF3-55E5-D7C9-1B529199073F}"/>
              </a:ext>
            </a:extLst>
          </p:cNvPr>
          <p:cNvSpPr txBox="1"/>
          <p:nvPr/>
        </p:nvSpPr>
        <p:spPr>
          <a:xfrm>
            <a:off x="144048" y="0"/>
            <a:ext cx="7171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Titus: Rebuke them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B09E0-0350-F4DF-6ADF-990E66BFEF65}"/>
              </a:ext>
            </a:extLst>
          </p:cNvPr>
          <p:cNvSpPr txBox="1"/>
          <p:nvPr/>
        </p:nvSpPr>
        <p:spPr>
          <a:xfrm>
            <a:off x="200416" y="434010"/>
            <a:ext cx="71147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This saying is true. Therefore rebuke them sharply, so that they will be sound in the faith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and will pay no attention to Jewish myths or to the merely human commands of those who reject the truth.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B03F0D-CFA5-CFCF-6104-CEFF32F2A1C3}"/>
              </a:ext>
            </a:extLst>
          </p:cNvPr>
          <p:cNvSpPr txBox="1"/>
          <p:nvPr/>
        </p:nvSpPr>
        <p:spPr>
          <a:xfrm>
            <a:off x="172232" y="2680779"/>
            <a:ext cx="71147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Hellenistic Jews were prolific writers, expanding on biblical accounts. The </a:t>
            </a:r>
            <a:r>
              <a:rPr lang="en-US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 of Enoch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even quoted in the NT.</a:t>
            </a:r>
          </a:p>
        </p:txBody>
      </p:sp>
      <p:pic>
        <p:nvPicPr>
          <p:cNvPr id="3074" name="Picture 2" descr="The 6 reasons, 6 dos and 2 don'ts of the reprimand - Church Executive">
            <a:extLst>
              <a:ext uri="{FF2B5EF4-FFF2-40B4-BE49-F238E27FC236}">
                <a16:creationId xmlns:a16="http://schemas.microsoft.com/office/drawing/2014/main" id="{36C84A5A-56DE-04A7-09C9-A720B333B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16" y="490422"/>
            <a:ext cx="5436567" cy="362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758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356015-4FF3-55E5-D7C9-1B529199073F}"/>
              </a:ext>
            </a:extLst>
          </p:cNvPr>
          <p:cNvSpPr txBox="1"/>
          <p:nvPr/>
        </p:nvSpPr>
        <p:spPr>
          <a:xfrm>
            <a:off x="144048" y="0"/>
            <a:ext cx="5054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Titus: the pure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B09E0-0350-F4DF-6ADF-990E66BFEF65}"/>
              </a:ext>
            </a:extLst>
          </p:cNvPr>
          <p:cNvSpPr txBox="1"/>
          <p:nvPr/>
        </p:nvSpPr>
        <p:spPr>
          <a:xfrm>
            <a:off x="200416" y="434010"/>
            <a:ext cx="71147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To the pure, all things are pure, but to those who are corrupted and do not believe, nothing is pure. In fact, both their minds and consciences are corrupted.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892BAC-3795-4BAA-D134-DBDB5B154B6F}"/>
              </a:ext>
            </a:extLst>
          </p:cNvPr>
          <p:cNvSpPr txBox="1"/>
          <p:nvPr/>
        </p:nvSpPr>
        <p:spPr>
          <a:xfrm>
            <a:off x="200416" y="2608296"/>
            <a:ext cx="2336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Pure: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Corrupted: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85951-C404-EF93-798E-05DDB6BBD5F7}"/>
              </a:ext>
            </a:extLst>
          </p:cNvPr>
          <p:cNvSpPr txBox="1"/>
          <p:nvPr/>
        </p:nvSpPr>
        <p:spPr>
          <a:xfrm>
            <a:off x="2405874" y="2608296"/>
            <a:ext cx="50542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Baptized, forgiven believers.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Non-believers who pretend 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 abide by rules.</a:t>
            </a:r>
          </a:p>
        </p:txBody>
      </p:sp>
      <p:pic>
        <p:nvPicPr>
          <p:cNvPr id="4098" name="Picture 2" descr="Immersion baptism - Wikipedia">
            <a:extLst>
              <a:ext uri="{FF2B5EF4-FFF2-40B4-BE49-F238E27FC236}">
                <a16:creationId xmlns:a16="http://schemas.microsoft.com/office/drawing/2014/main" id="{6D96C773-5C76-14E4-D437-0BB1F4E95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40" y="495069"/>
            <a:ext cx="6938319" cy="361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436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356015-4FF3-55E5-D7C9-1B529199073F}"/>
              </a:ext>
            </a:extLst>
          </p:cNvPr>
          <p:cNvSpPr txBox="1"/>
          <p:nvPr/>
        </p:nvSpPr>
        <p:spPr>
          <a:xfrm>
            <a:off x="144048" y="0"/>
            <a:ext cx="7171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Titus: </a:t>
            </a:r>
            <a:r>
              <a:rPr lang="en-GB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unfit for doing good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B09E0-0350-F4DF-6ADF-990E66BFEF65}"/>
              </a:ext>
            </a:extLst>
          </p:cNvPr>
          <p:cNvSpPr txBox="1"/>
          <p:nvPr/>
        </p:nvSpPr>
        <p:spPr>
          <a:xfrm>
            <a:off x="200416" y="434010"/>
            <a:ext cx="67635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They claim to know God, but by their actions they deny him. They are detestable, disobedient and unfit for doing anything good.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9AA54-C2E0-B581-D1C7-3B77EE9836CA}"/>
              </a:ext>
            </a:extLst>
          </p:cNvPr>
          <p:cNvSpPr txBox="1"/>
          <p:nvPr/>
        </p:nvSpPr>
        <p:spPr>
          <a:xfrm>
            <a:off x="200416" y="2608296"/>
            <a:ext cx="27164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Detestable: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Disobedient: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Unfit: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B2CDF8-C1BC-9E06-F696-5A7FC39CAA2A}"/>
              </a:ext>
            </a:extLst>
          </p:cNvPr>
          <p:cNvSpPr txBox="1"/>
          <p:nvPr/>
        </p:nvSpPr>
        <p:spPr>
          <a:xfrm>
            <a:off x="2795285" y="2608296"/>
            <a:ext cx="4612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Justify the wicked.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17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 Jesus’ commands.</a:t>
            </a:r>
          </a:p>
          <a:p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adokimos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Failed a test.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5558AB-23AE-DB21-2243-BBA16E718D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09"/>
          <a:stretch/>
        </p:blipFill>
        <p:spPr>
          <a:xfrm>
            <a:off x="3657600" y="253900"/>
            <a:ext cx="3586968" cy="384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94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356015-4FF3-55E5-D7C9-1B529199073F}"/>
              </a:ext>
            </a:extLst>
          </p:cNvPr>
          <p:cNvSpPr txBox="1"/>
          <p:nvPr/>
        </p:nvSpPr>
        <p:spPr>
          <a:xfrm>
            <a:off x="144048" y="0"/>
            <a:ext cx="5054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React: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0BACD9-283B-44FE-2065-05E19E9CF98B}"/>
              </a:ext>
            </a:extLst>
          </p:cNvPr>
          <p:cNvSpPr txBox="1"/>
          <p:nvPr/>
        </p:nvSpPr>
        <p:spPr>
          <a:xfrm>
            <a:off x="186490" y="720500"/>
            <a:ext cx="71287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did you learn from this passage?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From another study participant?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do you want to remember?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do you want to do about it?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could we do together?</a:t>
            </a:r>
          </a:p>
        </p:txBody>
      </p:sp>
    </p:spTree>
    <p:extLst>
      <p:ext uri="{BB962C8B-B14F-4D97-AF65-F5344CB8AC3E}">
        <p14:creationId xmlns:p14="http://schemas.microsoft.com/office/powerpoint/2010/main" val="26188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356015-4FF3-55E5-D7C9-1B529199073F}"/>
              </a:ext>
            </a:extLst>
          </p:cNvPr>
          <p:cNvSpPr txBox="1"/>
          <p:nvPr/>
        </p:nvSpPr>
        <p:spPr>
          <a:xfrm>
            <a:off x="144048" y="0"/>
            <a:ext cx="5066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Paul’s mission to Crete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B09E0-0350-F4DF-6ADF-990E66BFEF65}"/>
              </a:ext>
            </a:extLst>
          </p:cNvPr>
          <p:cNvSpPr txBox="1"/>
          <p:nvPr/>
        </p:nvSpPr>
        <p:spPr>
          <a:xfrm>
            <a:off x="200415" y="517266"/>
            <a:ext cx="69707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Eusebius: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“Second imprisonment … wrote second epistle to Timothy…”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Ecclesiastical History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2:22:2 (3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cent.).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431CBA-365F-400D-C71E-EBE784F48024}"/>
              </a:ext>
            </a:extLst>
          </p:cNvPr>
          <p:cNvSpPr txBox="1"/>
          <p:nvPr/>
        </p:nvSpPr>
        <p:spPr>
          <a:xfrm>
            <a:off x="200415" y="1931881"/>
            <a:ext cx="69143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Hypothesis: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Following his first imprisonment in Rome, Paul went to Spain and to Crete, between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 62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with Titus as his coworker.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35F96D-2A52-7235-7AB4-470CC14F5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096" y="452321"/>
            <a:ext cx="4885748" cy="366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85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356015-4FF3-55E5-D7C9-1B529199073F}"/>
              </a:ext>
            </a:extLst>
          </p:cNvPr>
          <p:cNvSpPr txBox="1"/>
          <p:nvPr/>
        </p:nvSpPr>
        <p:spPr>
          <a:xfrm>
            <a:off x="144048" y="0"/>
            <a:ext cx="7171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Titus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B09E0-0350-F4DF-6ADF-990E66BFEF65}"/>
              </a:ext>
            </a:extLst>
          </p:cNvPr>
          <p:cNvSpPr txBox="1"/>
          <p:nvPr/>
        </p:nvSpPr>
        <p:spPr>
          <a:xfrm>
            <a:off x="200415" y="418143"/>
            <a:ext cx="69707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Accompanied Paul to Jerusalem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(Gal. 2:1-3)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Paul sent him to Corinth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(2 Cor. 7:13, 8:23, 2 Tim. 4.10)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later to Dalmatia.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CF3102-F3BA-9600-C1B3-C97F4C71AF38}"/>
              </a:ext>
            </a:extLst>
          </p:cNvPr>
          <p:cNvSpPr txBox="1"/>
          <p:nvPr/>
        </p:nvSpPr>
        <p:spPr>
          <a:xfrm>
            <a:off x="200415" y="1812872"/>
            <a:ext cx="71147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‘Greek, he resisted circumcision when under pressure from Judaizers.</a:t>
            </a:r>
          </a:p>
          <a:p>
            <a:pPr marL="269875" indent="-269875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‘brother’, ‘child’, partner, coworker, and of a ‘same spirit’ to Paul.</a:t>
            </a:r>
          </a:p>
          <a:p>
            <a:pPr marL="269875" indent="-269875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Marked by ‘joy’ and ‘earnest care’.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908565-4A02-13CA-B877-FE56EB264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3927"/>
            <a:ext cx="7315199" cy="364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837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356015-4FF3-55E5-D7C9-1B529199073F}"/>
              </a:ext>
            </a:extLst>
          </p:cNvPr>
          <p:cNvSpPr txBox="1"/>
          <p:nvPr/>
        </p:nvSpPr>
        <p:spPr>
          <a:xfrm>
            <a:off x="144048" y="0"/>
            <a:ext cx="6580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Is this epistle pseudepigrapha?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B09E0-0350-F4DF-6ADF-990E66BFEF65}"/>
              </a:ext>
            </a:extLst>
          </p:cNvPr>
          <p:cNvSpPr txBox="1"/>
          <p:nvPr/>
        </p:nvSpPr>
        <p:spPr>
          <a:xfrm>
            <a:off x="172231" y="457617"/>
            <a:ext cx="7171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Do differences between Paul’s general epistles and the pastorals imply forgery?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CF3102-F3BA-9600-C1B3-C97F4C71AF38}"/>
              </a:ext>
            </a:extLst>
          </p:cNvPr>
          <p:cNvSpPr txBox="1"/>
          <p:nvPr/>
        </p:nvSpPr>
        <p:spPr>
          <a:xfrm>
            <a:off x="200415" y="1364249"/>
            <a:ext cx="71147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Existing pseudepigrapha do not include ‘apostolic’ epistles.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early churches recognized the pastorals as authentic.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They are personal and more technical.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They may be written by amanuensis.</a:t>
            </a:r>
          </a:p>
        </p:txBody>
      </p:sp>
      <p:pic>
        <p:nvPicPr>
          <p:cNvPr id="3074" name="Picture 2" descr="Introduction to Paul's Letter to the Romans Part 1: The Historical Context  | Pathway Learning | Practical Seminary Training for Church Leaders">
            <a:extLst>
              <a:ext uri="{FF2B5EF4-FFF2-40B4-BE49-F238E27FC236}">
                <a16:creationId xmlns:a16="http://schemas.microsoft.com/office/drawing/2014/main" id="{1E590E77-1068-3566-3195-CE1E05E57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543" y="4114800"/>
            <a:ext cx="5369011" cy="358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115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356015-4FF3-55E5-D7C9-1B529199073F}"/>
              </a:ext>
            </a:extLst>
          </p:cNvPr>
          <p:cNvSpPr txBox="1"/>
          <p:nvPr/>
        </p:nvSpPr>
        <p:spPr>
          <a:xfrm>
            <a:off x="144048" y="0"/>
            <a:ext cx="7171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Titus, in an undisciplined society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B09E0-0350-F4DF-6ADF-990E66BFEF65}"/>
              </a:ext>
            </a:extLst>
          </p:cNvPr>
          <p:cNvSpPr txBox="1"/>
          <p:nvPr/>
        </p:nvSpPr>
        <p:spPr>
          <a:xfrm>
            <a:off x="412290" y="523220"/>
            <a:ext cx="617250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 1.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CHRISTIAN MINISTRY.</a:t>
            </a:r>
          </a:p>
          <a:p>
            <a:pPr indent="357188">
              <a:spcAft>
                <a:spcPts val="600"/>
              </a:spcAft>
            </a:pP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Ministry message, 1:1-4</a:t>
            </a:r>
          </a:p>
          <a:p>
            <a:pPr indent="357188">
              <a:spcAft>
                <a:spcPts val="600"/>
              </a:spcAft>
            </a:pP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Ministry task, 1:5</a:t>
            </a:r>
          </a:p>
          <a:p>
            <a:pPr indent="357188">
              <a:spcAft>
                <a:spcPts val="600"/>
              </a:spcAft>
            </a:pP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Ministry qualifications, 1:6-9</a:t>
            </a:r>
          </a:p>
          <a:p>
            <a:pPr indent="357188">
              <a:spcAft>
                <a:spcPts val="600"/>
              </a:spcAft>
            </a:pP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Ministry challenge, 1:10-16</a:t>
            </a:r>
          </a:p>
          <a:p>
            <a:pPr>
              <a:spcAft>
                <a:spcPts val="600"/>
              </a:spcAft>
            </a:pPr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 2.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CHRISTIAN PRESENCE.</a:t>
            </a:r>
          </a:p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 3.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CHRISTIAN IDENTITY.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8DE34A-F0BF-22A5-5D0B-79F64629C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02" y="485860"/>
            <a:ext cx="5621996" cy="364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96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356015-4FF3-55E5-D7C9-1B529199073F}"/>
              </a:ext>
            </a:extLst>
          </p:cNvPr>
          <p:cNvSpPr txBox="1"/>
          <p:nvPr/>
        </p:nvSpPr>
        <p:spPr>
          <a:xfrm>
            <a:off x="144048" y="0"/>
            <a:ext cx="7171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Titus: Our message 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B09E0-0350-F4DF-6ADF-990E66BFEF65}"/>
              </a:ext>
            </a:extLst>
          </p:cNvPr>
          <p:cNvSpPr txBox="1"/>
          <p:nvPr/>
        </p:nvSpPr>
        <p:spPr>
          <a:xfrm>
            <a:off x="200416" y="434010"/>
            <a:ext cx="69707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Paul, a servant of God and an apostle of Jesus Christ to further the faith of God’s elect and their knowledge of the truth that leads to godliness —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CF3102-F3BA-9600-C1B3-C97F4C71AF38}"/>
              </a:ext>
            </a:extLst>
          </p:cNvPr>
          <p:cNvSpPr txBox="1"/>
          <p:nvPr/>
        </p:nvSpPr>
        <p:spPr>
          <a:xfrm>
            <a:off x="200417" y="2194136"/>
            <a:ext cx="23364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Servant: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Apostle: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Elect: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Godliness: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B03F0D-CFA5-CFCF-6104-CEFF32F2A1C3}"/>
              </a:ext>
            </a:extLst>
          </p:cNvPr>
          <p:cNvSpPr txBox="1"/>
          <p:nvPr/>
        </p:nvSpPr>
        <p:spPr>
          <a:xfrm>
            <a:off x="2425387" y="2199712"/>
            <a:ext cx="50403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Love servant,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Deut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15:16-17.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Envoy sent with authority.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Chosen to receive life.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Deep respect for deity.</a:t>
            </a:r>
          </a:p>
        </p:txBody>
      </p:sp>
    </p:spTree>
    <p:extLst>
      <p:ext uri="{BB962C8B-B14F-4D97-AF65-F5344CB8AC3E}">
        <p14:creationId xmlns:p14="http://schemas.microsoft.com/office/powerpoint/2010/main" val="2946627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356015-4FF3-55E5-D7C9-1B529199073F}"/>
              </a:ext>
            </a:extLst>
          </p:cNvPr>
          <p:cNvSpPr txBox="1"/>
          <p:nvPr/>
        </p:nvSpPr>
        <p:spPr>
          <a:xfrm>
            <a:off x="144048" y="0"/>
            <a:ext cx="4277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Titus: Our message 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B09E0-0350-F4DF-6ADF-990E66BFEF65}"/>
              </a:ext>
            </a:extLst>
          </p:cNvPr>
          <p:cNvSpPr txBox="1"/>
          <p:nvPr/>
        </p:nvSpPr>
        <p:spPr>
          <a:xfrm>
            <a:off x="200416" y="434010"/>
            <a:ext cx="69707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in the hope of eternal life, which God, who does not lie, promised before the beginning of time, …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CF3102-F3BA-9600-C1B3-C97F4C71AF38}"/>
              </a:ext>
            </a:extLst>
          </p:cNvPr>
          <p:cNvSpPr txBox="1"/>
          <p:nvPr/>
        </p:nvSpPr>
        <p:spPr>
          <a:xfrm>
            <a:off x="200416" y="1819005"/>
            <a:ext cx="23364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Hope: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Eternal: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Promised: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Before: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B03F0D-CFA5-CFCF-6104-CEFF32F2A1C3}"/>
              </a:ext>
            </a:extLst>
          </p:cNvPr>
          <p:cNvSpPr txBox="1"/>
          <p:nvPr/>
        </p:nvSpPr>
        <p:spPr>
          <a:xfrm>
            <a:off x="2325026" y="1819005"/>
            <a:ext cx="49901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Promise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expectation.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‘Of the (coming) age’</a:t>
            </a:r>
          </a:p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Where in the Hebrew Bible?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Lit., ‘before eternal ages’.</a:t>
            </a:r>
          </a:p>
        </p:txBody>
      </p:sp>
    </p:spTree>
    <p:extLst>
      <p:ext uri="{BB962C8B-B14F-4D97-AF65-F5344CB8AC3E}">
        <p14:creationId xmlns:p14="http://schemas.microsoft.com/office/powerpoint/2010/main" val="2051001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C26E21-649E-5E23-3ABA-FF42D6F6F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0623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1746</TotalTime>
  <Words>1294</Words>
  <Application>Microsoft Office PowerPoint</Application>
  <PresentationFormat>Custom</PresentationFormat>
  <Paragraphs>163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83</cp:revision>
  <dcterms:created xsi:type="dcterms:W3CDTF">2023-02-25T21:04:15Z</dcterms:created>
  <dcterms:modified xsi:type="dcterms:W3CDTF">2024-08-27T03:42:59Z</dcterms:modified>
</cp:coreProperties>
</file>