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69" r:id="rId23"/>
    <p:sldId id="277" r:id="rId24"/>
    <p:sldId id="278" r:id="rId25"/>
    <p:sldId id="279" r:id="rId26"/>
    <p:sldId id="281" r:id="rId27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6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and inkwell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1957F80E-7728-06FE-1063-CD94CD3DF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60" y="1046378"/>
            <a:ext cx="3489279" cy="2791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" y="4233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 Origins of the Two Testaments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9AAC8-5411-BCC1-C710-0E4A6B36F17C}"/>
              </a:ext>
            </a:extLst>
          </p:cNvPr>
          <p:cNvSpPr txBox="1"/>
          <p:nvPr/>
        </p:nvSpPr>
        <p:spPr>
          <a:xfrm>
            <a:off x="2133600" y="3837801"/>
            <a:ext cx="304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https://giphy.com/gifs/bible-aAfKYv1ScWDuM</a:t>
            </a:r>
          </a:p>
        </p:txBody>
      </p:sp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Compilers and Editors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the 8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0" y="1020293"/>
            <a:ext cx="731520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“Take a scroll and write on it all the words that I have spoken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Jeremiah 36:2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sons of the prophets”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Kings 2:3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“Jonathan … a man of understanding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and a scribe”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Chronicles 27:32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“Ezra had set his heart to study the Law of the LORD”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Ezra 7:10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5122" name="Picture 2" descr="Old Testament Prophet">
            <a:extLst>
              <a:ext uri="{FF2B5EF4-FFF2-40B4-BE49-F238E27FC236}">
                <a16:creationId xmlns:a16="http://schemas.microsoft.com/office/drawing/2014/main" id="{EC0B7D63-5F49-0799-397E-18D2E0E6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3" y="583245"/>
            <a:ext cx="6707917" cy="35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1" y="86587"/>
            <a:ext cx="69194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Hebrew Bible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97891" y="497073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versions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1" y="970189"/>
            <a:ext cx="73152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Samaritan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Babylonian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Essene (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Qumran, from 1st cent BCE)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5385B-D1C3-A6C6-3180-04D916BA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951" y="2206751"/>
            <a:ext cx="6097" cy="6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360C9-CED2-A7D4-F5F4-9C3DE2E5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51" y="2359151"/>
            <a:ext cx="6097" cy="6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5D808-D110-6162-7DC0-45EF33F2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9" y="609807"/>
            <a:ext cx="5671951" cy="35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Hebrew Bible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scribes (copyists)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Kings and priests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Scribes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(51x, from 10th cent BCE)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Sons of the prophets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Synagogues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Masoretes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century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528F8C-A6D1-3F6B-2714-47928CD6DF9A}"/>
              </a:ext>
            </a:extLst>
          </p:cNvPr>
          <p:cNvSpPr txBox="1"/>
          <p:nvPr/>
        </p:nvSpPr>
        <p:spPr>
          <a:xfrm>
            <a:off x="0" y="3172299"/>
            <a:ext cx="3890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Codex Sassoon, </a:t>
            </a:r>
            <a:r>
              <a:rPr lang="en-GB" dirty="0"/>
              <a:t>a Masoretic codex comprising all 24 books of the Hebrew Bible, dated to the 10th century CE</a:t>
            </a:r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F29219-DA98-C6C5-A541-56811C6B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07" y="0"/>
            <a:ext cx="35780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versions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language translations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Syrian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 BCE)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Greek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3rd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Classical Latin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2A4D9-CC05-AA55-D4DE-FA09CBAF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0042"/>
            <a:ext cx="6323603" cy="2574758"/>
          </a:xfrm>
          <a:prstGeom prst="rect">
            <a:avLst/>
          </a:prstGeom>
        </p:spPr>
      </p:pic>
      <p:pic>
        <p:nvPicPr>
          <p:cNvPr id="7170" name="Picture 2" descr="Targum Jonathan and Messianic Expectations in Jeremiah | The Dustin Martyr  Blog">
            <a:extLst>
              <a:ext uri="{FF2B5EF4-FFF2-40B4-BE49-F238E27FC236}">
                <a16:creationId xmlns:a16="http://schemas.microsoft.com/office/drawing/2014/main" id="{63B6B85F-EAF2-E276-FA76-A4F5A9EC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60" y="1948172"/>
            <a:ext cx="2759278" cy="22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44E5D-1DAB-942B-8109-4F10A9D6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292" y="2400899"/>
            <a:ext cx="3762081" cy="1713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156FA2-9079-00CD-E34E-8ED3D6787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273" y="891579"/>
            <a:ext cx="3134928" cy="32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0" y="86587"/>
            <a:ext cx="67683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Oldest extant copies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0" y="609807"/>
            <a:ext cx="731520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Inscriptions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Dead Sea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1st century BCE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1st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Greek codices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4th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Aramaic Targums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medieval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Masoretic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Critical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(20th century 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E3DD0-E3FD-35D1-2589-95BB1D1C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47" y="0"/>
            <a:ext cx="3266181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07863-1099-2F2B-A187-9C69126E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774" y="1601319"/>
            <a:ext cx="3591426" cy="2019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DD879-67E8-D032-6CB3-C40B0E15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003" y="1058779"/>
            <a:ext cx="3504197" cy="3056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17DD84-F4FD-DA9A-8A9D-8A5C781D414B}"/>
              </a:ext>
            </a:extLst>
          </p:cNvPr>
          <p:cNvSpPr txBox="1"/>
          <p:nvPr/>
        </p:nvSpPr>
        <p:spPr>
          <a:xfrm>
            <a:off x="339226" y="3731909"/>
            <a:ext cx="37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Biblia Hebraica Quinta</a:t>
            </a:r>
            <a:r>
              <a:rPr lang="en-US" dirty="0"/>
              <a:t>, Genesis, 2015.</a:t>
            </a:r>
          </a:p>
        </p:txBody>
      </p:sp>
    </p:spTree>
    <p:extLst>
      <p:ext uri="{BB962C8B-B14F-4D97-AF65-F5344CB8AC3E}">
        <p14:creationId xmlns:p14="http://schemas.microsoft.com/office/powerpoint/2010/main" val="21204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AEEC12-0191-47DE-2150-5A47994B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"/>
            <a:ext cx="7315200" cy="4113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2C8D88-C7E1-E96E-E6BA-16C85CA2D699}"/>
              </a:ext>
            </a:extLst>
          </p:cNvPr>
          <p:cNvSpPr/>
          <p:nvPr/>
        </p:nvSpPr>
        <p:spPr>
          <a:xfrm>
            <a:off x="3563353" y="1292316"/>
            <a:ext cx="2133600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2BDA2-C326-7703-5242-D3908CC1AA1F}"/>
              </a:ext>
            </a:extLst>
          </p:cNvPr>
          <p:cNvSpPr/>
          <p:nvPr/>
        </p:nvSpPr>
        <p:spPr>
          <a:xfrm>
            <a:off x="3801979" y="1690824"/>
            <a:ext cx="1395663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8F1336-A968-087B-9864-46A898D5C098}"/>
              </a:ext>
            </a:extLst>
          </p:cNvPr>
          <p:cNvSpPr/>
          <p:nvPr/>
        </p:nvSpPr>
        <p:spPr>
          <a:xfrm>
            <a:off x="4644189" y="2811918"/>
            <a:ext cx="1884948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1CD144-C43D-4DF0-87C6-30DA61615B62}"/>
              </a:ext>
            </a:extLst>
          </p:cNvPr>
          <p:cNvSpPr txBox="1"/>
          <p:nvPr/>
        </p:nvSpPr>
        <p:spPr>
          <a:xfrm>
            <a:off x="103948" y="74061"/>
            <a:ext cx="38542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Testament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D8671-B499-9322-70D6-6D2828E79FFD}"/>
              </a:ext>
            </a:extLst>
          </p:cNvPr>
          <p:cNvSpPr txBox="1"/>
          <p:nvPr/>
        </p:nvSpPr>
        <p:spPr>
          <a:xfrm>
            <a:off x="103945" y="597281"/>
            <a:ext cx="711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Gospels, Acts, Epistles and Revelation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16F17-03B2-6905-6BA8-4C3FFB08C036}"/>
              </a:ext>
            </a:extLst>
          </p:cNvPr>
          <p:cNvSpPr txBox="1"/>
          <p:nvPr/>
        </p:nvSpPr>
        <p:spPr>
          <a:xfrm>
            <a:off x="103945" y="1220710"/>
            <a:ext cx="716182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During fewer than 100 years.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koin</a:t>
            </a:r>
            <a:r>
              <a:rPr lang="fr-C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Greek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Deity: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God of the Hebrew Bible.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 came, taught, died, rose back to life, rose into the sky, and is to return to rule over the earth.</a:t>
            </a:r>
          </a:p>
        </p:txBody>
      </p:sp>
    </p:spTree>
    <p:extLst>
      <p:ext uri="{BB962C8B-B14F-4D97-AF65-F5344CB8AC3E}">
        <p14:creationId xmlns:p14="http://schemas.microsoft.com/office/powerpoint/2010/main" val="29404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06FFE7-8C0B-A8E1-03C1-C7501F18E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35" y="2408355"/>
            <a:ext cx="3762081" cy="1713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6100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Testament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485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Three ‘streams’ of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429269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Historic persons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Jewish literature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Greek Bible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37FE1C-84BA-188E-7524-798937CDD7CF}"/>
              </a:ext>
            </a:extLst>
          </p:cNvPr>
          <p:cNvCxnSpPr>
            <a:cxnSpLocks/>
          </p:cNvCxnSpPr>
          <p:nvPr/>
        </p:nvCxnSpPr>
        <p:spPr>
          <a:xfrm>
            <a:off x="3474720" y="1519221"/>
            <a:ext cx="2426867" cy="17660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0BB1FE-02F1-F419-099B-E3848919953E}"/>
              </a:ext>
            </a:extLst>
          </p:cNvPr>
          <p:cNvCxnSpPr>
            <a:cxnSpLocks/>
          </p:cNvCxnSpPr>
          <p:nvPr/>
        </p:nvCxnSpPr>
        <p:spPr>
          <a:xfrm>
            <a:off x="3474720" y="1917769"/>
            <a:ext cx="2293414" cy="15062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C6B3A8-6F4B-4DD5-70BF-3AA93295BDBE}"/>
              </a:ext>
            </a:extLst>
          </p:cNvPr>
          <p:cNvCxnSpPr>
            <a:cxnSpLocks/>
          </p:cNvCxnSpPr>
          <p:nvPr/>
        </p:nvCxnSpPr>
        <p:spPr>
          <a:xfrm>
            <a:off x="3405522" y="2357379"/>
            <a:ext cx="2243987" cy="12343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Three Waterfalls Flowing Into One River Stock Photo 12511831 | Shutterstock">
            <a:extLst>
              <a:ext uri="{FF2B5EF4-FFF2-40B4-BE49-F238E27FC236}">
                <a16:creationId xmlns:a16="http://schemas.microsoft.com/office/drawing/2014/main" id="{09D0D706-D966-B517-1E25-EE7673D9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1109950"/>
            <a:ext cx="4196219" cy="30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9" y="74061"/>
            <a:ext cx="40108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Historic personages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114801" y="74061"/>
            <a:ext cx="28259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84905" y="597281"/>
            <a:ext cx="690771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“John appeared, baptizing in the wilderness”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Mark 1:4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“This is [Jesus] my beloved Son, with whom I am well pleased”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Matt 3:17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“[The Spirit] will guide you [apostles] into all the truth”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John 16:13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[Eye-witnesses] “most of whom are still alive”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Cor 15:6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Jesus Christ Is Baptized by John">
            <a:extLst>
              <a:ext uri="{FF2B5EF4-FFF2-40B4-BE49-F238E27FC236}">
                <a16:creationId xmlns:a16="http://schemas.microsoft.com/office/drawing/2014/main" id="{37044F9F-D7C9-20B9-0D29-14B30F1A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78" y="575370"/>
            <a:ext cx="6292321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‘Second Temple Period’ Literature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5th cent BCE to 70 CE))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7E703-3E01-D3B5-0E8E-015B3E5377F6}"/>
              </a:ext>
            </a:extLst>
          </p:cNvPr>
          <p:cNvSpPr txBox="1"/>
          <p:nvPr/>
        </p:nvSpPr>
        <p:spPr>
          <a:xfrm>
            <a:off x="191628" y="1020293"/>
            <a:ext cx="712357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Apocrypha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: “Maccabees”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Jewish texts: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Enoch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Jubilees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Greek poets and philosophers: “for we are indeed his offspring”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Acts 17:28</a:t>
            </a: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Jewish sects (Pharisees, Sadducees, Hellenists, Essenes)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ebrew - Is there an English equivalent for Nephilim of Genesis 6:4? -  Biblical Hermeneutics Stack Exchange">
            <a:extLst>
              <a:ext uri="{FF2B5EF4-FFF2-40B4-BE49-F238E27FC236}">
                <a16:creationId xmlns:a16="http://schemas.microsoft.com/office/drawing/2014/main" id="{3D832604-8AF6-CE1B-922F-0231731E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50" y="497074"/>
            <a:ext cx="3087349" cy="36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4B8A45-1994-2076-AB4E-0669867A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9" y="583791"/>
            <a:ext cx="2361161" cy="3531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4775739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“Aha!” </a:t>
            </a:r>
            <a:r>
              <a:rPr lang="en-GB" sz="2800" b="1" dirty="0" err="1">
                <a:cs typeface="Arial" panose="020B0604020202020204" pitchFamily="34" charset="0"/>
              </a:rPr>
              <a:t>Teabing</a:t>
            </a:r>
            <a:r>
              <a:rPr lang="en-GB" sz="2800" b="1" dirty="0">
                <a:cs typeface="Arial" panose="020B0604020202020204" pitchFamily="34" charset="0"/>
              </a:rPr>
              <a:t> burst in with enthusiasm. “The fundamental irony of Christianity! The Bible, as we know it today, was collated by the pagan Roman emperor Constantine the Great.”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8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Dan Brown, </a:t>
            </a:r>
            <a:r>
              <a:rPr lang="en-US" sz="2800" b="1" i="1" dirty="0">
                <a:solidFill>
                  <a:srgbClr val="0070C0"/>
                </a:solidFill>
              </a:rPr>
              <a:t>The Da Vinci Code</a:t>
            </a:r>
            <a:r>
              <a:rPr lang="en-US" sz="2800" b="1" dirty="0">
                <a:solidFill>
                  <a:srgbClr val="0070C0"/>
                </a:solidFill>
              </a:rPr>
              <a:t>, page 251</a:t>
            </a:r>
          </a:p>
        </p:txBody>
      </p:sp>
    </p:spTree>
    <p:extLst>
      <p:ext uri="{BB962C8B-B14F-4D97-AF65-F5344CB8AC3E}">
        <p14:creationId xmlns:p14="http://schemas.microsoft.com/office/powerpoint/2010/main" val="2863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9" y="74061"/>
            <a:ext cx="58516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Greek Bible (Septuagint)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55071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3rd century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8" y="1020293"/>
            <a:ext cx="7123572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“In the Law it is written …”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 Cor 14:21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Allusions: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“to meet together”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10:25 from 2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Macc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2:7; compare 2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Thess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2:1</a:t>
            </a:r>
            <a:endParaRPr lang="en-GB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texts: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“since it is written”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 Pet 1:16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and style: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“Therefore it says”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Eph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4:8 from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Psa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68:18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E6B68-BA0A-C099-D350-61FEDB195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93" y="541421"/>
            <a:ext cx="7344494" cy="35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4" y="42746"/>
            <a:ext cx="27896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 History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1" y="440116"/>
            <a:ext cx="7151099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“we were with him”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Pet 1:18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Epistles: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“to the churches”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Gal 1:2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Testimonies: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“Luke … Mark … the books … parchments”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Tim 4:11-13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Books: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Gospels, Acts &amp; Revelation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Recopied and carried to cities across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Roman empire.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Aramaic, Latin, Coptic, etc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F2B2B-6E59-C285-873E-4F56EA5F2C97}"/>
              </a:ext>
            </a:extLst>
          </p:cNvPr>
          <p:cNvSpPr txBox="1"/>
          <p:nvPr/>
        </p:nvSpPr>
        <p:spPr>
          <a:xfrm>
            <a:off x="2969465" y="42746"/>
            <a:ext cx="40329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1st century 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atthias Stom, The Evangelists St. Mark and St. Luke, 1635">
            <a:extLst>
              <a:ext uri="{FF2B5EF4-FFF2-40B4-BE49-F238E27FC236}">
                <a16:creationId xmlns:a16="http://schemas.microsoft.com/office/drawing/2014/main" id="{F7DC6CC7-BCA5-D123-B585-4B655790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79" y="563198"/>
            <a:ext cx="4884821" cy="35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0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Greek New Testament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4582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Copyists’ errors &amp; habits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4324717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Omit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Insert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Replace words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Update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Abbreviate names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Correct errors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Mis-correct non-errors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3D376-28F5-8A2D-3EDE-F8B72D4C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66" y="1333507"/>
            <a:ext cx="2933280" cy="27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Greek New Testament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64102" y="410486"/>
            <a:ext cx="710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5500+ extant manuscripts and fragments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904263"/>
            <a:ext cx="710731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Papyrus fragments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2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Whole books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Canonized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Bound together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4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Printed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16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Critical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19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Computer generated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21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2E5FC-AEB5-271F-62FB-E1319069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32" y="800100"/>
            <a:ext cx="454836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027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5115098" y="0"/>
            <a:ext cx="21218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453078"/>
            <a:ext cx="715109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Testament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grew for 1000 years. Copies date from 100 BCE.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Testament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was written in the first century as eye-witness accounts 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was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copied, recopied and translated 1000s of times in different places.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Its original wording is 97% certain.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Its original message is 100% certain.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1B83E-BD29-33AE-A9C1-CE7BA49A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85" y="456339"/>
            <a:ext cx="5474666" cy="36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027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453078"/>
            <a:ext cx="7151098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Emanuel Tov, </a:t>
            </a:r>
            <a:r>
              <a:rPr lang="en-GB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 Criticism of the Hebrew Bible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GB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Fortress, 2012.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K. &amp; B Aland, </a:t>
            </a:r>
            <a:r>
              <a:rPr lang="en-GB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of the NT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Eerdmans, 1989.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B.M. Metzger,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of the 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Oxford, 1968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Metzger,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Early Versions of the 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Clarendon, 1977.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N.R. Lightfoot,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Got the Bible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MJF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Books, 2003.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E. Hixon &amp; P.J.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Gurry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eds.,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Myths and Mistakes in NT Textual Criticism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IVP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Academics, 2019.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Saenz-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Badillos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History of the Hebrew Language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Cambridge, 1993.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1" y="0"/>
            <a:ext cx="71510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these slides &amp; document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453078"/>
            <a:ext cx="7151098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galencurrah.online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/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Material Origins of the Two Testaments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est most complete Hebrew Bible goes on display in Israel before sale -  BBC News">
            <a:extLst>
              <a:ext uri="{FF2B5EF4-FFF2-40B4-BE49-F238E27FC236}">
                <a16:creationId xmlns:a16="http://schemas.microsoft.com/office/drawing/2014/main" id="{9998A2F2-2FE3-B98E-E0AB-2601D9485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9" y="2373448"/>
            <a:ext cx="2330213" cy="13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cient New Testament Manuscripts | Goshen Baptist Church">
            <a:extLst>
              <a:ext uri="{FF2B5EF4-FFF2-40B4-BE49-F238E27FC236}">
                <a16:creationId xmlns:a16="http://schemas.microsoft.com/office/drawing/2014/main" id="{DFED39B5-CB3A-038F-B335-AD80AC81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67" y="2373448"/>
            <a:ext cx="2162178" cy="13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pters and verses of the Bible - Wikipedia">
            <a:extLst>
              <a:ext uri="{FF2B5EF4-FFF2-40B4-BE49-F238E27FC236}">
                <a16:creationId xmlns:a16="http://schemas.microsoft.com/office/drawing/2014/main" id="{2ECBFF69-7518-6C48-1519-7D3C0684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05" y="2397709"/>
            <a:ext cx="1730269" cy="12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6957902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Trace:</a:t>
            </a:r>
            <a:r>
              <a:rPr lang="en-US" sz="2800" b="1" dirty="0">
                <a:cs typeface="Arial" panose="020B0604020202020204" pitchFamily="34" charset="0"/>
              </a:rPr>
              <a:t> 3 streams of First Testament origins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Affirm:</a:t>
            </a:r>
            <a:r>
              <a:rPr lang="en-US" sz="2800" b="1" dirty="0">
                <a:cs typeface="Arial" panose="020B0604020202020204" pitchFamily="34" charset="0"/>
              </a:rPr>
              <a:t> Reliability of First Testament texts 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Trace :</a:t>
            </a:r>
            <a:r>
              <a:rPr lang="en-US" sz="2800" b="1" dirty="0">
                <a:cs typeface="Arial" panose="020B0604020202020204" pitchFamily="34" charset="0"/>
              </a:rPr>
              <a:t> 3 streams of New Testament origins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Affirm :</a:t>
            </a:r>
            <a:r>
              <a:rPr lang="en-US" sz="2800" b="1" dirty="0">
                <a:cs typeface="Arial" panose="020B0604020202020204" pitchFamily="34" charset="0"/>
              </a:rPr>
              <a:t> Reliability of New Testament texts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512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C205A-CF63-F5E8-F754-D5692043B20D}"/>
              </a:ext>
            </a:extLst>
          </p:cNvPr>
          <p:cNvSpPr txBox="1"/>
          <p:nvPr/>
        </p:nvSpPr>
        <p:spPr>
          <a:xfrm>
            <a:off x="500418" y="3600424"/>
            <a:ext cx="6814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Hebrew Bible     </a:t>
            </a: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+</a:t>
            </a:r>
            <a:r>
              <a:rPr lang="en-US" sz="2200" b="1" dirty="0">
                <a:latin typeface="Arial Narrow" panose="020B0606020202030204" pitchFamily="34" charset="0"/>
              </a:rPr>
              <a:t>    Greek New Testament  </a:t>
            </a:r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200" b="1" dirty="0">
                <a:latin typeface="Arial Narrow" panose="020B0606020202030204" pitchFamily="34" charset="0"/>
              </a:rPr>
              <a:t>  Modern Bible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3A8A6-D110-0B52-B018-9A218E29B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754" y="3740068"/>
            <a:ext cx="314325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AEEC12-0191-47DE-2150-5A47994B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"/>
            <a:ext cx="7315200" cy="41137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67AD45-FADC-9D5E-15CD-EE0A720FF6D2}"/>
              </a:ext>
            </a:extLst>
          </p:cNvPr>
          <p:cNvSpPr/>
          <p:nvPr/>
        </p:nvSpPr>
        <p:spPr>
          <a:xfrm>
            <a:off x="0" y="174458"/>
            <a:ext cx="2821405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3A0F07-68DB-D6B2-6974-F2D3B8D764B1}"/>
              </a:ext>
            </a:extLst>
          </p:cNvPr>
          <p:cNvSpPr/>
          <p:nvPr/>
        </p:nvSpPr>
        <p:spPr>
          <a:xfrm>
            <a:off x="836195" y="534866"/>
            <a:ext cx="2965784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624D2D-E256-E58C-86A1-093A34166393}"/>
              </a:ext>
            </a:extLst>
          </p:cNvPr>
          <p:cNvSpPr/>
          <p:nvPr/>
        </p:nvSpPr>
        <p:spPr>
          <a:xfrm>
            <a:off x="1806742" y="895274"/>
            <a:ext cx="2965784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C8D88-C7E1-E96E-E6BA-16C85CA2D699}"/>
              </a:ext>
            </a:extLst>
          </p:cNvPr>
          <p:cNvSpPr/>
          <p:nvPr/>
        </p:nvSpPr>
        <p:spPr>
          <a:xfrm>
            <a:off x="3563353" y="1292316"/>
            <a:ext cx="2133600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2BDA2-C326-7703-5242-D3908CC1AA1F}"/>
              </a:ext>
            </a:extLst>
          </p:cNvPr>
          <p:cNvSpPr/>
          <p:nvPr/>
        </p:nvSpPr>
        <p:spPr>
          <a:xfrm>
            <a:off x="3801979" y="1690824"/>
            <a:ext cx="1395663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8F1336-A968-087B-9864-46A898D5C098}"/>
              </a:ext>
            </a:extLst>
          </p:cNvPr>
          <p:cNvSpPr/>
          <p:nvPr/>
        </p:nvSpPr>
        <p:spPr>
          <a:xfrm>
            <a:off x="4644189" y="2811918"/>
            <a:ext cx="1884948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38542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Hebrew Bible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711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Called ‘Tanakh’ or Old/First Testament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706720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During more than 1000 years.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Hebrew and some Aramaic.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Deity: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YHWH (Yahweh) or the LORD.</a:t>
            </a:r>
          </a:p>
          <a:p>
            <a:pPr marL="344488" indent="-3444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 will one day rule peacefully over the whole world.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E1510-A80A-42A3-1A9A-62E8F613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3" y="526981"/>
            <a:ext cx="6380017" cy="35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ldest most complete Hebrew Bible goes on display in Israel before sale -  BBC News">
            <a:extLst>
              <a:ext uri="{FF2B5EF4-FFF2-40B4-BE49-F238E27FC236}">
                <a16:creationId xmlns:a16="http://schemas.microsoft.com/office/drawing/2014/main" id="{B9B018B7-67AC-750E-78E2-1501B295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25" y="2629169"/>
            <a:ext cx="2652913" cy="148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6100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Hebrew Bible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485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Three ‘streams’ of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429269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Prophetic messages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memory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Cultural knowledge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Three Waterfalls Flowing Into One River Stock Photo 12511831 | Shutterstock">
            <a:extLst>
              <a:ext uri="{FF2B5EF4-FFF2-40B4-BE49-F238E27FC236}">
                <a16:creationId xmlns:a16="http://schemas.microsoft.com/office/drawing/2014/main" id="{34D99F08-6C5D-EDE9-DB4B-6CFE28A1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1086601"/>
            <a:ext cx="4196219" cy="30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37FE1C-84BA-188E-7524-798937CDD7CF}"/>
              </a:ext>
            </a:extLst>
          </p:cNvPr>
          <p:cNvCxnSpPr>
            <a:cxnSpLocks/>
          </p:cNvCxnSpPr>
          <p:nvPr/>
        </p:nvCxnSpPr>
        <p:spPr>
          <a:xfrm>
            <a:off x="4160571" y="1530008"/>
            <a:ext cx="2230344" cy="17667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0BB1FE-02F1-F419-099B-E3848919953E}"/>
              </a:ext>
            </a:extLst>
          </p:cNvPr>
          <p:cNvCxnSpPr>
            <a:cxnSpLocks/>
          </p:cNvCxnSpPr>
          <p:nvPr/>
        </p:nvCxnSpPr>
        <p:spPr>
          <a:xfrm>
            <a:off x="4062078" y="1998848"/>
            <a:ext cx="2195384" cy="14366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C6B3A8-6F4B-4DD5-70BF-3AA93295BDBE}"/>
              </a:ext>
            </a:extLst>
          </p:cNvPr>
          <p:cNvCxnSpPr>
            <a:cxnSpLocks/>
          </p:cNvCxnSpPr>
          <p:nvPr/>
        </p:nvCxnSpPr>
        <p:spPr>
          <a:xfrm>
            <a:off x="3928625" y="2408355"/>
            <a:ext cx="2210212" cy="11948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Prophetic messages,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7" y="1020293"/>
            <a:ext cx="7123573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“Thus says the LORD …”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Isaiah 1:11 (417x)</a:t>
            </a: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“The LORD spoke to Moses … Moses spoke to Aaron and to his sons and to all the sons of Israel.”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Leviticus 21:18, 24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“Moses wrote down all the words of the LORD.”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Exodus 24:4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“The men of Hezekiah, king of Judah, transcribed.”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Proverbs 25:1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461772-7094-95DB-8C61-374944C9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" y="597281"/>
            <a:ext cx="6801245" cy="35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Community memory,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7" y="1020293"/>
            <a:ext cx="667516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“Remember this day!”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Exodus 13:3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“according to their genealogies.”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Genesis 10:32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records are ancient.”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Chronicles 4:22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“Tell your children of it!”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Joel 1:3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BBFE1-2CFF-F2BB-EFD7-A82434B6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497073"/>
            <a:ext cx="64293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 knowledge,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2156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2nd millennium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8" y="1020293"/>
            <a:ext cx="7123572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“You broke the heads of the sea monsters on the waters.”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74:13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“of old, the men of renown”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Genesis 6:4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“New gods that had come recently”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Deuteronomy 32:17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“God has taken his place in the divine council”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82:1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93FE7-55F1-8569-6D27-FD2CE3ED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79" y="597281"/>
            <a:ext cx="5799221" cy="35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2829</TotalTime>
  <Words>1392</Words>
  <Application>Microsoft Office PowerPoint</Application>
  <PresentationFormat>Personnalisé</PresentationFormat>
  <Paragraphs>149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34</cp:revision>
  <dcterms:created xsi:type="dcterms:W3CDTF">2023-02-25T21:04:15Z</dcterms:created>
  <dcterms:modified xsi:type="dcterms:W3CDTF">2023-07-02T03:17:32Z</dcterms:modified>
</cp:coreProperties>
</file>