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9" r:id="rId18"/>
    <p:sldId id="280" r:id="rId19"/>
    <p:sldId id="281" r:id="rId20"/>
    <p:sldId id="273" r:id="rId21"/>
    <p:sldId id="274" r:id="rId22"/>
    <p:sldId id="275" r:id="rId23"/>
    <p:sldId id="282" r:id="rId24"/>
    <p:sldId id="283" r:id="rId25"/>
    <p:sldId id="28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808080"/>
    <a:srgbClr val="FFCC66"/>
    <a:srgbClr val="CC3300"/>
    <a:srgbClr val="33CCFF"/>
    <a:srgbClr val="0066CC"/>
    <a:srgbClr val="060A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8" d="100"/>
          <a:sy n="88" d="100"/>
        </p:scale>
        <p:origin x="-96" y="-1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9825E0-A1FA-4015-A8D5-7D778DC23772}" type="datetimeFigureOut">
              <a:rPr lang="en-US" smtClean="0"/>
              <a:pPr/>
              <a:t>8/21/2012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67DB9A-03DD-4CC7-A614-F14E20F17821}" type="slidenum">
              <a:rPr lang="en-US" smtClean="0"/>
              <a:pPr/>
              <a:t>‹#›</a:t>
            </a:fld>
            <a:endParaRPr lang="en-US"/>
          </a:p>
        </p:txBody>
      </p:sp>
    </p:spTree>
    <p:extLst>
      <p:ext uri="{BB962C8B-B14F-4D97-AF65-F5344CB8AC3E}">
        <p14:creationId xmlns:p14="http://schemas.microsoft.com/office/powerpoint/2010/main" val="3760616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A67DB9A-03DD-4CC7-A614-F14E20F1782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A67DB9A-03DD-4CC7-A614-F14E20F1782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A67DB9A-03DD-4CC7-A614-F14E20F1782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A67DB9A-03DD-4CC7-A614-F14E20F1782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A67DB9A-03DD-4CC7-A614-F14E20F1782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A67DB9A-03DD-4CC7-A614-F14E20F1782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A67DB9A-03DD-4CC7-A614-F14E20F1782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A67DB9A-03DD-4CC7-A614-F14E20F1782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A67DB9A-03DD-4CC7-A614-F14E20F1782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A67DB9A-03DD-4CC7-A614-F14E20F1782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A67DB9A-03DD-4CC7-A614-F14E20F17821}"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A67DB9A-03DD-4CC7-A614-F14E20F1782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A67DB9A-03DD-4CC7-A614-F14E20F17821}"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A67DB9A-03DD-4CC7-A614-F14E20F17821}"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A67DB9A-03DD-4CC7-A614-F14E20F17821}"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A67DB9A-03DD-4CC7-A614-F14E20F17821}"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A67DB9A-03DD-4CC7-A614-F14E20F17821}"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A67DB9A-03DD-4CC7-A614-F14E20F17821}" type="slidenum">
              <a:rPr lang="en-US" smtClean="0"/>
              <a:pPr/>
              <a:t>25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A67DB9A-03DD-4CC7-A614-F14E20F1782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A67DB9A-03DD-4CC7-A614-F14E20F1782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A67DB9A-03DD-4CC7-A614-F14E20F1782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A67DB9A-03DD-4CC7-A614-F14E20F1782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A67DB9A-03DD-4CC7-A614-F14E20F1782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A67DB9A-03DD-4CC7-A614-F14E20F1782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A67DB9A-03DD-4CC7-A614-F14E20F1782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1C05CC-AB70-4833-BCD4-00F59BA25400}" type="datetimeFigureOut">
              <a:rPr lang="en-US" smtClean="0"/>
              <a:pPr/>
              <a:t>8/21/2012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E22FF-CDEB-4577-847F-93A3DEF0D91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1C05CC-AB70-4833-BCD4-00F59BA25400}" type="datetimeFigureOut">
              <a:rPr lang="en-US" smtClean="0"/>
              <a:pPr/>
              <a:t>8/21/2012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E22FF-CDEB-4577-847F-93A3DEF0D9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1C05CC-AB70-4833-BCD4-00F59BA25400}" type="datetimeFigureOut">
              <a:rPr lang="en-US" smtClean="0"/>
              <a:pPr/>
              <a:t>8/21/2012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E22FF-CDEB-4577-847F-93A3DEF0D9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1C05CC-AB70-4833-BCD4-00F59BA25400}" type="datetimeFigureOut">
              <a:rPr lang="en-US" smtClean="0"/>
              <a:pPr/>
              <a:t>8/21/2012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E22FF-CDEB-4577-847F-93A3DEF0D9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1C05CC-AB70-4833-BCD4-00F59BA25400}" type="datetimeFigureOut">
              <a:rPr lang="en-US" smtClean="0"/>
              <a:pPr/>
              <a:t>8/21/2012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E22FF-CDEB-4577-847F-93A3DEF0D9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1C05CC-AB70-4833-BCD4-00F59BA25400}" type="datetimeFigureOut">
              <a:rPr lang="en-US" smtClean="0"/>
              <a:pPr/>
              <a:t>8/21/2012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DE22FF-CDEB-4577-847F-93A3DEF0D91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1C05CC-AB70-4833-BCD4-00F59BA25400}" type="datetimeFigureOut">
              <a:rPr lang="en-US" smtClean="0"/>
              <a:pPr/>
              <a:t>8/21/2012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DE22FF-CDEB-4577-847F-93A3DEF0D9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1C05CC-AB70-4833-BCD4-00F59BA25400}" type="datetimeFigureOut">
              <a:rPr lang="en-US" smtClean="0"/>
              <a:pPr/>
              <a:t>8/21/2012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DE22FF-CDEB-4577-847F-93A3DEF0D9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1C05CC-AB70-4833-BCD4-00F59BA25400}" type="datetimeFigureOut">
              <a:rPr lang="en-US" smtClean="0"/>
              <a:pPr/>
              <a:t>8/21/2012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DE22FF-CDEB-4577-847F-93A3DEF0D9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1C05CC-AB70-4833-BCD4-00F59BA25400}" type="datetimeFigureOut">
              <a:rPr lang="en-US" smtClean="0"/>
              <a:pPr/>
              <a:t>8/21/2012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DE22FF-CDEB-4577-847F-93A3DEF0D91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1C05CC-AB70-4833-BCD4-00F59BA25400}" type="datetimeFigureOut">
              <a:rPr lang="en-US" smtClean="0"/>
              <a:pPr/>
              <a:t>8/21/2012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DE22FF-CDEB-4577-847F-93A3DEF0D9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1C05CC-AB70-4833-BCD4-00F59BA25400}" type="datetimeFigureOut">
              <a:rPr lang="en-US" smtClean="0"/>
              <a:pPr/>
              <a:t>8/21/2012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DE22FF-CDEB-4577-847F-93A3DEF0D9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en.wikipedia.org/wiki/Arabic_language"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en.wikipedia.org/wiki/Mohamed_Bouazizi"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en.wikipedia.org/wiki/Civil_disobedience"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en.wikipedia.org/wiki/Zine_El_Abidine_Ben_Ali"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en.wikipedia.org/wiki/Muammar_Gaddafi" TargetMode="External"/><Relationship Id="rId4" Type="http://schemas.openxmlformats.org/officeDocument/2006/relationships/hyperlink" Target="http://en.wikipedia.org/wiki/Hosni_Mubarak"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en.wikipedia.org/wiki/Ali_Abdullah_Saleh"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File:Arab_Revolt_Map.pn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en.wikipedia.org/wiki/Arab_world" TargetMode="Externa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0200" y="3962400"/>
            <a:ext cx="6400800" cy="762000"/>
          </a:xfrm>
        </p:spPr>
        <p:txBody>
          <a:bodyPr>
            <a:normAutofit/>
          </a:bodyPr>
          <a:lstStyle/>
          <a:p>
            <a:r>
              <a:rPr lang="en-US" sz="4400" b="1" dirty="0" smtClean="0">
                <a:solidFill>
                  <a:srgbClr val="800000"/>
                </a:solidFill>
              </a:rPr>
              <a:t>The Arab Spring</a:t>
            </a:r>
            <a:endParaRPr lang="en-US" sz="4400" b="1" dirty="0">
              <a:solidFill>
                <a:srgbClr val="800000"/>
              </a:solidFill>
            </a:endParaRPr>
          </a:p>
        </p:txBody>
      </p:sp>
      <p:pic>
        <p:nvPicPr>
          <p:cNvPr id="1026" name="Picture 2" descr="Map of the Arab World ..."/>
          <p:cNvPicPr>
            <a:picLocks noChangeAspect="1" noChangeArrowheads="1"/>
          </p:cNvPicPr>
          <p:nvPr/>
        </p:nvPicPr>
        <p:blipFill>
          <a:blip r:embed="rId3" cstate="print"/>
          <a:srcRect/>
          <a:stretch>
            <a:fillRect/>
          </a:stretch>
        </p:blipFill>
        <p:spPr bwMode="auto">
          <a:xfrm>
            <a:off x="2209800" y="838200"/>
            <a:ext cx="5067300" cy="2819400"/>
          </a:xfrm>
          <a:prstGeom prst="rect">
            <a:avLst/>
          </a:prstGeom>
          <a:noFill/>
          <a:ln w="9525">
            <a:noFill/>
            <a:miter lim="800000"/>
            <a:headEnd/>
            <a:tailEnd/>
          </a:ln>
        </p:spPr>
      </p:pic>
      <p:sp>
        <p:nvSpPr>
          <p:cNvPr id="1027" name="Rectangle 3"/>
          <p:cNvSpPr>
            <a:spLocks noChangeArrowheads="1"/>
          </p:cNvSpPr>
          <p:nvPr/>
        </p:nvSpPr>
        <p:spPr bwMode="auto">
          <a:xfrm>
            <a:off x="762000" y="4800600"/>
            <a:ext cx="76962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hlinkClick r:id="rId4" tooltip="Arabic language"/>
              </a:rPr>
              <a:t>Arabic</a:t>
            </a: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8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al-</a:t>
            </a:r>
            <a:r>
              <a:rPr kumimoji="0" lang="en-US" sz="28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Thawrāt</a:t>
            </a:r>
            <a:r>
              <a:rPr kumimoji="0" lang="en-US" sz="28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al-</a:t>
            </a:r>
            <a:r>
              <a:rPr kumimoji="0" lang="en-US" sz="28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ʻArabiy</a:t>
            </a:r>
            <a:endParaRPr kumimoji="0" lang="en-US" sz="28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literally </a:t>
            </a: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n-US" sz="280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a:t>
            </a:r>
            <a:r>
              <a:rPr kumimoji="0" lang="en-US" sz="280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Arabic </a:t>
            </a:r>
            <a:r>
              <a:rPr kumimoji="0" lang="en-US" sz="280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Rebellion”</a:t>
            </a:r>
            <a:r>
              <a:rPr kumimoji="0" lang="en-US" sz="28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8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or </a:t>
            </a:r>
            <a:r>
              <a:rPr kumimoji="0" lang="en-US" sz="28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en-US" sz="28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n-US" sz="28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n-US" sz="280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a:t>
            </a:r>
            <a:r>
              <a:rPr kumimoji="0" lang="en-US" sz="280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Arab </a:t>
            </a:r>
            <a:r>
              <a:rPr kumimoji="0" lang="en-US" sz="280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Revolution”</a:t>
            </a:r>
            <a:r>
              <a:rPr kumimoji="0" lang="en-US" sz="28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Wikipedia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8" name="Rectangle 4"/>
          <p:cNvSpPr>
            <a:spLocks noChangeArrowheads="1"/>
          </p:cNvSpPr>
          <p:nvPr/>
        </p:nvSpPr>
        <p:spPr bwMode="auto">
          <a:xfrm>
            <a:off x="1393758" y="6262300"/>
            <a:ext cx="6356484"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FF"/>
                </a:solidFill>
                <a:effectLst/>
                <a:latin typeface="Arial" pitchFamily="34" charset="0"/>
                <a:ea typeface="Times New Roman" pitchFamily="18" charset="0"/>
                <a:cs typeface="Arial" pitchFamily="34" charset="0"/>
              </a:rPr>
              <a:t>Understand the Arab World Seminar - www.kingdomconnect.info – Cell 302 388 2728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 name="Picture 3" descr="C:\Users\Galen\Desktop\duffy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60172" y="4833257"/>
            <a:ext cx="2000250"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800000"/>
                </a:solidFill>
              </a:rPr>
              <a:t>The Event Which Sparked </a:t>
            </a:r>
            <a:r>
              <a:rPr lang="en-US" b="1" dirty="0" smtClean="0">
                <a:solidFill>
                  <a:srgbClr val="800000"/>
                </a:solidFill>
              </a:rPr>
              <a:t>the</a:t>
            </a:r>
            <a:br>
              <a:rPr lang="en-US" b="1" dirty="0" smtClean="0">
                <a:solidFill>
                  <a:srgbClr val="800000"/>
                </a:solidFill>
              </a:rPr>
            </a:br>
            <a:r>
              <a:rPr lang="en-US" b="1" dirty="0" smtClean="0">
                <a:solidFill>
                  <a:srgbClr val="800000"/>
                </a:solidFill>
              </a:rPr>
              <a:t>“Arab </a:t>
            </a:r>
            <a:r>
              <a:rPr lang="en-US" b="1" dirty="0">
                <a:solidFill>
                  <a:srgbClr val="800000"/>
                </a:solidFill>
              </a:rPr>
              <a:t>Spring”</a:t>
            </a:r>
          </a:p>
        </p:txBody>
      </p:sp>
      <p:pic>
        <p:nvPicPr>
          <p:cNvPr id="21506" name="Picture 2" descr="20127322356429734_20"/>
          <p:cNvPicPr>
            <a:picLocks noChangeAspect="1" noChangeArrowheads="1"/>
          </p:cNvPicPr>
          <p:nvPr/>
        </p:nvPicPr>
        <p:blipFill>
          <a:blip r:embed="rId3" cstate="print"/>
          <a:srcRect/>
          <a:stretch>
            <a:fillRect/>
          </a:stretch>
        </p:blipFill>
        <p:spPr bwMode="auto">
          <a:xfrm>
            <a:off x="2590800" y="1676400"/>
            <a:ext cx="3714750" cy="2457450"/>
          </a:xfrm>
          <a:prstGeom prst="rect">
            <a:avLst/>
          </a:prstGeom>
          <a:noFill/>
          <a:ln w="9525">
            <a:noFill/>
            <a:miter lim="800000"/>
            <a:headEnd/>
            <a:tailEnd/>
          </a:ln>
        </p:spPr>
      </p:pic>
      <p:sp>
        <p:nvSpPr>
          <p:cNvPr id="6" name="TextBox 5"/>
          <p:cNvSpPr txBox="1"/>
          <p:nvPr/>
        </p:nvSpPr>
        <p:spPr>
          <a:xfrm>
            <a:off x="457200" y="4343400"/>
            <a:ext cx="8153400" cy="2092881"/>
          </a:xfrm>
          <a:prstGeom prst="rect">
            <a:avLst/>
          </a:prstGeom>
          <a:noFill/>
        </p:spPr>
        <p:txBody>
          <a:bodyPr wrap="square" rtlCol="0">
            <a:spAutoFit/>
          </a:bodyPr>
          <a:lstStyle/>
          <a:p>
            <a:r>
              <a:rPr lang="en-US" sz="2800" b="1" dirty="0"/>
              <a:t>It was sparked by the first protests that occurred in Tunisia on 18 December 2010 in </a:t>
            </a:r>
            <a:r>
              <a:rPr lang="en-US" sz="2800" b="1" dirty="0" err="1"/>
              <a:t>Sidi</a:t>
            </a:r>
            <a:r>
              <a:rPr lang="en-US" sz="2800" b="1" dirty="0"/>
              <a:t> </a:t>
            </a:r>
            <a:r>
              <a:rPr lang="en-US" sz="2800" b="1" dirty="0" err="1"/>
              <a:t>Bouzid</a:t>
            </a:r>
            <a:r>
              <a:rPr lang="en-US" sz="2800" b="1" dirty="0"/>
              <a:t>, following Mohamed </a:t>
            </a:r>
            <a:r>
              <a:rPr lang="en-US" sz="2800" b="1" dirty="0" err="1"/>
              <a:t>Bouazizi's</a:t>
            </a:r>
            <a:r>
              <a:rPr lang="en-US" sz="2800" b="1" dirty="0"/>
              <a:t> self-immolation</a:t>
            </a:r>
            <a:r>
              <a:rPr lang="en-US" sz="2800" b="1" dirty="0">
                <a:hlinkClick r:id="rId4" tooltip="Mohamed Bouazizi"/>
              </a:rPr>
              <a:t> </a:t>
            </a:r>
            <a:r>
              <a:rPr lang="en-US" sz="2800" b="1" dirty="0"/>
              <a:t>in protest of police corruption and ill treatment. </a:t>
            </a:r>
            <a:r>
              <a:rPr lang="en-US" sz="2800" dirty="0"/>
              <a:t>©Wikipedia </a:t>
            </a:r>
          </a:p>
          <a:p>
            <a:endParaRPr lang="en-US" dirty="0"/>
          </a:p>
        </p:txBody>
      </p:sp>
      <p:sp>
        <p:nvSpPr>
          <p:cNvPr id="7" name="Rectangle 4"/>
          <p:cNvSpPr>
            <a:spLocks noChangeArrowheads="1"/>
          </p:cNvSpPr>
          <p:nvPr/>
        </p:nvSpPr>
        <p:spPr bwMode="auto">
          <a:xfrm>
            <a:off x="1393758" y="6262300"/>
            <a:ext cx="6356484"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FF"/>
                </a:solidFill>
                <a:effectLst/>
                <a:latin typeface="Arial" pitchFamily="34" charset="0"/>
                <a:ea typeface="Times New Roman" pitchFamily="18" charset="0"/>
                <a:cs typeface="Arial" pitchFamily="34" charset="0"/>
              </a:rPr>
              <a:t>Understand the Arab World Seminar - www.kingdomconnect.info – Cell 302 388 2728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800000"/>
                </a:solidFill>
              </a:rPr>
              <a:t>Some Causes for the</a:t>
            </a:r>
            <a:br>
              <a:rPr lang="en-US" b="1" dirty="0" smtClean="0">
                <a:solidFill>
                  <a:srgbClr val="800000"/>
                </a:solidFill>
              </a:rPr>
            </a:br>
            <a:r>
              <a:rPr lang="en-US" b="1" dirty="0" smtClean="0">
                <a:solidFill>
                  <a:srgbClr val="800000"/>
                </a:solidFill>
              </a:rPr>
              <a:t>Arab Spring “Rebellion</a:t>
            </a:r>
            <a:r>
              <a:rPr lang="en-US" b="1" dirty="0">
                <a:solidFill>
                  <a:srgbClr val="800000"/>
                </a:solidFill>
              </a:rPr>
              <a:t>”</a:t>
            </a:r>
          </a:p>
        </p:txBody>
      </p:sp>
      <p:sp>
        <p:nvSpPr>
          <p:cNvPr id="3" name="Content Placeholder 2"/>
          <p:cNvSpPr>
            <a:spLocks noGrp="1"/>
          </p:cNvSpPr>
          <p:nvPr>
            <p:ph idx="1"/>
          </p:nvPr>
        </p:nvSpPr>
        <p:spPr>
          <a:xfrm>
            <a:off x="457200" y="1722437"/>
            <a:ext cx="8229600" cy="4525963"/>
          </a:xfrm>
        </p:spPr>
        <p:txBody>
          <a:bodyPr>
            <a:normAutofit lnSpcReduction="10000"/>
          </a:bodyPr>
          <a:lstStyle/>
          <a:p>
            <a:pPr lvl="0"/>
            <a:r>
              <a:rPr lang="en-US" b="1" dirty="0"/>
              <a:t>Authoritarian states</a:t>
            </a:r>
          </a:p>
          <a:p>
            <a:pPr lvl="0"/>
            <a:r>
              <a:rPr lang="en-US" b="1" dirty="0"/>
              <a:t>Demographic structural factors</a:t>
            </a:r>
          </a:p>
          <a:p>
            <a:pPr lvl="0"/>
            <a:r>
              <a:rPr lang="en-US" b="1" dirty="0"/>
              <a:t>Government corruption</a:t>
            </a:r>
          </a:p>
          <a:p>
            <a:pPr lvl="0"/>
            <a:r>
              <a:rPr lang="en-US" b="1" dirty="0"/>
              <a:t>Human rights violations</a:t>
            </a:r>
          </a:p>
          <a:p>
            <a:pPr lvl="0"/>
            <a:r>
              <a:rPr lang="en-US" b="1" dirty="0"/>
              <a:t>Inflation</a:t>
            </a:r>
          </a:p>
          <a:p>
            <a:pPr lvl="0"/>
            <a:r>
              <a:rPr lang="en-US" b="1" dirty="0" err="1" smtClean="0"/>
              <a:t>Kleptocracy</a:t>
            </a:r>
            <a:endParaRPr lang="en-US" b="1" dirty="0"/>
          </a:p>
          <a:p>
            <a:pPr lvl="0"/>
            <a:r>
              <a:rPr lang="en-US" b="1" dirty="0" smtClean="0"/>
              <a:t>Sectarianism</a:t>
            </a:r>
            <a:endParaRPr lang="en-US" b="1" dirty="0"/>
          </a:p>
          <a:p>
            <a:r>
              <a:rPr lang="en-US" b="1" dirty="0"/>
              <a:t>Unemployment</a:t>
            </a:r>
          </a:p>
        </p:txBody>
      </p:sp>
      <p:sp>
        <p:nvSpPr>
          <p:cNvPr id="4" name="Rectangle 4"/>
          <p:cNvSpPr>
            <a:spLocks noChangeArrowheads="1"/>
          </p:cNvSpPr>
          <p:nvPr/>
        </p:nvSpPr>
        <p:spPr bwMode="auto">
          <a:xfrm>
            <a:off x="1393758" y="6262300"/>
            <a:ext cx="6356484"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FF"/>
                </a:solidFill>
                <a:effectLst/>
                <a:latin typeface="Arial" pitchFamily="34" charset="0"/>
                <a:ea typeface="Times New Roman" pitchFamily="18" charset="0"/>
                <a:cs typeface="Arial" pitchFamily="34" charset="0"/>
              </a:rPr>
              <a:t>Understand the Arab World Seminar - www.kingdomconnect.info – Cell 302 388 2728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800000"/>
                </a:solidFill>
              </a:rPr>
              <a:t>Prayer Pause #1</a:t>
            </a:r>
            <a:endParaRPr lang="en-US" b="1" dirty="0">
              <a:solidFill>
                <a:srgbClr val="800000"/>
              </a:solidFill>
            </a:endParaRPr>
          </a:p>
        </p:txBody>
      </p:sp>
      <p:sp>
        <p:nvSpPr>
          <p:cNvPr id="4" name="TextBox 3"/>
          <p:cNvSpPr txBox="1"/>
          <p:nvPr/>
        </p:nvSpPr>
        <p:spPr>
          <a:xfrm>
            <a:off x="152400" y="1143000"/>
            <a:ext cx="8554714" cy="1077218"/>
          </a:xfrm>
          <a:prstGeom prst="rect">
            <a:avLst/>
          </a:prstGeom>
          <a:noFill/>
        </p:spPr>
        <p:txBody>
          <a:bodyPr wrap="none" rtlCol="0">
            <a:spAutoFit/>
          </a:bodyPr>
          <a:lstStyle/>
          <a:p>
            <a:pPr algn="ctr"/>
            <a:r>
              <a:rPr lang="en-US" sz="3200" dirty="0" smtClean="0"/>
              <a:t>Proverbs 29:26</a:t>
            </a:r>
            <a:endParaRPr lang="en-US" sz="3200" dirty="0"/>
          </a:p>
          <a:p>
            <a:pPr algn="ctr"/>
            <a:r>
              <a:rPr lang="en-US" sz="3200" dirty="0" smtClean="0"/>
              <a:t>“Men </a:t>
            </a:r>
            <a:r>
              <a:rPr lang="en-US" sz="3200" dirty="0"/>
              <a:t>seek out a ruler but justice is from the </a:t>
            </a:r>
            <a:r>
              <a:rPr lang="en-US" sz="3200" dirty="0" smtClean="0"/>
              <a:t>Lord”</a:t>
            </a:r>
            <a:endParaRPr lang="en-US" sz="3200" dirty="0"/>
          </a:p>
        </p:txBody>
      </p:sp>
      <p:sp>
        <p:nvSpPr>
          <p:cNvPr id="5" name="TextBox 4"/>
          <p:cNvSpPr txBox="1"/>
          <p:nvPr/>
        </p:nvSpPr>
        <p:spPr>
          <a:xfrm>
            <a:off x="152400" y="2286000"/>
            <a:ext cx="8839200" cy="4524315"/>
          </a:xfrm>
          <a:prstGeom prst="rect">
            <a:avLst/>
          </a:prstGeom>
          <a:noFill/>
        </p:spPr>
        <p:txBody>
          <a:bodyPr wrap="square" rtlCol="0">
            <a:spAutoFit/>
          </a:bodyPr>
          <a:lstStyle/>
          <a:p>
            <a:r>
              <a:rPr lang="en-US" sz="3200" b="1" dirty="0">
                <a:latin typeface="Arial" pitchFamily="34" charset="0"/>
                <a:ea typeface="Times New Roman"/>
                <a:cs typeface="Arial" pitchFamily="34" charset="0"/>
              </a:rPr>
              <a:t>We </a:t>
            </a:r>
            <a:r>
              <a:rPr lang="en-US" sz="3200" b="1" dirty="0" smtClean="0">
                <a:latin typeface="Arial" pitchFamily="34" charset="0"/>
                <a:ea typeface="Times New Roman"/>
                <a:cs typeface="Arial" pitchFamily="34" charset="0"/>
              </a:rPr>
              <a:t>will now </a:t>
            </a:r>
            <a:r>
              <a:rPr lang="en-US" sz="3200" b="1" dirty="0">
                <a:latin typeface="Arial" pitchFamily="34" charset="0"/>
                <a:ea typeface="Times New Roman"/>
                <a:cs typeface="Arial" pitchFamily="34" charset="0"/>
              </a:rPr>
              <a:t>pray for the Arab World at this time of great insecurity and uncertainty. Islamic Arab society government in general is based on a Koranic oligarchical model of government. People grow comfortable with the absolute rule for it provides a sense of security. The Arab Spring has generated a lot of social turmoil and economic chaos.</a:t>
            </a:r>
            <a:endParaRPr lang="en-US" sz="3200" b="1" dirty="0" smtClean="0">
              <a:latin typeface="Arial" pitchFamily="34" charset="0"/>
              <a:ea typeface="Times New Roman"/>
              <a:cs typeface="Arial" pitchFamily="34" charset="0"/>
            </a:endParaRPr>
          </a:p>
          <a:p>
            <a:endParaRPr lang="en-US" sz="3200" dirty="0"/>
          </a:p>
        </p:txBody>
      </p:sp>
      <p:sp>
        <p:nvSpPr>
          <p:cNvPr id="6" name="Rectangle 4"/>
          <p:cNvSpPr>
            <a:spLocks noChangeArrowheads="1"/>
          </p:cNvSpPr>
          <p:nvPr/>
        </p:nvSpPr>
        <p:spPr bwMode="auto">
          <a:xfrm>
            <a:off x="1393758" y="6262300"/>
            <a:ext cx="6356484"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FF"/>
                </a:solidFill>
                <a:effectLst/>
                <a:latin typeface="Arial" pitchFamily="34" charset="0"/>
                <a:ea typeface="Times New Roman" pitchFamily="18" charset="0"/>
                <a:cs typeface="Arial" pitchFamily="34" charset="0"/>
              </a:rPr>
              <a:t>Understand the Arab World Seminar - www.kingdomconnect.info – Cell 302 388 2728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800000"/>
                </a:solidFill>
              </a:rPr>
              <a:t>Prayer Pause #1</a:t>
            </a:r>
            <a:endParaRPr lang="en-US" b="1" dirty="0">
              <a:solidFill>
                <a:srgbClr val="800000"/>
              </a:solidFill>
            </a:endParaRPr>
          </a:p>
        </p:txBody>
      </p:sp>
      <p:sp>
        <p:nvSpPr>
          <p:cNvPr id="5" name="TextBox 4"/>
          <p:cNvSpPr txBox="1"/>
          <p:nvPr/>
        </p:nvSpPr>
        <p:spPr>
          <a:xfrm>
            <a:off x="457200" y="1642170"/>
            <a:ext cx="8305800" cy="3539430"/>
          </a:xfrm>
          <a:prstGeom prst="rect">
            <a:avLst/>
          </a:prstGeom>
          <a:noFill/>
        </p:spPr>
        <p:txBody>
          <a:bodyPr wrap="square" rtlCol="0">
            <a:spAutoFit/>
          </a:bodyPr>
          <a:lstStyle/>
          <a:p>
            <a:r>
              <a:rPr lang="en-US" sz="3200" b="1" dirty="0"/>
              <a:t>“</a:t>
            </a:r>
            <a:r>
              <a:rPr lang="en-US" sz="3200" b="1" i="1" dirty="0"/>
              <a:t>Father you know what you have allowed to happen. In your goal to draw all men to yourself use this social and economic insecurity to draw man and women to cry out to you to find justice. Also reveal your Son to them through dreams and visions. In Jesus name. Amen.” </a:t>
            </a:r>
            <a:endParaRPr lang="en-US" sz="3200" b="1" dirty="0"/>
          </a:p>
          <a:p>
            <a:endParaRPr lang="en-US" sz="3200" dirty="0"/>
          </a:p>
        </p:txBody>
      </p:sp>
      <p:sp>
        <p:nvSpPr>
          <p:cNvPr id="6" name="Rectangle 4"/>
          <p:cNvSpPr>
            <a:spLocks noChangeArrowheads="1"/>
          </p:cNvSpPr>
          <p:nvPr/>
        </p:nvSpPr>
        <p:spPr bwMode="auto">
          <a:xfrm>
            <a:off x="1393758" y="6262300"/>
            <a:ext cx="6356484"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FF"/>
                </a:solidFill>
                <a:effectLst/>
                <a:latin typeface="Arial" pitchFamily="34" charset="0"/>
                <a:ea typeface="Times New Roman" pitchFamily="18" charset="0"/>
                <a:cs typeface="Arial" pitchFamily="34" charset="0"/>
              </a:rPr>
              <a:t>Understand the Arab World Seminar - www.kingdomconnect.info – Cell 302 388 2728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800000"/>
                </a:solidFill>
              </a:rPr>
              <a:t>Goals </a:t>
            </a:r>
            <a:r>
              <a:rPr lang="en-US" b="1" dirty="0">
                <a:solidFill>
                  <a:srgbClr val="800000"/>
                </a:solidFill>
              </a:rPr>
              <a:t>of </a:t>
            </a:r>
            <a:r>
              <a:rPr lang="en-US" b="1" dirty="0" smtClean="0">
                <a:solidFill>
                  <a:srgbClr val="800000"/>
                </a:solidFill>
              </a:rPr>
              <a:t>Organizers </a:t>
            </a:r>
            <a:r>
              <a:rPr lang="en-US" b="1" dirty="0">
                <a:solidFill>
                  <a:srgbClr val="800000"/>
                </a:solidFill>
              </a:rPr>
              <a:t>of the </a:t>
            </a:r>
            <a:r>
              <a:rPr lang="en-US" b="1" dirty="0" smtClean="0">
                <a:solidFill>
                  <a:srgbClr val="800000"/>
                </a:solidFill>
              </a:rPr>
              <a:t>Protests</a:t>
            </a:r>
            <a:r>
              <a:rPr lang="en-US" dirty="0" smtClean="0"/>
              <a:t/>
            </a:r>
            <a:br>
              <a:rPr lang="en-US" dirty="0" smtClean="0"/>
            </a:br>
            <a:r>
              <a:rPr lang="en-US" dirty="0" smtClean="0"/>
              <a:t>© </a:t>
            </a:r>
            <a:r>
              <a:rPr lang="en-US" dirty="0"/>
              <a:t>Wikipedia</a:t>
            </a:r>
          </a:p>
        </p:txBody>
      </p:sp>
      <p:sp>
        <p:nvSpPr>
          <p:cNvPr id="3" name="Content Placeholder 2"/>
          <p:cNvSpPr>
            <a:spLocks noGrp="1"/>
          </p:cNvSpPr>
          <p:nvPr>
            <p:ph idx="1"/>
          </p:nvPr>
        </p:nvSpPr>
        <p:spPr>
          <a:xfrm>
            <a:off x="457200" y="1600201"/>
            <a:ext cx="8229600" cy="2590800"/>
          </a:xfrm>
        </p:spPr>
        <p:txBody>
          <a:bodyPr/>
          <a:lstStyle/>
          <a:p>
            <a:pPr lvl="0"/>
            <a:r>
              <a:rPr lang="en-US" b="1" dirty="0"/>
              <a:t>Democracy</a:t>
            </a:r>
          </a:p>
          <a:p>
            <a:pPr lvl="0"/>
            <a:r>
              <a:rPr lang="en-US" b="1" dirty="0"/>
              <a:t>Free and fair elections</a:t>
            </a:r>
          </a:p>
          <a:p>
            <a:pPr lvl="0"/>
            <a:r>
              <a:rPr lang="en-US" b="1" dirty="0"/>
              <a:t>Human rights</a:t>
            </a:r>
          </a:p>
          <a:p>
            <a:r>
              <a:rPr lang="en-US" b="1" dirty="0"/>
              <a:t>Regime change</a:t>
            </a:r>
          </a:p>
        </p:txBody>
      </p:sp>
      <p:sp>
        <p:nvSpPr>
          <p:cNvPr id="4" name="Rectangle 4"/>
          <p:cNvSpPr>
            <a:spLocks noChangeArrowheads="1"/>
          </p:cNvSpPr>
          <p:nvPr/>
        </p:nvSpPr>
        <p:spPr bwMode="auto">
          <a:xfrm>
            <a:off x="1393758" y="6262300"/>
            <a:ext cx="6356484"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FF"/>
                </a:solidFill>
                <a:effectLst/>
                <a:latin typeface="Arial" pitchFamily="34" charset="0"/>
                <a:ea typeface="Times New Roman" pitchFamily="18" charset="0"/>
                <a:cs typeface="Arial" pitchFamily="34" charset="0"/>
              </a:rPr>
              <a:t>Understand the Arab World Seminar - www.kingdomconnect.info – Cell 302 388 2728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800000"/>
                </a:solidFill>
              </a:rPr>
              <a:t>Prayer Pause #2</a:t>
            </a:r>
            <a:endParaRPr lang="en-US" b="1" dirty="0">
              <a:solidFill>
                <a:srgbClr val="800000"/>
              </a:solidFill>
            </a:endParaRPr>
          </a:p>
        </p:txBody>
      </p:sp>
      <p:sp>
        <p:nvSpPr>
          <p:cNvPr id="5" name="TextBox 4"/>
          <p:cNvSpPr txBox="1"/>
          <p:nvPr/>
        </p:nvSpPr>
        <p:spPr>
          <a:xfrm>
            <a:off x="457200" y="1219200"/>
            <a:ext cx="8305800" cy="5509200"/>
          </a:xfrm>
          <a:prstGeom prst="rect">
            <a:avLst/>
          </a:prstGeom>
          <a:noFill/>
        </p:spPr>
        <p:txBody>
          <a:bodyPr wrap="square" rtlCol="0">
            <a:spAutoFit/>
          </a:bodyPr>
          <a:lstStyle/>
          <a:p>
            <a:pPr algn="ctr"/>
            <a:r>
              <a:rPr lang="en-US" sz="3200" dirty="0"/>
              <a:t>God’s </a:t>
            </a:r>
            <a:r>
              <a:rPr lang="en-US" sz="3200" dirty="0" smtClean="0"/>
              <a:t>Church</a:t>
            </a:r>
          </a:p>
          <a:p>
            <a:pPr algn="ctr"/>
            <a:endParaRPr lang="en-US" sz="3200" dirty="0" smtClean="0"/>
          </a:p>
          <a:p>
            <a:r>
              <a:rPr lang="en-US" sz="3200" b="1" dirty="0" smtClean="0"/>
              <a:t>The </a:t>
            </a:r>
            <a:r>
              <a:rPr lang="en-US" sz="3200" b="1" dirty="0"/>
              <a:t>Christians in the Middle East </a:t>
            </a:r>
            <a:r>
              <a:rPr lang="en-US" sz="3200" b="1" dirty="0" smtClean="0"/>
              <a:t>have experienced </a:t>
            </a:r>
            <a:r>
              <a:rPr lang="en-US" sz="3200" b="1" dirty="0"/>
              <a:t>attacks and suffering where there is a </a:t>
            </a:r>
            <a:r>
              <a:rPr lang="en-US" sz="3200" b="1" dirty="0" smtClean="0"/>
              <a:t>lack </a:t>
            </a:r>
            <a:r>
              <a:rPr lang="en-US" sz="3200" b="1" dirty="0"/>
              <a:t>of a strong secular </a:t>
            </a:r>
            <a:r>
              <a:rPr lang="en-US" sz="3200" b="1" dirty="0" smtClean="0"/>
              <a:t>government, </a:t>
            </a:r>
            <a:r>
              <a:rPr lang="en-US" sz="3200" b="1" dirty="0"/>
              <a:t>which often favors the Christian church like Saddam did in </a:t>
            </a:r>
            <a:r>
              <a:rPr lang="en-US" sz="3200" b="1" dirty="0" smtClean="0"/>
              <a:t>Iraq, </a:t>
            </a:r>
            <a:r>
              <a:rPr lang="en-US" sz="3200" b="1" dirty="0"/>
              <a:t>to balance out the power of the Islamic or Communist  influences in their particular country. Yet this is purifying when handled correctly.</a:t>
            </a:r>
            <a:endParaRPr lang="en-US" sz="3200" b="1" dirty="0" smtClean="0">
              <a:latin typeface="Times New Roman"/>
              <a:ea typeface="Times New Roman"/>
            </a:endParaRPr>
          </a:p>
          <a:p>
            <a:endParaRPr lang="en-US" sz="3200" dirty="0"/>
          </a:p>
        </p:txBody>
      </p:sp>
      <p:sp>
        <p:nvSpPr>
          <p:cNvPr id="6" name="Rectangle 4"/>
          <p:cNvSpPr>
            <a:spLocks noChangeArrowheads="1"/>
          </p:cNvSpPr>
          <p:nvPr/>
        </p:nvSpPr>
        <p:spPr bwMode="auto">
          <a:xfrm>
            <a:off x="1393758" y="6262300"/>
            <a:ext cx="6356484"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FF"/>
                </a:solidFill>
                <a:effectLst/>
                <a:latin typeface="Arial" pitchFamily="34" charset="0"/>
                <a:ea typeface="Times New Roman" pitchFamily="18" charset="0"/>
                <a:cs typeface="Arial" pitchFamily="34" charset="0"/>
              </a:rPr>
              <a:t>Understand the Arab World Seminar - www.kingdomconnect.info – Cell 302 388 2728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800000"/>
                </a:solidFill>
              </a:rPr>
              <a:t>Prayer Pause #2</a:t>
            </a:r>
            <a:endParaRPr lang="en-US" b="1" dirty="0">
              <a:solidFill>
                <a:srgbClr val="800000"/>
              </a:solidFill>
            </a:endParaRPr>
          </a:p>
        </p:txBody>
      </p:sp>
      <p:sp>
        <p:nvSpPr>
          <p:cNvPr id="5" name="TextBox 4"/>
          <p:cNvSpPr txBox="1"/>
          <p:nvPr/>
        </p:nvSpPr>
        <p:spPr>
          <a:xfrm>
            <a:off x="457200" y="1642170"/>
            <a:ext cx="8305800" cy="3539430"/>
          </a:xfrm>
          <a:prstGeom prst="rect">
            <a:avLst/>
          </a:prstGeom>
          <a:noFill/>
        </p:spPr>
        <p:txBody>
          <a:bodyPr wrap="square" rtlCol="0">
            <a:spAutoFit/>
          </a:bodyPr>
          <a:lstStyle/>
          <a:p>
            <a:r>
              <a:rPr lang="en-US" sz="3200" b="1" dirty="0"/>
              <a:t>“</a:t>
            </a:r>
            <a:r>
              <a:rPr lang="en-US" sz="3200" b="1" i="1" dirty="0"/>
              <a:t>Father you know what you have allowed to happen. In your goal to draw all men to yourself use this social and economic insecurity to draw man and women to cry out to you to find justice. Also reveal your Son to them through dreams and visions. In Jesus name. Amen.” </a:t>
            </a:r>
            <a:endParaRPr lang="en-US" sz="3200" b="1" dirty="0"/>
          </a:p>
          <a:p>
            <a:endParaRPr lang="en-US" sz="3200" dirty="0"/>
          </a:p>
        </p:txBody>
      </p:sp>
      <p:sp>
        <p:nvSpPr>
          <p:cNvPr id="4" name="Rectangle 4"/>
          <p:cNvSpPr>
            <a:spLocks noChangeArrowheads="1"/>
          </p:cNvSpPr>
          <p:nvPr/>
        </p:nvSpPr>
        <p:spPr bwMode="auto">
          <a:xfrm>
            <a:off x="1393758" y="6262300"/>
            <a:ext cx="6356484"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FF"/>
                </a:solidFill>
                <a:effectLst/>
                <a:latin typeface="Arial" pitchFamily="34" charset="0"/>
                <a:ea typeface="Times New Roman" pitchFamily="18" charset="0"/>
                <a:cs typeface="Arial" pitchFamily="34" charset="0"/>
              </a:rPr>
              <a:t>Understand the Arab World Seminar - www.kingdomconnect.info – Cell 302 388 2728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fontScale="90000"/>
          </a:bodyPr>
          <a:lstStyle/>
          <a:p>
            <a:r>
              <a:rPr lang="en-US" dirty="0"/>
              <a:t>The Methods Being Used By the Protestors to Promote the Overthrow of Arab Regimes © Wikipedia </a:t>
            </a:r>
          </a:p>
        </p:txBody>
      </p:sp>
      <p:sp>
        <p:nvSpPr>
          <p:cNvPr id="3" name="Content Placeholder 2"/>
          <p:cNvSpPr>
            <a:spLocks noGrp="1"/>
          </p:cNvSpPr>
          <p:nvPr>
            <p:ph idx="1"/>
          </p:nvPr>
        </p:nvSpPr>
        <p:spPr>
          <a:xfrm>
            <a:off x="457200" y="2286000"/>
            <a:ext cx="8229600" cy="4191000"/>
          </a:xfrm>
        </p:spPr>
        <p:txBody>
          <a:bodyPr>
            <a:noAutofit/>
          </a:bodyPr>
          <a:lstStyle/>
          <a:p>
            <a:pPr marL="0" indent="0">
              <a:spcBef>
                <a:spcPts val="0"/>
              </a:spcBef>
              <a:buSzPts val="1000"/>
              <a:buNone/>
              <a:tabLst>
                <a:tab pos="457200" algn="l"/>
              </a:tabLst>
            </a:pPr>
            <a:r>
              <a:rPr lang="en-US" b="1" dirty="0" smtClean="0">
                <a:solidFill>
                  <a:srgbClr val="800000"/>
                </a:solidFill>
                <a:latin typeface="Arial" pitchFamily="34" charset="0"/>
                <a:ea typeface="Times New Roman"/>
                <a:cs typeface="Arial" pitchFamily="34" charset="0"/>
              </a:rPr>
              <a:t>Civil disobedience</a:t>
            </a:r>
          </a:p>
          <a:p>
            <a:pPr marL="0" indent="0">
              <a:spcBef>
                <a:spcPts val="0"/>
              </a:spcBef>
              <a:buSzPts val="1000"/>
              <a:buNone/>
              <a:tabLst>
                <a:tab pos="457200" algn="l"/>
              </a:tabLst>
            </a:pPr>
            <a:r>
              <a:rPr lang="en-US" b="1" dirty="0" smtClean="0">
                <a:solidFill>
                  <a:srgbClr val="800000"/>
                </a:solidFill>
                <a:latin typeface="Arial" pitchFamily="34" charset="0"/>
                <a:ea typeface="Times New Roman"/>
                <a:cs typeface="Arial" pitchFamily="34" charset="0"/>
              </a:rPr>
              <a:t>Civil resistance</a:t>
            </a:r>
          </a:p>
          <a:p>
            <a:pPr marL="0" indent="0">
              <a:spcBef>
                <a:spcPts val="0"/>
              </a:spcBef>
              <a:buSzPts val="1000"/>
              <a:buNone/>
              <a:tabLst>
                <a:tab pos="457200" algn="l"/>
              </a:tabLst>
            </a:pPr>
            <a:r>
              <a:rPr lang="en-US" b="1" dirty="0" smtClean="0">
                <a:solidFill>
                  <a:srgbClr val="800000"/>
                </a:solidFill>
                <a:latin typeface="Arial" pitchFamily="34" charset="0"/>
                <a:ea typeface="Times New Roman"/>
                <a:cs typeface="Arial" pitchFamily="34" charset="0"/>
              </a:rPr>
              <a:t>Defection</a:t>
            </a:r>
          </a:p>
          <a:p>
            <a:pPr marL="0" indent="0">
              <a:spcBef>
                <a:spcPts val="0"/>
              </a:spcBef>
              <a:buSzPts val="1000"/>
              <a:buNone/>
              <a:tabLst>
                <a:tab pos="457200" algn="l"/>
              </a:tabLst>
            </a:pPr>
            <a:r>
              <a:rPr lang="en-US" b="1" dirty="0" smtClean="0">
                <a:solidFill>
                  <a:srgbClr val="800000"/>
                </a:solidFill>
                <a:latin typeface="Arial" pitchFamily="34" charset="0"/>
                <a:ea typeface="Times New Roman"/>
                <a:cs typeface="Arial" pitchFamily="34" charset="0"/>
              </a:rPr>
              <a:t>Demonstrations</a:t>
            </a:r>
          </a:p>
          <a:p>
            <a:pPr marL="0" indent="0">
              <a:spcBef>
                <a:spcPts val="0"/>
              </a:spcBef>
              <a:buSzPts val="1000"/>
              <a:buNone/>
              <a:tabLst>
                <a:tab pos="457200" algn="l"/>
              </a:tabLst>
            </a:pPr>
            <a:r>
              <a:rPr lang="en-US" b="1" dirty="0" smtClean="0">
                <a:solidFill>
                  <a:srgbClr val="800000"/>
                </a:solidFill>
                <a:latin typeface="Arial" pitchFamily="34" charset="0"/>
                <a:ea typeface="Times New Roman"/>
                <a:cs typeface="Arial" pitchFamily="34" charset="0"/>
              </a:rPr>
              <a:t>Online activism</a:t>
            </a:r>
          </a:p>
          <a:p>
            <a:pPr marL="0" indent="0">
              <a:spcBef>
                <a:spcPts val="0"/>
              </a:spcBef>
              <a:buSzPts val="1000"/>
              <a:buNone/>
              <a:tabLst>
                <a:tab pos="457200" algn="l"/>
              </a:tabLst>
            </a:pPr>
            <a:r>
              <a:rPr lang="en-US" b="1" dirty="0" smtClean="0">
                <a:solidFill>
                  <a:srgbClr val="800000"/>
                </a:solidFill>
                <a:latin typeface="Arial" pitchFamily="34" charset="0"/>
                <a:ea typeface="Times New Roman"/>
                <a:cs typeface="Arial" pitchFamily="34" charset="0"/>
              </a:rPr>
              <a:t>Protest camps</a:t>
            </a:r>
          </a:p>
          <a:p>
            <a:pPr marL="0" indent="0">
              <a:spcBef>
                <a:spcPts val="0"/>
              </a:spcBef>
              <a:buSzPts val="1000"/>
              <a:buNone/>
              <a:tabLst>
                <a:tab pos="457200" algn="l"/>
              </a:tabLst>
            </a:pPr>
            <a:r>
              <a:rPr lang="en-US" b="1" dirty="0" smtClean="0">
                <a:solidFill>
                  <a:srgbClr val="800000"/>
                </a:solidFill>
                <a:latin typeface="Arial" pitchFamily="34" charset="0"/>
                <a:ea typeface="Times New Roman"/>
                <a:cs typeface="Arial" pitchFamily="34" charset="0"/>
              </a:rPr>
              <a:t>Rebellion</a:t>
            </a:r>
          </a:p>
          <a:p>
            <a:pPr marL="0" indent="0">
              <a:spcBef>
                <a:spcPts val="0"/>
              </a:spcBef>
              <a:buSzPts val="1000"/>
              <a:buNone/>
              <a:tabLst>
                <a:tab pos="457200" algn="l"/>
              </a:tabLst>
            </a:pPr>
            <a:r>
              <a:rPr lang="en-US" b="1" dirty="0" smtClean="0">
                <a:solidFill>
                  <a:srgbClr val="800000"/>
                </a:solidFill>
                <a:latin typeface="Arial" pitchFamily="34" charset="0"/>
                <a:ea typeface="Times New Roman"/>
                <a:cs typeface="Arial" pitchFamily="34" charset="0"/>
              </a:rPr>
              <a:t>Revolution</a:t>
            </a:r>
          </a:p>
        </p:txBody>
      </p:sp>
      <p:sp>
        <p:nvSpPr>
          <p:cNvPr id="4" name="Rectangle 4"/>
          <p:cNvSpPr>
            <a:spLocks noChangeArrowheads="1"/>
          </p:cNvSpPr>
          <p:nvPr/>
        </p:nvSpPr>
        <p:spPr bwMode="auto">
          <a:xfrm>
            <a:off x="1393758" y="6262300"/>
            <a:ext cx="6356484"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FF"/>
                </a:solidFill>
                <a:effectLst/>
                <a:latin typeface="Arial" pitchFamily="34" charset="0"/>
                <a:ea typeface="Times New Roman" pitchFamily="18" charset="0"/>
                <a:cs typeface="Arial" pitchFamily="34" charset="0"/>
              </a:rPr>
              <a:t>Understand the Arab World Seminar - www.kingdomconnect.info – Cell 302 388 2728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fontScale="90000"/>
          </a:bodyPr>
          <a:lstStyle/>
          <a:p>
            <a:r>
              <a:rPr lang="en-US" dirty="0"/>
              <a:t>The Methods Being Used By the Protestors to Promote the Overthrow of Arab Regimes © Wikipedia </a:t>
            </a:r>
          </a:p>
        </p:txBody>
      </p:sp>
      <p:sp>
        <p:nvSpPr>
          <p:cNvPr id="3" name="Content Placeholder 2"/>
          <p:cNvSpPr>
            <a:spLocks noGrp="1"/>
          </p:cNvSpPr>
          <p:nvPr>
            <p:ph idx="1"/>
          </p:nvPr>
        </p:nvSpPr>
        <p:spPr>
          <a:xfrm>
            <a:off x="457200" y="2286000"/>
            <a:ext cx="8229600" cy="4191000"/>
          </a:xfrm>
        </p:spPr>
        <p:txBody>
          <a:bodyPr vert="horz" lIns="91440" tIns="45720" rIns="91440" bIns="45720" rtlCol="0">
            <a:noAutofit/>
          </a:bodyPr>
          <a:lstStyle/>
          <a:p>
            <a:pPr marL="0" indent="0">
              <a:spcBef>
                <a:spcPts val="0"/>
              </a:spcBef>
              <a:buSzPts val="1000"/>
              <a:buNone/>
              <a:tabLst>
                <a:tab pos="457200" algn="l"/>
              </a:tabLst>
            </a:pPr>
            <a:r>
              <a:rPr lang="en-US" b="1" dirty="0">
                <a:solidFill>
                  <a:srgbClr val="800000"/>
                </a:solidFill>
                <a:latin typeface="Arial" pitchFamily="34" charset="0"/>
                <a:ea typeface="Times New Roman"/>
                <a:cs typeface="Arial" pitchFamily="34" charset="0"/>
              </a:rPr>
              <a:t>Riots</a:t>
            </a:r>
          </a:p>
          <a:p>
            <a:pPr marL="0" indent="0">
              <a:spcBef>
                <a:spcPts val="0"/>
              </a:spcBef>
              <a:buSzPts val="1000"/>
              <a:buNone/>
              <a:tabLst>
                <a:tab pos="457200" algn="l"/>
              </a:tabLst>
            </a:pPr>
            <a:r>
              <a:rPr lang="en-US" b="1" dirty="0">
                <a:solidFill>
                  <a:srgbClr val="800000"/>
                </a:solidFill>
                <a:latin typeface="Arial" pitchFamily="34" charset="0"/>
                <a:ea typeface="Times New Roman"/>
                <a:cs typeface="Arial" pitchFamily="34" charset="0"/>
              </a:rPr>
              <a:t>Self-immolations</a:t>
            </a:r>
          </a:p>
          <a:p>
            <a:pPr marL="0" indent="0">
              <a:spcBef>
                <a:spcPts val="0"/>
              </a:spcBef>
              <a:buSzPts val="1000"/>
              <a:buNone/>
              <a:tabLst>
                <a:tab pos="457200" algn="l"/>
              </a:tabLst>
            </a:pPr>
            <a:r>
              <a:rPr lang="en-US" b="1" dirty="0">
                <a:solidFill>
                  <a:srgbClr val="800000"/>
                </a:solidFill>
                <a:latin typeface="Arial" pitchFamily="34" charset="0"/>
                <a:ea typeface="Times New Roman"/>
                <a:cs typeface="Arial" pitchFamily="34" charset="0"/>
              </a:rPr>
              <a:t>Strike actions</a:t>
            </a:r>
          </a:p>
          <a:p>
            <a:pPr marL="0" indent="0">
              <a:spcBef>
                <a:spcPts val="0"/>
              </a:spcBef>
              <a:buSzPts val="1000"/>
              <a:buNone/>
              <a:tabLst>
                <a:tab pos="457200" algn="l"/>
              </a:tabLst>
            </a:pPr>
            <a:r>
              <a:rPr lang="en-US" b="1" dirty="0">
                <a:solidFill>
                  <a:srgbClr val="800000"/>
                </a:solidFill>
                <a:latin typeface="Arial" pitchFamily="34" charset="0"/>
                <a:ea typeface="Times New Roman"/>
                <a:cs typeface="Arial" pitchFamily="34" charset="0"/>
              </a:rPr>
              <a:t>Uprising</a:t>
            </a:r>
          </a:p>
          <a:p>
            <a:pPr marL="0" indent="0">
              <a:spcBef>
                <a:spcPts val="0"/>
              </a:spcBef>
              <a:buSzPts val="1000"/>
              <a:buNone/>
              <a:tabLst>
                <a:tab pos="457200" algn="l"/>
              </a:tabLst>
            </a:pPr>
            <a:r>
              <a:rPr lang="en-US" b="1" dirty="0">
                <a:solidFill>
                  <a:srgbClr val="800000"/>
                </a:solidFill>
                <a:latin typeface="Arial" pitchFamily="34" charset="0"/>
                <a:ea typeface="Times New Roman"/>
                <a:cs typeface="Arial" pitchFamily="34" charset="0"/>
              </a:rPr>
              <a:t>Urban warfare</a:t>
            </a:r>
          </a:p>
          <a:p>
            <a:pPr>
              <a:spcBef>
                <a:spcPts val="0"/>
              </a:spcBef>
              <a:buSzPts val="1000"/>
              <a:buFont typeface="Symbol"/>
              <a:buChar char=""/>
              <a:tabLst>
                <a:tab pos="457200" algn="l"/>
              </a:tabLst>
            </a:pPr>
            <a:endParaRPr lang="en-US" u="sng" dirty="0">
              <a:solidFill>
                <a:srgbClr val="0000FF"/>
              </a:solidFill>
              <a:latin typeface="Times New Roman"/>
              <a:ea typeface="Times New Roman"/>
              <a:hlinkClick r:id="rId3" tooltip="Civil disobedience"/>
            </a:endParaRPr>
          </a:p>
        </p:txBody>
      </p:sp>
      <p:sp>
        <p:nvSpPr>
          <p:cNvPr id="4" name="Rectangle 4"/>
          <p:cNvSpPr>
            <a:spLocks noChangeArrowheads="1"/>
          </p:cNvSpPr>
          <p:nvPr/>
        </p:nvSpPr>
        <p:spPr bwMode="auto">
          <a:xfrm>
            <a:off x="1393758" y="6262300"/>
            <a:ext cx="6356484"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FF"/>
                </a:solidFill>
                <a:effectLst/>
                <a:latin typeface="Arial" pitchFamily="34" charset="0"/>
                <a:ea typeface="Times New Roman" pitchFamily="18" charset="0"/>
                <a:cs typeface="Arial" pitchFamily="34" charset="0"/>
              </a:rPr>
              <a:t>Understand the Arab World Seminar - www.kingdomconnect.info – Cell 302 388 2728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800000"/>
                </a:solidFill>
              </a:rPr>
              <a:t>Casualties</a:t>
            </a:r>
            <a:endParaRPr lang="en-US" b="1" dirty="0">
              <a:solidFill>
                <a:srgbClr val="800000"/>
              </a:solidFill>
            </a:endParaRPr>
          </a:p>
        </p:txBody>
      </p:sp>
      <p:sp>
        <p:nvSpPr>
          <p:cNvPr id="3" name="Content Placeholder 2"/>
          <p:cNvSpPr>
            <a:spLocks noGrp="1"/>
          </p:cNvSpPr>
          <p:nvPr>
            <p:ph idx="1"/>
          </p:nvPr>
        </p:nvSpPr>
        <p:spPr/>
        <p:txBody>
          <a:bodyPr/>
          <a:lstStyle/>
          <a:p>
            <a:pPr indent="0">
              <a:buNone/>
            </a:pPr>
            <a:r>
              <a:rPr lang="en-US" b="1" dirty="0" smtClean="0"/>
              <a:t>Death(s) </a:t>
            </a:r>
            <a:r>
              <a:rPr lang="en-US" dirty="0" smtClean="0"/>
              <a:t>45,857–52,566</a:t>
            </a:r>
            <a:r>
              <a:rPr lang="en-US" dirty="0" smtClean="0"/>
              <a:t>+</a:t>
            </a:r>
          </a:p>
          <a:p>
            <a:pPr indent="0">
              <a:buNone/>
            </a:pPr>
            <a:r>
              <a:rPr lang="en-US" dirty="0" smtClean="0"/>
              <a:t>(International estimate) © </a:t>
            </a:r>
            <a:r>
              <a:rPr lang="en-US" dirty="0"/>
              <a:t>Wikipedia </a:t>
            </a:r>
          </a:p>
          <a:p>
            <a:pPr indent="0">
              <a:buNone/>
            </a:pPr>
            <a:endParaRPr lang="en-US" dirty="0" smtClean="0"/>
          </a:p>
          <a:p>
            <a:pPr indent="0">
              <a:buNone/>
            </a:pPr>
            <a:r>
              <a:rPr lang="en-US" b="1" dirty="0" smtClean="0"/>
              <a:t>The Estimated Death Totals of the “Arab Spring” Protests During the last 19 months since December 2010 </a:t>
            </a:r>
          </a:p>
          <a:p>
            <a:pPr>
              <a:buNone/>
            </a:pPr>
            <a:endParaRPr lang="en-US" dirty="0"/>
          </a:p>
        </p:txBody>
      </p:sp>
      <p:sp>
        <p:nvSpPr>
          <p:cNvPr id="4" name="Rectangle 4"/>
          <p:cNvSpPr>
            <a:spLocks noChangeArrowheads="1"/>
          </p:cNvSpPr>
          <p:nvPr/>
        </p:nvSpPr>
        <p:spPr bwMode="auto">
          <a:xfrm>
            <a:off x="1393758" y="6262300"/>
            <a:ext cx="6356484"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FF"/>
                </a:solidFill>
                <a:effectLst/>
                <a:latin typeface="Arial" pitchFamily="34" charset="0"/>
                <a:ea typeface="Times New Roman" pitchFamily="18" charset="0"/>
                <a:cs typeface="Arial" pitchFamily="34" charset="0"/>
              </a:rPr>
              <a:t>Understand the Arab World Seminar - www.kingdomconnect.info – Cell 302 388 2728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0" y="762000"/>
            <a:ext cx="8077200" cy="5632311"/>
          </a:xfrm>
          <a:prstGeom prst="rect">
            <a:avLst/>
          </a:prstGeom>
          <a:noFill/>
        </p:spPr>
        <p:txBody>
          <a:bodyPr wrap="square" rtlCol="0">
            <a:spAutoFit/>
          </a:bodyPr>
          <a:lstStyle/>
          <a:p>
            <a:r>
              <a:rPr lang="en-US" sz="3600" b="1" dirty="0">
                <a:solidFill>
                  <a:srgbClr val="800000"/>
                </a:solidFill>
              </a:rPr>
              <a:t>It is important to realize that due to the Sykes-Picot agreement of 1916 the colonial regimes controlled much of the Arabic speaking world until the second half of the 20</a:t>
            </a:r>
            <a:r>
              <a:rPr lang="en-US" sz="3600" b="1" baseline="30000" dirty="0">
                <a:solidFill>
                  <a:srgbClr val="800000"/>
                </a:solidFill>
              </a:rPr>
              <a:t>th</a:t>
            </a:r>
            <a:r>
              <a:rPr lang="en-US" sz="3600" b="1" dirty="0">
                <a:solidFill>
                  <a:srgbClr val="800000"/>
                </a:solidFill>
              </a:rPr>
              <a:t> century</a:t>
            </a:r>
            <a:r>
              <a:rPr lang="en-US" sz="3600" b="1" dirty="0" smtClean="0">
                <a:solidFill>
                  <a:srgbClr val="800000"/>
                </a:solidFill>
              </a:rPr>
              <a:t>.</a:t>
            </a:r>
            <a:br>
              <a:rPr lang="en-US" sz="3600" b="1" dirty="0" smtClean="0">
                <a:solidFill>
                  <a:srgbClr val="800000"/>
                </a:solidFill>
              </a:rPr>
            </a:br>
            <a:r>
              <a:rPr lang="en-US" sz="3600" b="1" dirty="0" smtClean="0">
                <a:solidFill>
                  <a:srgbClr val="800000"/>
                </a:solidFill>
              </a:rPr>
              <a:t> </a:t>
            </a:r>
            <a:endParaRPr lang="en-US" sz="3600" b="1" dirty="0">
              <a:solidFill>
                <a:srgbClr val="800000"/>
              </a:solidFill>
            </a:endParaRPr>
          </a:p>
          <a:p>
            <a:r>
              <a:rPr lang="en-US" sz="3600" b="1" dirty="0">
                <a:solidFill>
                  <a:srgbClr val="800000"/>
                </a:solidFill>
              </a:rPr>
              <a:t>This helps explain why there is an attitude of resentment towards the West and a fear of the reestablishment of their authority over this area.</a:t>
            </a:r>
          </a:p>
        </p:txBody>
      </p:sp>
      <p:sp>
        <p:nvSpPr>
          <p:cNvPr id="8" name="Rectangle 4"/>
          <p:cNvSpPr>
            <a:spLocks noChangeArrowheads="1"/>
          </p:cNvSpPr>
          <p:nvPr/>
        </p:nvSpPr>
        <p:spPr bwMode="auto">
          <a:xfrm>
            <a:off x="1393758" y="6262300"/>
            <a:ext cx="6356484"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FF"/>
                </a:solidFill>
                <a:effectLst/>
                <a:latin typeface="Arial" pitchFamily="34" charset="0"/>
                <a:ea typeface="Times New Roman" pitchFamily="18" charset="0"/>
                <a:cs typeface="Arial" pitchFamily="34" charset="0"/>
              </a:rPr>
              <a:t>Understand the Arab World Seminar - www.kingdomconnect.info – Cell 302 388 2728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800000"/>
                </a:solidFill>
              </a:rPr>
              <a:t>Ongoing </a:t>
            </a:r>
            <a:r>
              <a:rPr lang="en-US" b="1" dirty="0" smtClean="0">
                <a:solidFill>
                  <a:srgbClr val="800000"/>
                </a:solidFill>
              </a:rPr>
              <a:t>Protests (</a:t>
            </a:r>
            <a:r>
              <a:rPr lang="en-US" b="1" dirty="0">
                <a:solidFill>
                  <a:srgbClr val="800000"/>
                </a:solidFill>
              </a:rPr>
              <a:t>As of July 2012)</a:t>
            </a:r>
            <a:r>
              <a:rPr lang="en-US" dirty="0">
                <a:solidFill>
                  <a:srgbClr val="800000"/>
                </a:solidFill>
              </a:rPr>
              <a:t/>
            </a:r>
            <a:br>
              <a:rPr lang="en-US" dirty="0">
                <a:solidFill>
                  <a:srgbClr val="800000"/>
                </a:solidFill>
              </a:rPr>
            </a:br>
            <a:endParaRPr lang="en-US" dirty="0">
              <a:solidFill>
                <a:srgbClr val="800000"/>
              </a:solidFill>
            </a:endParaRPr>
          </a:p>
        </p:txBody>
      </p:sp>
      <p:sp>
        <p:nvSpPr>
          <p:cNvPr id="3" name="Content Placeholder 2"/>
          <p:cNvSpPr>
            <a:spLocks noGrp="1"/>
          </p:cNvSpPr>
          <p:nvPr>
            <p:ph idx="1"/>
          </p:nvPr>
        </p:nvSpPr>
        <p:spPr>
          <a:xfrm>
            <a:off x="457200" y="2590800"/>
            <a:ext cx="8229600" cy="3382963"/>
          </a:xfrm>
        </p:spPr>
        <p:txBody>
          <a:bodyPr>
            <a:noAutofit/>
          </a:bodyPr>
          <a:lstStyle/>
          <a:p>
            <a:pPr lvl="0"/>
            <a:r>
              <a:rPr lang="en-US" dirty="0"/>
              <a:t>Tunisian President </a:t>
            </a:r>
            <a:r>
              <a:rPr lang="en-US" u="sng" dirty="0">
                <a:hlinkClick r:id="rId3" tooltip="Zine El Abidine Ben Ali"/>
              </a:rPr>
              <a:t>Ben Ali</a:t>
            </a:r>
            <a:r>
              <a:rPr lang="en-US" dirty="0"/>
              <a:t> ousted, and government overthrown.</a:t>
            </a:r>
          </a:p>
          <a:p>
            <a:pPr lvl="0"/>
            <a:r>
              <a:rPr lang="en-US" dirty="0"/>
              <a:t>Egyptian President </a:t>
            </a:r>
            <a:r>
              <a:rPr lang="en-US" u="sng" dirty="0">
                <a:hlinkClick r:id="rId4" tooltip="Hosni Mubarak"/>
              </a:rPr>
              <a:t>Hosni Mubarak</a:t>
            </a:r>
            <a:r>
              <a:rPr lang="en-US" dirty="0"/>
              <a:t> ousted, and government overthrown.</a:t>
            </a:r>
          </a:p>
          <a:p>
            <a:pPr lvl="0"/>
            <a:r>
              <a:rPr lang="en-US" dirty="0"/>
              <a:t>Libyan leader </a:t>
            </a:r>
            <a:r>
              <a:rPr lang="en-US" u="sng" dirty="0">
                <a:hlinkClick r:id="rId5" tooltip="Muammar Gaddafi"/>
              </a:rPr>
              <a:t>Muammar Gaddafi</a:t>
            </a:r>
            <a:r>
              <a:rPr lang="en-US" dirty="0"/>
              <a:t> killed after a civil war with foreign military intervention, and government overthrown</a:t>
            </a:r>
            <a:r>
              <a:rPr lang="en-US" dirty="0" smtClean="0"/>
              <a:t>.</a:t>
            </a:r>
            <a:endParaRPr lang="en-US" dirty="0"/>
          </a:p>
        </p:txBody>
      </p:sp>
      <p:sp>
        <p:nvSpPr>
          <p:cNvPr id="4" name="TextBox 3"/>
          <p:cNvSpPr txBox="1"/>
          <p:nvPr/>
        </p:nvSpPr>
        <p:spPr>
          <a:xfrm>
            <a:off x="457200" y="990600"/>
            <a:ext cx="8000999" cy="2062103"/>
          </a:xfrm>
          <a:prstGeom prst="rect">
            <a:avLst/>
          </a:prstGeom>
          <a:noFill/>
        </p:spPr>
        <p:txBody>
          <a:bodyPr wrap="square" rtlCol="0">
            <a:spAutoFit/>
          </a:bodyPr>
          <a:lstStyle/>
          <a:p>
            <a:r>
              <a:rPr lang="en-US" sz="3200" dirty="0"/>
              <a:t>Ongoing protests in Saudi Arabia, Sudan, Mauritania and some other </a:t>
            </a:r>
            <a:r>
              <a:rPr lang="en-US" sz="3200" dirty="0" smtClean="0"/>
              <a:t>countries (c)Wikipedia:</a:t>
            </a:r>
            <a:endParaRPr lang="en-US" sz="3200" dirty="0"/>
          </a:p>
          <a:p>
            <a:endParaRPr lang="en-US" sz="3200" dirty="0"/>
          </a:p>
        </p:txBody>
      </p:sp>
      <p:sp>
        <p:nvSpPr>
          <p:cNvPr id="5" name="Rectangle 4"/>
          <p:cNvSpPr>
            <a:spLocks noChangeArrowheads="1"/>
          </p:cNvSpPr>
          <p:nvPr/>
        </p:nvSpPr>
        <p:spPr bwMode="auto">
          <a:xfrm>
            <a:off x="1393758" y="6262300"/>
            <a:ext cx="6356484"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FF"/>
                </a:solidFill>
                <a:effectLst/>
                <a:latin typeface="Arial" pitchFamily="34" charset="0"/>
                <a:ea typeface="Times New Roman" pitchFamily="18" charset="0"/>
                <a:cs typeface="Arial" pitchFamily="34" charset="0"/>
              </a:rPr>
              <a:t>Understand the Arab World Seminar - www.kingdomconnect.info – Cell 302 388 2728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800000"/>
                </a:solidFill>
              </a:rPr>
              <a:t>Ongoing </a:t>
            </a:r>
            <a:r>
              <a:rPr lang="en-US" b="1" dirty="0" smtClean="0">
                <a:solidFill>
                  <a:srgbClr val="800000"/>
                </a:solidFill>
              </a:rPr>
              <a:t>Protests (</a:t>
            </a:r>
            <a:r>
              <a:rPr lang="en-US" b="1" dirty="0">
                <a:solidFill>
                  <a:srgbClr val="800000"/>
                </a:solidFill>
              </a:rPr>
              <a:t>As of July 2012)</a:t>
            </a:r>
            <a:r>
              <a:rPr lang="en-US" dirty="0">
                <a:solidFill>
                  <a:srgbClr val="800000"/>
                </a:solidFill>
              </a:rPr>
              <a:t/>
            </a:r>
            <a:br>
              <a:rPr lang="en-US" dirty="0">
                <a:solidFill>
                  <a:srgbClr val="800000"/>
                </a:solidFill>
              </a:rPr>
            </a:br>
            <a:endParaRPr lang="en-US" dirty="0">
              <a:solidFill>
                <a:srgbClr val="800000"/>
              </a:solidFill>
            </a:endParaRPr>
          </a:p>
        </p:txBody>
      </p:sp>
      <p:sp>
        <p:nvSpPr>
          <p:cNvPr id="3" name="Content Placeholder 2"/>
          <p:cNvSpPr>
            <a:spLocks noGrp="1"/>
          </p:cNvSpPr>
          <p:nvPr>
            <p:ph idx="1"/>
          </p:nvPr>
        </p:nvSpPr>
        <p:spPr>
          <a:xfrm>
            <a:off x="457200" y="2514600"/>
            <a:ext cx="8229600" cy="3382963"/>
          </a:xfrm>
        </p:spPr>
        <p:txBody>
          <a:bodyPr>
            <a:noAutofit/>
          </a:bodyPr>
          <a:lstStyle/>
          <a:p>
            <a:pPr lvl="0"/>
            <a:r>
              <a:rPr lang="en-US" b="1" dirty="0" smtClean="0"/>
              <a:t>Yemeni President </a:t>
            </a:r>
            <a:r>
              <a:rPr lang="en-US" b="1" u="sng" dirty="0" smtClean="0">
                <a:hlinkClick r:id="rId3" tooltip="Ali Abdullah Saleh"/>
              </a:rPr>
              <a:t>Ali Abdullah </a:t>
            </a:r>
            <a:r>
              <a:rPr lang="en-US" b="1" u="sng" dirty="0" err="1" smtClean="0">
                <a:hlinkClick r:id="rId3" tooltip="Ali Abdullah Saleh"/>
              </a:rPr>
              <a:t>Saleh</a:t>
            </a:r>
            <a:r>
              <a:rPr lang="en-US" b="1" dirty="0" smtClean="0"/>
              <a:t> ousted, and hands power to a national unity government.</a:t>
            </a:r>
          </a:p>
          <a:p>
            <a:pPr lvl="0"/>
            <a:r>
              <a:rPr lang="en-US" b="1" dirty="0" smtClean="0"/>
              <a:t>Syria experiences armed conflict between the government and opposition forces.</a:t>
            </a:r>
          </a:p>
          <a:p>
            <a:pPr lvl="0"/>
            <a:r>
              <a:rPr lang="en-US" b="1" dirty="0" smtClean="0"/>
              <a:t>Civil uprising against the government of Bahrain, despite government changes.</a:t>
            </a:r>
          </a:p>
        </p:txBody>
      </p:sp>
      <p:sp>
        <p:nvSpPr>
          <p:cNvPr id="4" name="TextBox 3"/>
          <p:cNvSpPr txBox="1"/>
          <p:nvPr/>
        </p:nvSpPr>
        <p:spPr>
          <a:xfrm>
            <a:off x="457200" y="990600"/>
            <a:ext cx="8000999" cy="2062103"/>
          </a:xfrm>
          <a:prstGeom prst="rect">
            <a:avLst/>
          </a:prstGeom>
          <a:noFill/>
        </p:spPr>
        <p:txBody>
          <a:bodyPr wrap="square" rtlCol="0">
            <a:spAutoFit/>
          </a:bodyPr>
          <a:lstStyle/>
          <a:p>
            <a:r>
              <a:rPr lang="en-US" sz="3200" dirty="0"/>
              <a:t>Ongoing protests in Saudi Arabia, Sudan, Mauritania and some other </a:t>
            </a:r>
            <a:r>
              <a:rPr lang="en-US" sz="3200" dirty="0" smtClean="0"/>
              <a:t>countries (c)Wikipedia:</a:t>
            </a:r>
            <a:endParaRPr lang="en-US" sz="3200" dirty="0"/>
          </a:p>
          <a:p>
            <a:endParaRPr lang="en-US" sz="3200" dirty="0"/>
          </a:p>
        </p:txBody>
      </p:sp>
      <p:sp>
        <p:nvSpPr>
          <p:cNvPr id="5" name="Rectangle 4"/>
          <p:cNvSpPr>
            <a:spLocks noChangeArrowheads="1"/>
          </p:cNvSpPr>
          <p:nvPr/>
        </p:nvSpPr>
        <p:spPr bwMode="auto">
          <a:xfrm>
            <a:off x="1393758" y="6262300"/>
            <a:ext cx="6356484"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FF"/>
                </a:solidFill>
                <a:effectLst/>
                <a:latin typeface="Arial" pitchFamily="34" charset="0"/>
                <a:ea typeface="Times New Roman" pitchFamily="18" charset="0"/>
                <a:cs typeface="Arial" pitchFamily="34" charset="0"/>
              </a:rPr>
              <a:t>Understand the Arab World Seminar - www.kingdomconnect.info – Cell 302 388 2728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800000"/>
                </a:solidFill>
              </a:rPr>
              <a:t>Ongoing </a:t>
            </a:r>
            <a:r>
              <a:rPr lang="en-US" b="1" dirty="0" smtClean="0">
                <a:solidFill>
                  <a:srgbClr val="800000"/>
                </a:solidFill>
              </a:rPr>
              <a:t>Protests (</a:t>
            </a:r>
            <a:r>
              <a:rPr lang="en-US" b="1" dirty="0">
                <a:solidFill>
                  <a:srgbClr val="800000"/>
                </a:solidFill>
              </a:rPr>
              <a:t>As of July 2012)</a:t>
            </a:r>
            <a:r>
              <a:rPr lang="en-US" dirty="0">
                <a:solidFill>
                  <a:srgbClr val="800000"/>
                </a:solidFill>
              </a:rPr>
              <a:t/>
            </a:r>
            <a:br>
              <a:rPr lang="en-US" dirty="0">
                <a:solidFill>
                  <a:srgbClr val="800000"/>
                </a:solidFill>
              </a:rPr>
            </a:br>
            <a:endParaRPr lang="en-US" dirty="0">
              <a:solidFill>
                <a:srgbClr val="800000"/>
              </a:solidFill>
            </a:endParaRPr>
          </a:p>
        </p:txBody>
      </p:sp>
      <p:sp>
        <p:nvSpPr>
          <p:cNvPr id="3" name="Content Placeholder 2"/>
          <p:cNvSpPr>
            <a:spLocks noGrp="1"/>
          </p:cNvSpPr>
          <p:nvPr>
            <p:ph idx="1"/>
          </p:nvPr>
        </p:nvSpPr>
        <p:spPr>
          <a:xfrm>
            <a:off x="457200" y="2514600"/>
            <a:ext cx="8229600" cy="3382963"/>
          </a:xfrm>
        </p:spPr>
        <p:txBody>
          <a:bodyPr>
            <a:noAutofit/>
          </a:bodyPr>
          <a:lstStyle/>
          <a:p>
            <a:pPr lvl="0"/>
            <a:r>
              <a:rPr lang="en-US" b="1" dirty="0" smtClean="0"/>
              <a:t>Kuwait, Lebanon, and Oman implementing government changes in response to protests.</a:t>
            </a:r>
          </a:p>
          <a:p>
            <a:pPr lvl="0"/>
            <a:r>
              <a:rPr lang="en-US" b="1" dirty="0" smtClean="0"/>
              <a:t>Morocco and Jordan implementing constitutional reforms in response to protests.</a:t>
            </a:r>
          </a:p>
        </p:txBody>
      </p:sp>
      <p:sp>
        <p:nvSpPr>
          <p:cNvPr id="4" name="TextBox 3"/>
          <p:cNvSpPr txBox="1"/>
          <p:nvPr/>
        </p:nvSpPr>
        <p:spPr>
          <a:xfrm>
            <a:off x="457200" y="990600"/>
            <a:ext cx="8000999" cy="2062103"/>
          </a:xfrm>
          <a:prstGeom prst="rect">
            <a:avLst/>
          </a:prstGeom>
          <a:noFill/>
        </p:spPr>
        <p:txBody>
          <a:bodyPr wrap="square" rtlCol="0">
            <a:spAutoFit/>
          </a:bodyPr>
          <a:lstStyle/>
          <a:p>
            <a:r>
              <a:rPr lang="en-US" sz="3200" dirty="0"/>
              <a:t>Ongoing protests in Saudi Arabia, Sudan, Mauritania and some other </a:t>
            </a:r>
            <a:r>
              <a:rPr lang="en-US" sz="3200" dirty="0" smtClean="0"/>
              <a:t>countries (c)Wikipedia:</a:t>
            </a:r>
            <a:endParaRPr lang="en-US" sz="3200" dirty="0"/>
          </a:p>
          <a:p>
            <a:endParaRPr lang="en-US" sz="3200" dirty="0"/>
          </a:p>
        </p:txBody>
      </p:sp>
      <p:sp>
        <p:nvSpPr>
          <p:cNvPr id="5" name="Rectangle 4"/>
          <p:cNvSpPr>
            <a:spLocks noChangeArrowheads="1"/>
          </p:cNvSpPr>
          <p:nvPr/>
        </p:nvSpPr>
        <p:spPr bwMode="auto">
          <a:xfrm>
            <a:off x="1393758" y="6262300"/>
            <a:ext cx="6356484"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FF"/>
                </a:solidFill>
                <a:effectLst/>
                <a:latin typeface="Arial" pitchFamily="34" charset="0"/>
                <a:ea typeface="Times New Roman" pitchFamily="18" charset="0"/>
                <a:cs typeface="Arial" pitchFamily="34" charset="0"/>
              </a:rPr>
              <a:t>Understand the Arab World Seminar - www.kingdomconnect.info – Cell 302 388 2728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solidFill>
                  <a:srgbClr val="800000"/>
                </a:solidFill>
              </a:rPr>
              <a:t>Prayer Pause #3</a:t>
            </a:r>
            <a:endParaRPr lang="en-US" b="1" dirty="0">
              <a:solidFill>
                <a:srgbClr val="800000"/>
              </a:solidFill>
            </a:endParaRPr>
          </a:p>
        </p:txBody>
      </p:sp>
      <p:sp>
        <p:nvSpPr>
          <p:cNvPr id="4" name="TextBox 3"/>
          <p:cNvSpPr txBox="1"/>
          <p:nvPr/>
        </p:nvSpPr>
        <p:spPr>
          <a:xfrm>
            <a:off x="0" y="914400"/>
            <a:ext cx="9144000" cy="1569660"/>
          </a:xfrm>
          <a:prstGeom prst="rect">
            <a:avLst/>
          </a:prstGeom>
          <a:noFill/>
        </p:spPr>
        <p:txBody>
          <a:bodyPr wrap="square" rtlCol="0">
            <a:spAutoFit/>
          </a:bodyPr>
          <a:lstStyle/>
          <a:p>
            <a:pPr algn="ctr"/>
            <a:r>
              <a:rPr lang="en-US" sz="3200" dirty="0"/>
              <a:t>John 12:28</a:t>
            </a:r>
          </a:p>
          <a:p>
            <a:pPr algn="ctr"/>
            <a:r>
              <a:rPr lang="en-US" sz="3200" dirty="0"/>
              <a:t>“I have glorified </a:t>
            </a:r>
            <a:r>
              <a:rPr lang="en-US" sz="3200" b="1" dirty="0" smtClean="0"/>
              <a:t>Myself </a:t>
            </a:r>
            <a:r>
              <a:rPr lang="en-US" sz="3200" dirty="0" smtClean="0"/>
              <a:t>and </a:t>
            </a:r>
            <a:r>
              <a:rPr lang="en-US" sz="3200" b="1" dirty="0"/>
              <a:t>I</a:t>
            </a:r>
            <a:r>
              <a:rPr lang="en-US" sz="3200" dirty="0"/>
              <a:t> </a:t>
            </a:r>
            <a:r>
              <a:rPr lang="en-US" sz="3200" dirty="0" smtClean="0"/>
              <a:t>will</a:t>
            </a:r>
          </a:p>
          <a:p>
            <a:pPr algn="ctr"/>
            <a:r>
              <a:rPr lang="en-US" sz="3200" dirty="0" smtClean="0"/>
              <a:t>Glorify </a:t>
            </a:r>
            <a:r>
              <a:rPr lang="en-US" sz="3200" b="1" dirty="0" smtClean="0"/>
              <a:t>Myself </a:t>
            </a:r>
            <a:r>
              <a:rPr lang="en-US" sz="3200" dirty="0" smtClean="0"/>
              <a:t>again</a:t>
            </a:r>
            <a:r>
              <a:rPr lang="en-US" sz="3200" dirty="0"/>
              <a:t>”</a:t>
            </a:r>
          </a:p>
        </p:txBody>
      </p:sp>
      <p:sp>
        <p:nvSpPr>
          <p:cNvPr id="5" name="TextBox 4"/>
          <p:cNvSpPr txBox="1"/>
          <p:nvPr/>
        </p:nvSpPr>
        <p:spPr>
          <a:xfrm>
            <a:off x="457200" y="2362200"/>
            <a:ext cx="8305800" cy="4524315"/>
          </a:xfrm>
          <a:prstGeom prst="rect">
            <a:avLst/>
          </a:prstGeom>
          <a:noFill/>
        </p:spPr>
        <p:txBody>
          <a:bodyPr wrap="square" rtlCol="0">
            <a:spAutoFit/>
          </a:bodyPr>
          <a:lstStyle/>
          <a:p>
            <a:r>
              <a:rPr lang="en-US" sz="3200" b="1" dirty="0"/>
              <a:t>The Arab Spring has created the probability of change economically, politically, religiously and socially. This is not </a:t>
            </a:r>
            <a:r>
              <a:rPr lang="en-US" sz="3200" b="1" dirty="0" smtClean="0"/>
              <a:t>necessarily positive </a:t>
            </a:r>
            <a:r>
              <a:rPr lang="en-US" sz="3200" b="1" dirty="0"/>
              <a:t>change </a:t>
            </a:r>
            <a:r>
              <a:rPr lang="en-US" sz="3200" b="1" dirty="0" smtClean="0"/>
              <a:t>as the </a:t>
            </a:r>
            <a:r>
              <a:rPr lang="en-US" sz="3200" b="1" dirty="0"/>
              <a:t>organizers of the ‘social media revolution’ intended. Yet God did allow it and God is determined to glorify his name so we can be confident that he will use the stresses and struggle to draw people into his </a:t>
            </a:r>
            <a:r>
              <a:rPr lang="en-US" sz="3200" b="1" dirty="0" smtClean="0"/>
              <a:t>kingdom.</a:t>
            </a:r>
            <a:endParaRPr lang="en-US" sz="3200" b="1" dirty="0"/>
          </a:p>
          <a:p>
            <a:endParaRPr lang="en-US" sz="3200" dirty="0"/>
          </a:p>
        </p:txBody>
      </p:sp>
      <p:sp>
        <p:nvSpPr>
          <p:cNvPr id="6" name="Rectangle 4"/>
          <p:cNvSpPr>
            <a:spLocks noChangeArrowheads="1"/>
          </p:cNvSpPr>
          <p:nvPr/>
        </p:nvSpPr>
        <p:spPr bwMode="auto">
          <a:xfrm>
            <a:off x="1393758" y="6262300"/>
            <a:ext cx="6356484"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FF"/>
                </a:solidFill>
                <a:effectLst/>
                <a:latin typeface="Arial" pitchFamily="34" charset="0"/>
                <a:ea typeface="Times New Roman" pitchFamily="18" charset="0"/>
                <a:cs typeface="Arial" pitchFamily="34" charset="0"/>
              </a:rPr>
              <a:t>Understand the Arab World Seminar - www.kingdomconnect.info – Cell 302 388 2728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solidFill>
                  <a:srgbClr val="800000"/>
                </a:solidFill>
              </a:rPr>
              <a:t>Prayer Pause #3</a:t>
            </a:r>
            <a:endParaRPr lang="en-US" b="1" dirty="0">
              <a:solidFill>
                <a:srgbClr val="800000"/>
              </a:solidFill>
            </a:endParaRPr>
          </a:p>
        </p:txBody>
      </p:sp>
      <p:sp>
        <p:nvSpPr>
          <p:cNvPr id="5" name="TextBox 4"/>
          <p:cNvSpPr txBox="1"/>
          <p:nvPr/>
        </p:nvSpPr>
        <p:spPr>
          <a:xfrm>
            <a:off x="457200" y="1219200"/>
            <a:ext cx="8305800" cy="2062103"/>
          </a:xfrm>
          <a:prstGeom prst="rect">
            <a:avLst/>
          </a:prstGeom>
          <a:noFill/>
        </p:spPr>
        <p:txBody>
          <a:bodyPr wrap="square" rtlCol="0">
            <a:spAutoFit/>
          </a:bodyPr>
          <a:lstStyle/>
          <a:p>
            <a:r>
              <a:rPr lang="en-US" sz="3200" b="1" dirty="0" smtClean="0"/>
              <a:t>Because all of us have experienced </a:t>
            </a:r>
            <a:r>
              <a:rPr lang="en-US" sz="3200" b="1" dirty="0" smtClean="0"/>
              <a:t>His guiding hand, </a:t>
            </a:r>
            <a:r>
              <a:rPr lang="en-US" sz="3200" b="1" dirty="0" smtClean="0"/>
              <a:t>we have confidence that God is wiser than we are and that he is God in all of his purposes.</a:t>
            </a:r>
            <a:endParaRPr lang="en-US" sz="3200" b="1" dirty="0"/>
          </a:p>
        </p:txBody>
      </p:sp>
      <p:sp>
        <p:nvSpPr>
          <p:cNvPr id="7" name="Rectangle 4"/>
          <p:cNvSpPr>
            <a:spLocks noChangeArrowheads="1"/>
          </p:cNvSpPr>
          <p:nvPr/>
        </p:nvSpPr>
        <p:spPr bwMode="auto">
          <a:xfrm>
            <a:off x="1393758" y="6262300"/>
            <a:ext cx="6356484"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FF"/>
                </a:solidFill>
                <a:effectLst/>
                <a:latin typeface="Arial" pitchFamily="34" charset="0"/>
                <a:ea typeface="Times New Roman" pitchFamily="18" charset="0"/>
                <a:cs typeface="Arial" pitchFamily="34" charset="0"/>
              </a:rPr>
              <a:t>Understand the Arab World Seminar - www.kingdomconnect.info – Cell 302 388 2728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solidFill>
                  <a:srgbClr val="800000"/>
                </a:solidFill>
              </a:rPr>
              <a:t>Prayer Pause #3</a:t>
            </a:r>
            <a:endParaRPr lang="en-US" b="1" dirty="0">
              <a:solidFill>
                <a:srgbClr val="800000"/>
              </a:solidFill>
            </a:endParaRPr>
          </a:p>
        </p:txBody>
      </p:sp>
      <p:sp>
        <p:nvSpPr>
          <p:cNvPr id="6" name="TextBox 5"/>
          <p:cNvSpPr txBox="1"/>
          <p:nvPr/>
        </p:nvSpPr>
        <p:spPr>
          <a:xfrm>
            <a:off x="609600" y="1524000"/>
            <a:ext cx="8077200" cy="4524315"/>
          </a:xfrm>
          <a:prstGeom prst="rect">
            <a:avLst/>
          </a:prstGeom>
          <a:noFill/>
        </p:spPr>
        <p:txBody>
          <a:bodyPr wrap="square" rtlCol="0">
            <a:spAutoFit/>
          </a:bodyPr>
          <a:lstStyle/>
          <a:p>
            <a:r>
              <a:rPr lang="en-US" sz="3200" b="1" i="1" dirty="0"/>
              <a:t>“Father we know your ways are beyond our understanding, yet we see around this world miracles of your changing power in the lives of individuals and families. We know you are determined to glorify your name and we ask to work all across this region known as the Arab world to do just that and we will continue to trust in your sovereignty. Amen”</a:t>
            </a:r>
            <a:r>
              <a:rPr lang="en-US" sz="3200" b="1" dirty="0"/>
              <a:t> </a:t>
            </a:r>
          </a:p>
          <a:p>
            <a:endParaRPr lang="en-US" sz="3200" dirty="0"/>
          </a:p>
        </p:txBody>
      </p:sp>
      <p:sp>
        <p:nvSpPr>
          <p:cNvPr id="7" name="Rectangle 4"/>
          <p:cNvSpPr>
            <a:spLocks noChangeArrowheads="1"/>
          </p:cNvSpPr>
          <p:nvPr/>
        </p:nvSpPr>
        <p:spPr bwMode="auto">
          <a:xfrm>
            <a:off x="1393758" y="6262300"/>
            <a:ext cx="6356484"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FF"/>
                </a:solidFill>
                <a:effectLst/>
                <a:latin typeface="Arial" pitchFamily="34" charset="0"/>
                <a:ea typeface="Times New Roman" pitchFamily="18" charset="0"/>
                <a:cs typeface="Arial" pitchFamily="34" charset="0"/>
              </a:rPr>
              <a:t>Understand the Arab World Seminar - www.kingdomconnect.info – Cell 302 388 2728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838200" y="838200"/>
            <a:ext cx="7772400"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209800" algn="l"/>
              </a:tabLst>
            </a:pPr>
            <a:r>
              <a:rPr kumimoji="0" lang="en-US" sz="20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Country</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n-US" sz="2000" i="1" u="sng" dirty="0" smtClean="0">
                <a:latin typeface="Arial" pitchFamily="34" charset="0"/>
                <a:ea typeface="Times New Roman" pitchFamily="18" charset="0"/>
                <a:cs typeface="Arial" pitchFamily="34" charset="0"/>
              </a:rPr>
              <a:t>Year</a:t>
            </a:r>
            <a:r>
              <a:rPr lang="en-US" sz="2000" dirty="0" smtClean="0">
                <a:latin typeface="Arial" pitchFamily="34" charset="0"/>
                <a:ea typeface="Times New Roman" pitchFamily="18" charset="0"/>
                <a:cs typeface="Arial" pitchFamily="34" charset="0"/>
              </a:rPr>
              <a:t>		</a:t>
            </a:r>
            <a:r>
              <a:rPr kumimoji="0" lang="en-US" sz="20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Colonial Power</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09800" algn="l"/>
              </a:tabLst>
            </a:pPr>
            <a:r>
              <a:rPr kumimoji="0" lang="en-US" sz="2000" b="0" i="0" u="none" strike="noStrike" cap="none" normalizeH="0" baseline="0" dirty="0" smtClean="0">
                <a:ln>
                  <a:noFill/>
                </a:ln>
                <a:solidFill>
                  <a:srgbClr val="800000"/>
                </a:solidFill>
                <a:effectLst/>
                <a:latin typeface="Arial" pitchFamily="34" charset="0"/>
                <a:ea typeface="Times New Roman" pitchFamily="18" charset="0"/>
                <a:cs typeface="Arial" pitchFamily="34" charset="0"/>
              </a:rPr>
              <a:t>Algeria			1962 		France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09800" algn="l"/>
              </a:tabLst>
            </a:pPr>
            <a:r>
              <a:rPr kumimoji="0" lang="en-US" sz="2000" b="0" i="0" u="none" strike="noStrike" cap="none" normalizeH="0" baseline="0" dirty="0" smtClean="0">
                <a:ln>
                  <a:noFill/>
                </a:ln>
                <a:solidFill>
                  <a:srgbClr val="800000"/>
                </a:solidFill>
                <a:effectLst/>
                <a:latin typeface="Arial" pitchFamily="34" charset="0"/>
                <a:ea typeface="Times New Roman" pitchFamily="18" charset="0"/>
                <a:cs typeface="Arial" pitchFamily="34" charset="0"/>
              </a:rPr>
              <a:t>Bahrain			1971		Great Britain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09800" algn="l"/>
              </a:tabLst>
            </a:pPr>
            <a:r>
              <a:rPr kumimoji="0" lang="en-US" sz="2000" b="0" i="0" u="none" strike="noStrike" cap="none" normalizeH="0" baseline="0" dirty="0" smtClean="0">
                <a:ln>
                  <a:noFill/>
                </a:ln>
                <a:solidFill>
                  <a:srgbClr val="800000"/>
                </a:solidFill>
                <a:effectLst/>
                <a:latin typeface="Arial" pitchFamily="34" charset="0"/>
                <a:ea typeface="Times New Roman" pitchFamily="18" charset="0"/>
                <a:cs typeface="Arial" pitchFamily="34" charset="0"/>
              </a:rPr>
              <a:t>Egypt			1922		Great Britain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09800" algn="l"/>
              </a:tabLst>
            </a:pPr>
            <a:r>
              <a:rPr kumimoji="0" lang="en-US" sz="2000" b="0" i="0" u="none" strike="noStrike" cap="none" normalizeH="0" baseline="0" dirty="0" smtClean="0">
                <a:ln>
                  <a:noFill/>
                </a:ln>
                <a:solidFill>
                  <a:srgbClr val="800000"/>
                </a:solidFill>
                <a:effectLst/>
                <a:latin typeface="Arial" pitchFamily="34" charset="0"/>
                <a:ea typeface="Times New Roman" pitchFamily="18" charset="0"/>
                <a:cs typeface="Arial" pitchFamily="34" charset="0"/>
              </a:rPr>
              <a:t>Iraq			1958		Great Britain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09800" algn="l"/>
              </a:tabLst>
            </a:pPr>
            <a:r>
              <a:rPr kumimoji="0" lang="en-US" sz="2000" b="0" i="0" u="none" strike="noStrike" cap="none" normalizeH="0" baseline="0" dirty="0" smtClean="0">
                <a:ln>
                  <a:noFill/>
                </a:ln>
                <a:solidFill>
                  <a:srgbClr val="800000"/>
                </a:solidFill>
                <a:effectLst/>
                <a:latin typeface="Arial" pitchFamily="34" charset="0"/>
                <a:ea typeface="Times New Roman" pitchFamily="18" charset="0"/>
                <a:cs typeface="Arial" pitchFamily="34" charset="0"/>
              </a:rPr>
              <a:t>Israel			1948		Great Britain</a:t>
            </a:r>
          </a:p>
          <a:p>
            <a:pPr marL="0" marR="0" lvl="0" indent="0" algn="l" defTabSz="914400" rtl="0" eaLnBrk="0" fontAlgn="base" latinLnBrk="0" hangingPunct="0">
              <a:lnSpc>
                <a:spcPct val="100000"/>
              </a:lnSpc>
              <a:spcBef>
                <a:spcPct val="0"/>
              </a:spcBef>
              <a:spcAft>
                <a:spcPct val="0"/>
              </a:spcAft>
              <a:buClrTx/>
              <a:buSzTx/>
              <a:buFontTx/>
              <a:buNone/>
              <a:tabLst>
                <a:tab pos="2209800" algn="l"/>
              </a:tabLst>
            </a:pPr>
            <a:r>
              <a:rPr kumimoji="0" lang="en-US" sz="2000" b="0" i="0" u="none" strike="noStrike" cap="none" normalizeH="0" baseline="0" dirty="0" smtClean="0">
                <a:ln>
                  <a:noFill/>
                </a:ln>
                <a:solidFill>
                  <a:srgbClr val="800000"/>
                </a:solidFill>
                <a:effectLst/>
                <a:latin typeface="Arial" pitchFamily="34" charset="0"/>
                <a:ea typeface="Times New Roman" pitchFamily="18" charset="0"/>
                <a:cs typeface="Arial" pitchFamily="34" charset="0"/>
              </a:rPr>
              <a:t>Lebanon 			1943		France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09800" algn="l"/>
              </a:tabLst>
            </a:pPr>
            <a:r>
              <a:rPr kumimoji="0" lang="en-US" sz="2000" b="0" i="0" u="none" strike="noStrike" cap="none" normalizeH="0" baseline="0" dirty="0" smtClean="0">
                <a:ln>
                  <a:noFill/>
                </a:ln>
                <a:solidFill>
                  <a:srgbClr val="800000"/>
                </a:solidFill>
                <a:effectLst/>
                <a:latin typeface="Arial" pitchFamily="34" charset="0"/>
                <a:ea typeface="Times New Roman" pitchFamily="18" charset="0"/>
                <a:cs typeface="Arial" pitchFamily="34" charset="0"/>
              </a:rPr>
              <a:t>Libya			1951		Italy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09800" algn="l"/>
              </a:tabLst>
            </a:pPr>
            <a:r>
              <a:rPr kumimoji="0" lang="en-US" sz="2000" b="0" i="0" u="none" strike="noStrike" cap="none" normalizeH="0" baseline="0" dirty="0" smtClean="0">
                <a:ln>
                  <a:noFill/>
                </a:ln>
                <a:solidFill>
                  <a:srgbClr val="800000"/>
                </a:solidFill>
                <a:effectLst/>
                <a:latin typeface="Arial" pitchFamily="34" charset="0"/>
                <a:ea typeface="Times New Roman" pitchFamily="18" charset="0"/>
                <a:cs typeface="Arial" pitchFamily="34" charset="0"/>
              </a:rPr>
              <a:t>Mauritania			1960		France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09800" algn="l"/>
              </a:tabLst>
            </a:pPr>
            <a:r>
              <a:rPr kumimoji="0" lang="en-US" sz="2000" b="0" i="0" u="none" strike="noStrike" cap="none" normalizeH="0" baseline="0" dirty="0" smtClean="0">
                <a:ln>
                  <a:noFill/>
                </a:ln>
                <a:solidFill>
                  <a:srgbClr val="800000"/>
                </a:solidFill>
                <a:effectLst/>
                <a:latin typeface="Arial" pitchFamily="34" charset="0"/>
                <a:ea typeface="Times New Roman" pitchFamily="18" charset="0"/>
                <a:cs typeface="Arial" pitchFamily="34" charset="0"/>
              </a:rPr>
              <a:t>Morocco			1956		France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09800" algn="l"/>
              </a:tabLst>
            </a:pPr>
            <a:r>
              <a:rPr kumimoji="0" lang="en-US" sz="2000" b="0" i="0" u="none" strike="noStrike" cap="none" normalizeH="0" baseline="0" dirty="0" smtClean="0">
                <a:ln>
                  <a:noFill/>
                </a:ln>
                <a:solidFill>
                  <a:srgbClr val="800000"/>
                </a:solidFill>
                <a:effectLst/>
                <a:latin typeface="Arial" pitchFamily="34" charset="0"/>
                <a:ea typeface="Times New Roman" pitchFamily="18" charset="0"/>
                <a:cs typeface="Arial" pitchFamily="34" charset="0"/>
              </a:rPr>
              <a:t>Qatar 			1971		Great Britain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09800" algn="l"/>
              </a:tabLst>
            </a:pPr>
            <a:r>
              <a:rPr kumimoji="0" lang="en-US" sz="2000" b="0" i="0" u="none" strike="noStrike" cap="none" normalizeH="0" baseline="0" dirty="0" err="1" smtClean="0">
                <a:ln>
                  <a:noFill/>
                </a:ln>
                <a:solidFill>
                  <a:srgbClr val="800000"/>
                </a:solidFill>
                <a:effectLst/>
                <a:latin typeface="Arial" pitchFamily="34" charset="0"/>
                <a:ea typeface="Times New Roman" pitchFamily="18" charset="0"/>
                <a:cs typeface="Arial" pitchFamily="34" charset="0"/>
              </a:rPr>
              <a:t>Saudia</a:t>
            </a:r>
            <a:r>
              <a:rPr kumimoji="0" lang="en-US" sz="2000" b="0" i="0" u="none" strike="noStrike" cap="none" normalizeH="0" baseline="0" dirty="0" smtClean="0">
                <a:ln>
                  <a:noFill/>
                </a:ln>
                <a:solidFill>
                  <a:srgbClr val="800000"/>
                </a:solidFill>
                <a:effectLst/>
                <a:latin typeface="Arial" pitchFamily="34" charset="0"/>
                <a:ea typeface="Times New Roman" pitchFamily="18" charset="0"/>
                <a:cs typeface="Arial" pitchFamily="34" charset="0"/>
              </a:rPr>
              <a:t> Arabia			1972		Great Britain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09800" algn="l"/>
              </a:tabLst>
            </a:pPr>
            <a:r>
              <a:rPr kumimoji="0" lang="en-US" sz="2000" b="0" i="0" u="none" strike="noStrike" cap="none" normalizeH="0" baseline="0" dirty="0" smtClean="0">
                <a:ln>
                  <a:noFill/>
                </a:ln>
                <a:solidFill>
                  <a:srgbClr val="800000"/>
                </a:solidFill>
                <a:effectLst/>
                <a:latin typeface="Arial" pitchFamily="34" charset="0"/>
                <a:ea typeface="Times New Roman" pitchFamily="18" charset="0"/>
                <a:cs typeface="Arial" pitchFamily="34" charset="0"/>
              </a:rPr>
              <a:t>Sudan			1956		Great Britain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09800" algn="l"/>
              </a:tabLst>
            </a:pPr>
            <a:r>
              <a:rPr kumimoji="0" lang="en-US" sz="2000" b="0" i="0" u="none" strike="noStrike" cap="none" normalizeH="0" baseline="0" dirty="0" smtClean="0">
                <a:ln>
                  <a:noFill/>
                </a:ln>
                <a:solidFill>
                  <a:srgbClr val="800000"/>
                </a:solidFill>
                <a:effectLst/>
                <a:latin typeface="Arial" pitchFamily="34" charset="0"/>
                <a:ea typeface="Times New Roman" pitchFamily="18" charset="0"/>
                <a:cs typeface="Arial" pitchFamily="34" charset="0"/>
              </a:rPr>
              <a:t>Syria 			1946		France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09800" algn="l"/>
              </a:tabLst>
            </a:pPr>
            <a:r>
              <a:rPr kumimoji="0" lang="en-US" sz="2000" b="0" i="0" u="none" strike="noStrike" cap="none" normalizeH="0" baseline="0" dirty="0" smtClean="0">
                <a:ln>
                  <a:noFill/>
                </a:ln>
                <a:solidFill>
                  <a:srgbClr val="800000"/>
                </a:solidFill>
                <a:effectLst/>
                <a:latin typeface="Arial" pitchFamily="34" charset="0"/>
                <a:ea typeface="Times New Roman" pitchFamily="18" charset="0"/>
                <a:cs typeface="Arial" pitchFamily="34" charset="0"/>
              </a:rPr>
              <a:t>Tunisia			1956		France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09800" algn="l"/>
              </a:tabLst>
            </a:pPr>
            <a:r>
              <a:rPr kumimoji="0" lang="en-US" sz="2000" b="0" i="0" u="none" strike="noStrike" cap="none" normalizeH="0" baseline="0" dirty="0" smtClean="0">
                <a:ln>
                  <a:noFill/>
                </a:ln>
                <a:solidFill>
                  <a:srgbClr val="800000"/>
                </a:solidFill>
                <a:effectLst/>
                <a:latin typeface="Arial" pitchFamily="34" charset="0"/>
                <a:ea typeface="Times New Roman" pitchFamily="18" charset="0"/>
                <a:cs typeface="Arial" pitchFamily="34" charset="0"/>
              </a:rPr>
              <a:t>United Arab Republic		1971   		Great Britain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09800" algn="l"/>
              </a:tabLst>
            </a:pPr>
            <a:r>
              <a:rPr kumimoji="0" lang="en-US" sz="2000" b="0" i="0" u="none" strike="noStrike" cap="none" normalizeH="0" baseline="0" dirty="0" smtClean="0">
                <a:ln>
                  <a:noFill/>
                </a:ln>
                <a:solidFill>
                  <a:srgbClr val="800000"/>
                </a:solidFill>
                <a:effectLst/>
                <a:latin typeface="Arial" pitchFamily="34" charset="0"/>
                <a:ea typeface="Times New Roman" pitchFamily="18" charset="0"/>
                <a:cs typeface="Arial" pitchFamily="34" charset="0"/>
              </a:rPr>
              <a:t>Yemen			1967		Great Britain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TextBox 4"/>
          <p:cNvSpPr txBox="1"/>
          <p:nvPr/>
        </p:nvSpPr>
        <p:spPr>
          <a:xfrm>
            <a:off x="2362200" y="228600"/>
            <a:ext cx="4352345" cy="646331"/>
          </a:xfrm>
          <a:prstGeom prst="rect">
            <a:avLst/>
          </a:prstGeom>
          <a:noFill/>
        </p:spPr>
        <p:txBody>
          <a:bodyPr wrap="none" rtlCol="0">
            <a:spAutoFit/>
          </a:bodyPr>
          <a:lstStyle/>
          <a:p>
            <a:r>
              <a:rPr lang="en-US" sz="3600" b="1" dirty="0" smtClean="0"/>
              <a:t>Year of Independence</a:t>
            </a:r>
            <a:endParaRPr lang="en-US" sz="3600" b="1" dirty="0"/>
          </a:p>
        </p:txBody>
      </p:sp>
      <p:sp>
        <p:nvSpPr>
          <p:cNvPr id="6" name="Rectangle 4"/>
          <p:cNvSpPr>
            <a:spLocks noChangeArrowheads="1"/>
          </p:cNvSpPr>
          <p:nvPr/>
        </p:nvSpPr>
        <p:spPr bwMode="auto">
          <a:xfrm>
            <a:off x="1393758" y="6262300"/>
            <a:ext cx="6356484"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FF"/>
                </a:solidFill>
                <a:effectLst/>
                <a:latin typeface="Arial" pitchFamily="34" charset="0"/>
                <a:ea typeface="Times New Roman" pitchFamily="18" charset="0"/>
                <a:cs typeface="Arial" pitchFamily="34" charset="0"/>
              </a:rPr>
              <a:t>Understand the Arab World Seminar - www.kingdomconnect.info – Cell 302 388 2728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066800"/>
          </a:xfrm>
        </p:spPr>
        <p:txBody>
          <a:bodyPr>
            <a:normAutofit fontScale="90000"/>
          </a:bodyPr>
          <a:lstStyle/>
          <a:p>
            <a:r>
              <a:rPr lang="en-US" b="1" dirty="0" smtClean="0">
                <a:solidFill>
                  <a:srgbClr val="800000"/>
                </a:solidFill>
              </a:rPr>
              <a:t>Ideologies </a:t>
            </a:r>
            <a:r>
              <a:rPr lang="en-US" b="1" dirty="0">
                <a:solidFill>
                  <a:srgbClr val="800000"/>
                </a:solidFill>
              </a:rPr>
              <a:t>in the Arab </a:t>
            </a:r>
            <a:r>
              <a:rPr lang="en-US" b="1" dirty="0" smtClean="0">
                <a:solidFill>
                  <a:srgbClr val="800000"/>
                </a:solidFill>
              </a:rPr>
              <a:t>World</a:t>
            </a:r>
            <a:r>
              <a:rPr lang="en-US" dirty="0" smtClean="0"/>
              <a:t/>
            </a:r>
            <a:br>
              <a:rPr lang="en-US" dirty="0" smtClean="0"/>
            </a:br>
            <a:r>
              <a:rPr lang="en-US" dirty="0" smtClean="0"/>
              <a:t>1900-2010</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b="1" dirty="0"/>
              <a:t>During the last </a:t>
            </a:r>
            <a:r>
              <a:rPr lang="en-US" b="1" dirty="0" smtClean="0"/>
              <a:t>100+ </a:t>
            </a:r>
            <a:r>
              <a:rPr lang="en-US" b="1" dirty="0" smtClean="0"/>
              <a:t>years, </a:t>
            </a:r>
            <a:r>
              <a:rPr lang="en-US" b="1" dirty="0"/>
              <a:t>a strong series of ideological movements have swept across the face of the Arab World.  Here is a brief outline of some of the major ideological trends often occurring at </a:t>
            </a:r>
            <a:r>
              <a:rPr lang="en-US" b="1" dirty="0" smtClean="0"/>
              <a:t>the same time.</a:t>
            </a:r>
          </a:p>
          <a:p>
            <a:r>
              <a:rPr lang="en-US" b="1" dirty="0" smtClean="0"/>
              <a:t>“The only true Ottoman is a Turk”: Arab </a:t>
            </a:r>
            <a:r>
              <a:rPr lang="en-US" b="1" dirty="0" smtClean="0"/>
              <a:t>nationalism </a:t>
            </a:r>
            <a:r>
              <a:rPr lang="en-US" b="1" dirty="0"/>
              <a:t>movements began at the beginning of the 20</a:t>
            </a:r>
            <a:r>
              <a:rPr lang="en-US" b="1" baseline="30000" dirty="0"/>
              <a:t>th</a:t>
            </a:r>
            <a:r>
              <a:rPr lang="en-US" b="1" dirty="0"/>
              <a:t> </a:t>
            </a:r>
            <a:r>
              <a:rPr lang="en-US" b="1" dirty="0" smtClean="0"/>
              <a:t>century, </a:t>
            </a:r>
            <a:r>
              <a:rPr lang="en-US" b="1" dirty="0"/>
              <a:t>as a </a:t>
            </a:r>
            <a:r>
              <a:rPr lang="en-US" b="1" dirty="0" smtClean="0"/>
              <a:t>reaction </a:t>
            </a:r>
            <a:r>
              <a:rPr lang="en-US" b="1" dirty="0"/>
              <a:t>to the Young </a:t>
            </a:r>
            <a:r>
              <a:rPr lang="en-US" b="1" dirty="0" smtClean="0"/>
              <a:t>Turks’ </a:t>
            </a:r>
            <a:r>
              <a:rPr lang="en-US" b="1" dirty="0"/>
              <a:t>redefinition of who an Ottoman </a:t>
            </a:r>
            <a:r>
              <a:rPr lang="en-US" b="1" dirty="0" smtClean="0"/>
              <a:t>was, in </a:t>
            </a:r>
            <a:r>
              <a:rPr lang="en-US" b="1" dirty="0"/>
              <a:t>their efforts to </a:t>
            </a:r>
            <a:r>
              <a:rPr lang="en-US" b="1" dirty="0" smtClean="0"/>
              <a:t>revive the Ottoman </a:t>
            </a:r>
            <a:r>
              <a:rPr lang="en-US" b="1" dirty="0"/>
              <a:t>Empire in its </a:t>
            </a:r>
            <a:r>
              <a:rPr lang="en-US" b="1" dirty="0" smtClean="0"/>
              <a:t>last </a:t>
            </a:r>
            <a:r>
              <a:rPr lang="en-US" b="1" dirty="0"/>
              <a:t>ten years (1908-1918</a:t>
            </a:r>
            <a:r>
              <a:rPr lang="en-US" b="1" dirty="0" smtClean="0"/>
              <a:t>).</a:t>
            </a:r>
            <a:endParaRPr lang="en-US" b="1" dirty="0"/>
          </a:p>
          <a:p>
            <a:endParaRPr lang="en-US" dirty="0"/>
          </a:p>
        </p:txBody>
      </p:sp>
      <p:sp>
        <p:nvSpPr>
          <p:cNvPr id="4" name="Rectangle 4"/>
          <p:cNvSpPr>
            <a:spLocks noChangeArrowheads="1"/>
          </p:cNvSpPr>
          <p:nvPr/>
        </p:nvSpPr>
        <p:spPr bwMode="auto">
          <a:xfrm>
            <a:off x="1393758" y="6262300"/>
            <a:ext cx="6356484"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FF"/>
                </a:solidFill>
                <a:effectLst/>
                <a:latin typeface="Arial" pitchFamily="34" charset="0"/>
                <a:ea typeface="Times New Roman" pitchFamily="18" charset="0"/>
                <a:cs typeface="Arial" pitchFamily="34" charset="0"/>
              </a:rPr>
              <a:t>Understand the Arab World Seminar - www.kingdomconnect.info – Cell 302 388 2728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1143000"/>
          </a:xfrm>
        </p:spPr>
        <p:txBody>
          <a:bodyPr>
            <a:normAutofit fontScale="90000"/>
          </a:bodyPr>
          <a:lstStyle/>
          <a:p>
            <a:r>
              <a:rPr lang="en-US" b="1" dirty="0">
                <a:solidFill>
                  <a:srgbClr val="800000"/>
                </a:solidFill>
              </a:rPr>
              <a:t>The Ideologies in the Arab </a:t>
            </a:r>
            <a:r>
              <a:rPr lang="en-US" b="1" dirty="0" smtClean="0">
                <a:solidFill>
                  <a:srgbClr val="800000"/>
                </a:solidFill>
              </a:rPr>
              <a:t>World</a:t>
            </a:r>
            <a:r>
              <a:rPr lang="en-US" dirty="0" smtClean="0"/>
              <a:t/>
            </a:r>
            <a:br>
              <a:rPr lang="en-US" dirty="0" smtClean="0"/>
            </a:br>
            <a:r>
              <a:rPr lang="en-US" dirty="0" smtClean="0"/>
              <a:t>1900-2010</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b="1" dirty="0"/>
              <a:t>Pan-Arab </a:t>
            </a:r>
            <a:r>
              <a:rPr lang="en-US" b="1" dirty="0" smtClean="0"/>
              <a:t>Socialism</a:t>
            </a:r>
            <a:r>
              <a:rPr lang="en-US" dirty="0"/>
              <a:t> </a:t>
            </a:r>
            <a:r>
              <a:rPr lang="en-US" dirty="0" smtClean="0"/>
              <a:t>was </a:t>
            </a:r>
            <a:r>
              <a:rPr lang="en-US" dirty="0"/>
              <a:t>promoted by Abdul Nasser the ruler in Egypt </a:t>
            </a:r>
            <a:r>
              <a:rPr lang="en-US" dirty="0" smtClean="0"/>
              <a:t>for decades. </a:t>
            </a:r>
            <a:r>
              <a:rPr lang="en-US" dirty="0"/>
              <a:t>This was to be a Socialism that was Arab </a:t>
            </a:r>
            <a:r>
              <a:rPr lang="en-US" dirty="0" smtClean="0"/>
              <a:t>led.</a:t>
            </a:r>
          </a:p>
          <a:p>
            <a:r>
              <a:rPr lang="en-US" b="1" dirty="0" err="1" smtClean="0"/>
              <a:t>Nassarism</a:t>
            </a:r>
            <a:r>
              <a:rPr lang="en-US" dirty="0" smtClean="0"/>
              <a:t> was a movement which grew out of Pam Arab Socialism due to the iconic influence Nasser had in the Arab World as he stood up to former colonialist powers (Nationalizing the Western Oil companies in Egypt and winning the </a:t>
            </a:r>
            <a:r>
              <a:rPr lang="en-US" dirty="0"/>
              <a:t>Suez crisis in </a:t>
            </a:r>
            <a:r>
              <a:rPr lang="en-US" dirty="0" smtClean="0"/>
              <a:t>1956).</a:t>
            </a:r>
            <a:endParaRPr lang="en-US" dirty="0"/>
          </a:p>
        </p:txBody>
      </p:sp>
      <p:sp>
        <p:nvSpPr>
          <p:cNvPr id="4" name="Rectangle 4"/>
          <p:cNvSpPr>
            <a:spLocks noChangeArrowheads="1"/>
          </p:cNvSpPr>
          <p:nvPr/>
        </p:nvSpPr>
        <p:spPr bwMode="auto">
          <a:xfrm>
            <a:off x="1393758" y="6262300"/>
            <a:ext cx="6356484"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FF"/>
                </a:solidFill>
                <a:effectLst/>
                <a:latin typeface="Arial" pitchFamily="34" charset="0"/>
                <a:ea typeface="Times New Roman" pitchFamily="18" charset="0"/>
                <a:cs typeface="Arial" pitchFamily="34" charset="0"/>
              </a:rPr>
              <a:t>Understand the Arab World Seminar - www.kingdomconnect.info – Cell 302 388 2728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1143000"/>
          </a:xfrm>
        </p:spPr>
        <p:txBody>
          <a:bodyPr>
            <a:normAutofit fontScale="90000"/>
          </a:bodyPr>
          <a:lstStyle/>
          <a:p>
            <a:r>
              <a:rPr lang="en-US" b="1" dirty="0">
                <a:solidFill>
                  <a:srgbClr val="800000"/>
                </a:solidFill>
              </a:rPr>
              <a:t>The Ideologies in the Arab </a:t>
            </a:r>
            <a:r>
              <a:rPr lang="en-US" b="1" dirty="0" smtClean="0">
                <a:solidFill>
                  <a:srgbClr val="800000"/>
                </a:solidFill>
              </a:rPr>
              <a:t>World</a:t>
            </a:r>
            <a:r>
              <a:rPr lang="en-US" dirty="0" smtClean="0"/>
              <a:t/>
            </a:r>
            <a:br>
              <a:rPr lang="en-US" dirty="0" smtClean="0"/>
            </a:br>
            <a:r>
              <a:rPr lang="en-US" dirty="0" smtClean="0"/>
              <a:t>1900-2010</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b="1" dirty="0" err="1"/>
              <a:t>Bathism</a:t>
            </a:r>
            <a:r>
              <a:rPr lang="en-US" dirty="0"/>
              <a:t>: A secular Socialistic movement which grew out the Baath Party </a:t>
            </a:r>
            <a:r>
              <a:rPr lang="en-US" dirty="0" smtClean="0"/>
              <a:t>in Syria </a:t>
            </a:r>
            <a:r>
              <a:rPr lang="en-US" dirty="0"/>
              <a:t>and Iraq in the </a:t>
            </a:r>
            <a:r>
              <a:rPr lang="en-US" dirty="0" smtClean="0"/>
              <a:t>50-70’s.</a:t>
            </a:r>
          </a:p>
          <a:p>
            <a:r>
              <a:rPr lang="en-US" b="1" dirty="0"/>
              <a:t>Materialism</a:t>
            </a:r>
            <a:r>
              <a:rPr lang="en-US" dirty="0"/>
              <a:t>: The impact of a </a:t>
            </a:r>
            <a:r>
              <a:rPr lang="en-US" dirty="0" smtClean="0"/>
              <a:t>booming economy </a:t>
            </a:r>
            <a:r>
              <a:rPr lang="en-US" dirty="0"/>
              <a:t>across the Arab world </a:t>
            </a:r>
            <a:r>
              <a:rPr lang="en-US" dirty="0" smtClean="0"/>
              <a:t>made </a:t>
            </a:r>
            <a:r>
              <a:rPr lang="en-US" dirty="0"/>
              <a:t>Arabs really begin to live for the stuff that brought comfort.</a:t>
            </a:r>
          </a:p>
        </p:txBody>
      </p:sp>
      <p:sp>
        <p:nvSpPr>
          <p:cNvPr id="4" name="Rectangle 4"/>
          <p:cNvSpPr>
            <a:spLocks noChangeArrowheads="1"/>
          </p:cNvSpPr>
          <p:nvPr/>
        </p:nvSpPr>
        <p:spPr bwMode="auto">
          <a:xfrm>
            <a:off x="1393758" y="6262300"/>
            <a:ext cx="6356484"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FF"/>
                </a:solidFill>
                <a:effectLst/>
                <a:latin typeface="Arial" pitchFamily="34" charset="0"/>
                <a:ea typeface="Times New Roman" pitchFamily="18" charset="0"/>
                <a:cs typeface="Arial" pitchFamily="34" charset="0"/>
              </a:rPr>
              <a:t>Understand the Arab World Seminar - www.kingdomconnect.info – Cell 302 388 2728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1143000"/>
          </a:xfrm>
        </p:spPr>
        <p:txBody>
          <a:bodyPr>
            <a:normAutofit fontScale="90000"/>
          </a:bodyPr>
          <a:lstStyle/>
          <a:p>
            <a:r>
              <a:rPr lang="en-US" b="1" dirty="0">
                <a:solidFill>
                  <a:srgbClr val="800000"/>
                </a:solidFill>
              </a:rPr>
              <a:t>The Ideologies in the Arab </a:t>
            </a:r>
            <a:r>
              <a:rPr lang="en-US" b="1" dirty="0" smtClean="0">
                <a:solidFill>
                  <a:srgbClr val="800000"/>
                </a:solidFill>
              </a:rPr>
              <a:t>World</a:t>
            </a:r>
            <a:r>
              <a:rPr lang="en-US" dirty="0" smtClean="0"/>
              <a:t/>
            </a:r>
            <a:br>
              <a:rPr lang="en-US" dirty="0" smtClean="0"/>
            </a:br>
            <a:r>
              <a:rPr lang="en-US" dirty="0" smtClean="0"/>
              <a:t>1900-2010</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b="1" dirty="0"/>
              <a:t>Islamic Fundamentalism</a:t>
            </a:r>
            <a:r>
              <a:rPr lang="en-US" dirty="0"/>
              <a:t> as seen in the Muslim Brotherhood (1928), </a:t>
            </a:r>
            <a:r>
              <a:rPr lang="en-US" dirty="0" err="1" smtClean="0"/>
              <a:t>Wahabisim</a:t>
            </a:r>
            <a:r>
              <a:rPr lang="en-US" dirty="0" smtClean="0"/>
              <a:t>/ </a:t>
            </a:r>
            <a:r>
              <a:rPr lang="en-US" dirty="0" err="1" smtClean="0"/>
              <a:t>Salufism</a:t>
            </a:r>
            <a:r>
              <a:rPr lang="en-US" dirty="0" smtClean="0"/>
              <a:t> </a:t>
            </a:r>
            <a:r>
              <a:rPr lang="en-US" dirty="0"/>
              <a:t>(1740) and Al-Qaeda (1990’s) “Returning to </a:t>
            </a:r>
            <a:r>
              <a:rPr lang="en-US" dirty="0" smtClean="0"/>
              <a:t>the original faith (of </a:t>
            </a:r>
            <a:r>
              <a:rPr lang="en-US" dirty="0"/>
              <a:t>Muhammad) </a:t>
            </a:r>
            <a:r>
              <a:rPr lang="en-US" dirty="0" smtClean="0"/>
              <a:t>in </a:t>
            </a:r>
            <a:r>
              <a:rPr lang="en-US" dirty="0"/>
              <a:t>order to reestablish the Caliphate. The </a:t>
            </a:r>
            <a:r>
              <a:rPr lang="en-US" dirty="0" smtClean="0"/>
              <a:t>Al-</a:t>
            </a:r>
            <a:r>
              <a:rPr lang="en-US" dirty="0" err="1" smtClean="0"/>
              <a:t>qaeda</a:t>
            </a:r>
            <a:r>
              <a:rPr lang="en-US" dirty="0" smtClean="0"/>
              <a:t>/Jihadist </a:t>
            </a:r>
            <a:r>
              <a:rPr lang="en-US" dirty="0"/>
              <a:t>movement looks at </a:t>
            </a:r>
            <a:r>
              <a:rPr lang="en-US" dirty="0" err="1"/>
              <a:t>Wahabisim</a:t>
            </a:r>
            <a:r>
              <a:rPr lang="en-US" dirty="0"/>
              <a:t> in </a:t>
            </a:r>
            <a:r>
              <a:rPr lang="en-US" dirty="0" err="1"/>
              <a:t>Saudia</a:t>
            </a:r>
            <a:r>
              <a:rPr lang="en-US" dirty="0"/>
              <a:t> Arabia as a </a:t>
            </a:r>
            <a:r>
              <a:rPr lang="en-US" dirty="0" smtClean="0"/>
              <a:t>“</a:t>
            </a:r>
            <a:r>
              <a:rPr lang="en-US" dirty="0"/>
              <a:t>compromised Islam” due to </a:t>
            </a:r>
            <a:r>
              <a:rPr lang="en-US" dirty="0" smtClean="0"/>
              <a:t>its </a:t>
            </a:r>
            <a:r>
              <a:rPr lang="en-US" dirty="0"/>
              <a:t>contact with </a:t>
            </a:r>
            <a:r>
              <a:rPr lang="en-US" dirty="0" smtClean="0"/>
              <a:t>Western </a:t>
            </a:r>
            <a:r>
              <a:rPr lang="en-US" dirty="0"/>
              <a:t>governments and has </a:t>
            </a:r>
            <a:r>
              <a:rPr lang="en-US" dirty="0" smtClean="0"/>
              <a:t>declared </a:t>
            </a:r>
            <a:r>
              <a:rPr lang="en-US" dirty="0"/>
              <a:t>war on it also.</a:t>
            </a:r>
          </a:p>
          <a:p>
            <a:endParaRPr lang="en-US" dirty="0"/>
          </a:p>
        </p:txBody>
      </p:sp>
      <p:sp>
        <p:nvSpPr>
          <p:cNvPr id="4" name="Rectangle 4"/>
          <p:cNvSpPr>
            <a:spLocks noChangeArrowheads="1"/>
          </p:cNvSpPr>
          <p:nvPr/>
        </p:nvSpPr>
        <p:spPr bwMode="auto">
          <a:xfrm>
            <a:off x="1393758" y="6262300"/>
            <a:ext cx="6356484"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FF"/>
                </a:solidFill>
                <a:effectLst/>
                <a:latin typeface="Arial" pitchFamily="34" charset="0"/>
                <a:ea typeface="Times New Roman" pitchFamily="18" charset="0"/>
                <a:cs typeface="Arial" pitchFamily="34" charset="0"/>
              </a:rPr>
              <a:t>Understand the Arab World Seminar - www.kingdomconnect.info – Cell 302 388 2728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700px-Arab_Revolt_Map">
            <a:hlinkClick r:id="rId3" tooltip="&quot;      Government overthrown       Sustained civil disorder and governmental changes       Protests and governmental changes       Major protests       Minor protests       Related crises outside the Arab world&quot;"/>
          </p:cNvPr>
          <p:cNvPicPr>
            <a:picLocks noChangeAspect="1" noChangeArrowheads="1"/>
          </p:cNvPicPr>
          <p:nvPr/>
        </p:nvPicPr>
        <p:blipFill>
          <a:blip r:embed="rId4" cstate="print"/>
          <a:srcRect/>
          <a:stretch>
            <a:fillRect/>
          </a:stretch>
        </p:blipFill>
        <p:spPr bwMode="auto">
          <a:xfrm>
            <a:off x="914400" y="609600"/>
            <a:ext cx="6667500" cy="3638550"/>
          </a:xfrm>
          <a:prstGeom prst="rect">
            <a:avLst/>
          </a:prstGeom>
          <a:noFill/>
          <a:ln w="9525">
            <a:noFill/>
            <a:miter lim="800000"/>
            <a:headEnd/>
            <a:tailEnd/>
          </a:ln>
        </p:spPr>
      </p:pic>
      <p:sp>
        <p:nvSpPr>
          <p:cNvPr id="6" name="Rectangle 5"/>
          <p:cNvSpPr/>
          <p:nvPr/>
        </p:nvSpPr>
        <p:spPr>
          <a:xfrm>
            <a:off x="228600" y="4267200"/>
            <a:ext cx="8915400" cy="2062103"/>
          </a:xfrm>
          <a:prstGeom prst="rect">
            <a:avLst/>
          </a:prstGeom>
        </p:spPr>
        <p:txBody>
          <a:bodyPr wrap="square">
            <a:spAutoFit/>
          </a:bodyPr>
          <a:lstStyle/>
          <a:p>
            <a:r>
              <a:rPr lang="en-US" sz="3200" dirty="0">
                <a:latin typeface="Times New Roman"/>
                <a:ea typeface="Times New Roman"/>
              </a:rPr>
              <a:t>   Government overthrown </a:t>
            </a:r>
            <a:r>
              <a:rPr lang="en-US" sz="3200" dirty="0">
                <a:solidFill>
                  <a:srgbClr val="000000"/>
                </a:solidFill>
                <a:latin typeface="Times New Roman"/>
                <a:ea typeface="Times New Roman"/>
              </a:rPr>
              <a:t>     </a:t>
            </a:r>
            <a:r>
              <a:rPr lang="en-US" sz="3200" dirty="0">
                <a:latin typeface="Times New Roman"/>
                <a:ea typeface="Times New Roman"/>
              </a:rPr>
              <a:t> Sustained civil disorder and governmental changes </a:t>
            </a:r>
            <a:r>
              <a:rPr lang="en-US" sz="3200" dirty="0">
                <a:solidFill>
                  <a:srgbClr val="000000"/>
                </a:solidFill>
                <a:latin typeface="Times New Roman"/>
                <a:ea typeface="Times New Roman"/>
              </a:rPr>
              <a:t>     </a:t>
            </a:r>
            <a:r>
              <a:rPr lang="en-US" sz="3200" dirty="0">
                <a:latin typeface="Times New Roman"/>
                <a:ea typeface="Times New Roman"/>
              </a:rPr>
              <a:t> Protests and governmental changes</a:t>
            </a:r>
            <a:r>
              <a:rPr lang="en-US" sz="3200" dirty="0">
                <a:solidFill>
                  <a:srgbClr val="000000"/>
                </a:solidFill>
                <a:latin typeface="Times New Roman"/>
                <a:ea typeface="Times New Roman"/>
              </a:rPr>
              <a:t>     </a:t>
            </a:r>
            <a:r>
              <a:rPr lang="en-US" sz="3200" dirty="0">
                <a:latin typeface="Times New Roman"/>
                <a:ea typeface="Times New Roman"/>
              </a:rPr>
              <a:t> Major protests </a:t>
            </a:r>
            <a:r>
              <a:rPr lang="en-US" sz="3200" dirty="0">
                <a:solidFill>
                  <a:srgbClr val="000000"/>
                </a:solidFill>
                <a:latin typeface="Times New Roman"/>
                <a:ea typeface="Times New Roman"/>
              </a:rPr>
              <a:t>     </a:t>
            </a:r>
            <a:r>
              <a:rPr lang="en-US" sz="3200" dirty="0">
                <a:latin typeface="Times New Roman"/>
                <a:ea typeface="Times New Roman"/>
              </a:rPr>
              <a:t> Minor protests </a:t>
            </a:r>
            <a:r>
              <a:rPr lang="en-US" sz="3200" dirty="0">
                <a:solidFill>
                  <a:srgbClr val="000000"/>
                </a:solidFill>
                <a:latin typeface="Times New Roman"/>
                <a:ea typeface="Times New Roman"/>
              </a:rPr>
              <a:t>     </a:t>
            </a:r>
            <a:r>
              <a:rPr lang="en-US" sz="3200" dirty="0">
                <a:latin typeface="Times New Roman"/>
                <a:ea typeface="Times New Roman"/>
              </a:rPr>
              <a:t> Related crises outside the </a:t>
            </a:r>
            <a:r>
              <a:rPr lang="en-US" sz="3200" u="sng" dirty="0">
                <a:solidFill>
                  <a:srgbClr val="0000FF"/>
                </a:solidFill>
                <a:latin typeface="Times New Roman"/>
                <a:ea typeface="Times New Roman"/>
                <a:hlinkClick r:id="rId5" tooltip="Arab world"/>
              </a:rPr>
              <a:t>Arab world</a:t>
            </a:r>
            <a:endParaRPr lang="en-US" sz="3200" dirty="0"/>
          </a:p>
        </p:txBody>
      </p:sp>
      <p:sp>
        <p:nvSpPr>
          <p:cNvPr id="7" name="Rectangle 6"/>
          <p:cNvSpPr/>
          <p:nvPr/>
        </p:nvSpPr>
        <p:spPr>
          <a:xfrm>
            <a:off x="228600" y="4419600"/>
            <a:ext cx="347472" cy="34747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endParaRPr lang="en-US" dirty="0">
              <a:solidFill>
                <a:schemeClr val="tx1"/>
              </a:solidFill>
            </a:endParaRPr>
          </a:p>
        </p:txBody>
      </p:sp>
      <p:sp>
        <p:nvSpPr>
          <p:cNvPr id="10" name="Rectangle 9"/>
          <p:cNvSpPr/>
          <p:nvPr/>
        </p:nvSpPr>
        <p:spPr>
          <a:xfrm>
            <a:off x="4953000" y="4419600"/>
            <a:ext cx="347472" cy="347472"/>
          </a:xfrm>
          <a:prstGeom prst="rect">
            <a:avLst/>
          </a:prstGeom>
          <a:solidFill>
            <a:srgbClr val="0066CC"/>
          </a:solidFill>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endParaRPr lang="en-US"/>
          </a:p>
        </p:txBody>
      </p:sp>
      <p:sp>
        <p:nvSpPr>
          <p:cNvPr id="11" name="Rectangle 10"/>
          <p:cNvSpPr/>
          <p:nvPr/>
        </p:nvSpPr>
        <p:spPr>
          <a:xfrm>
            <a:off x="6358128" y="4876800"/>
            <a:ext cx="347472" cy="347472"/>
          </a:xfrm>
          <a:prstGeom prst="rect">
            <a:avLst/>
          </a:prstGeom>
          <a:solidFill>
            <a:srgbClr val="33CCFF"/>
          </a:solidFill>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endParaRPr lang="en-US"/>
          </a:p>
        </p:txBody>
      </p:sp>
      <p:sp>
        <p:nvSpPr>
          <p:cNvPr id="12" name="Rectangle 11"/>
          <p:cNvSpPr/>
          <p:nvPr/>
        </p:nvSpPr>
        <p:spPr>
          <a:xfrm>
            <a:off x="4191000" y="5410200"/>
            <a:ext cx="347472" cy="347472"/>
          </a:xfrm>
          <a:prstGeom prst="rect">
            <a:avLst/>
          </a:prstGeom>
          <a:solidFill>
            <a:srgbClr val="CC3300"/>
          </a:solidFill>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endParaRPr lang="en-US"/>
          </a:p>
        </p:txBody>
      </p:sp>
      <p:sp>
        <p:nvSpPr>
          <p:cNvPr id="13" name="Rectangle 12"/>
          <p:cNvSpPr/>
          <p:nvPr/>
        </p:nvSpPr>
        <p:spPr>
          <a:xfrm>
            <a:off x="7239000" y="5410200"/>
            <a:ext cx="347472" cy="347472"/>
          </a:xfrm>
          <a:prstGeom prst="rect">
            <a:avLst/>
          </a:prstGeom>
          <a:solidFill>
            <a:srgbClr val="FFCC66"/>
          </a:solidFill>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endParaRPr lang="en-US"/>
          </a:p>
        </p:txBody>
      </p:sp>
      <p:sp>
        <p:nvSpPr>
          <p:cNvPr id="14" name="Rectangle 13"/>
          <p:cNvSpPr/>
          <p:nvPr/>
        </p:nvSpPr>
        <p:spPr>
          <a:xfrm>
            <a:off x="1862328" y="5867400"/>
            <a:ext cx="347472" cy="347472"/>
          </a:xfrm>
          <a:prstGeom prst="rect">
            <a:avLst/>
          </a:prstGeom>
          <a:solidFill>
            <a:srgbClr val="808080"/>
          </a:solidFill>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endParaRPr lang="en-US"/>
          </a:p>
        </p:txBody>
      </p:sp>
      <p:sp>
        <p:nvSpPr>
          <p:cNvPr id="15" name="Rectangle 4"/>
          <p:cNvSpPr>
            <a:spLocks noChangeArrowheads="1"/>
          </p:cNvSpPr>
          <p:nvPr/>
        </p:nvSpPr>
        <p:spPr bwMode="auto">
          <a:xfrm>
            <a:off x="1393758" y="6262300"/>
            <a:ext cx="6356484"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FF"/>
                </a:solidFill>
                <a:effectLst/>
                <a:latin typeface="Arial" pitchFamily="34" charset="0"/>
                <a:ea typeface="Times New Roman" pitchFamily="18" charset="0"/>
                <a:cs typeface="Arial" pitchFamily="34" charset="0"/>
              </a:rPr>
              <a:t>Understand the Arab World Seminar - www.kingdomconnect.info – Cell 302 388 2728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2971800"/>
          </a:xfrm>
        </p:spPr>
        <p:txBody>
          <a:bodyPr/>
          <a:lstStyle/>
          <a:p>
            <a:pPr indent="0">
              <a:buNone/>
            </a:pPr>
            <a:r>
              <a:rPr lang="en-US" b="1" dirty="0" smtClean="0"/>
              <a:t>A Revolt </a:t>
            </a:r>
            <a:r>
              <a:rPr lang="en-US" b="1" dirty="0"/>
              <a:t>Against Perceived Misrule </a:t>
            </a:r>
            <a:r>
              <a:rPr lang="en-US" b="1" dirty="0" smtClean="0"/>
              <a:t>by Entrenched </a:t>
            </a:r>
            <a:r>
              <a:rPr lang="en-US" b="1" dirty="0"/>
              <a:t>Extended Families in Countries Across the Arabic Speaking </a:t>
            </a:r>
            <a:r>
              <a:rPr lang="en-US" b="1" dirty="0" smtClean="0"/>
              <a:t>Region -December </a:t>
            </a:r>
            <a:r>
              <a:rPr lang="en-US" b="1" dirty="0"/>
              <a:t>18, 2010 to the Present ( 1 Year and 7 months</a:t>
            </a:r>
            <a:r>
              <a:rPr lang="en-US" b="1" dirty="0" smtClean="0"/>
              <a:t>). © </a:t>
            </a:r>
            <a:r>
              <a:rPr lang="en-US" b="1" dirty="0"/>
              <a:t>Wikipedia </a:t>
            </a:r>
          </a:p>
          <a:p>
            <a:endParaRPr lang="en-US" dirty="0"/>
          </a:p>
        </p:txBody>
      </p:sp>
      <p:sp>
        <p:nvSpPr>
          <p:cNvPr id="4" name="TextBox 3"/>
          <p:cNvSpPr txBox="1"/>
          <p:nvPr/>
        </p:nvSpPr>
        <p:spPr>
          <a:xfrm>
            <a:off x="2286000" y="457200"/>
            <a:ext cx="4042453" cy="707886"/>
          </a:xfrm>
          <a:prstGeom prst="rect">
            <a:avLst/>
          </a:prstGeom>
          <a:noFill/>
        </p:spPr>
        <p:txBody>
          <a:bodyPr wrap="none" rtlCol="0">
            <a:spAutoFit/>
          </a:bodyPr>
          <a:lstStyle/>
          <a:p>
            <a:r>
              <a:rPr lang="en-US" sz="4000" b="1" dirty="0" smtClean="0">
                <a:solidFill>
                  <a:srgbClr val="800000"/>
                </a:solidFill>
              </a:rPr>
              <a:t>“The Arab Spring”</a:t>
            </a:r>
            <a:endParaRPr lang="en-US" sz="4000" b="1" dirty="0">
              <a:solidFill>
                <a:srgbClr val="800000"/>
              </a:solidFill>
            </a:endParaRPr>
          </a:p>
        </p:txBody>
      </p:sp>
      <p:sp>
        <p:nvSpPr>
          <p:cNvPr id="5" name="Rectangle 4"/>
          <p:cNvSpPr>
            <a:spLocks noChangeArrowheads="1"/>
          </p:cNvSpPr>
          <p:nvPr/>
        </p:nvSpPr>
        <p:spPr bwMode="auto">
          <a:xfrm>
            <a:off x="1393758" y="6262300"/>
            <a:ext cx="6356484"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FF"/>
                </a:solidFill>
                <a:effectLst/>
                <a:latin typeface="Arial" pitchFamily="34" charset="0"/>
                <a:ea typeface="Times New Roman" pitchFamily="18" charset="0"/>
                <a:cs typeface="Arial" pitchFamily="34" charset="0"/>
              </a:rPr>
              <a:t>Understand the Arab World Seminar - www.kingdomconnect.info – Cell 302 388 2728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1506</Words>
  <Application>Microsoft Office PowerPoint</Application>
  <PresentationFormat>On-screen Show (4:3)</PresentationFormat>
  <Paragraphs>158</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PowerPoint Presentation</vt:lpstr>
      <vt:lpstr>PowerPoint Presentation</vt:lpstr>
      <vt:lpstr>PowerPoint Presentation</vt:lpstr>
      <vt:lpstr>Ideologies in the Arab World 1900-2010 </vt:lpstr>
      <vt:lpstr>The Ideologies in the Arab World 1900-2010 </vt:lpstr>
      <vt:lpstr>The Ideologies in the Arab World 1900-2010 </vt:lpstr>
      <vt:lpstr>The Ideologies in the Arab World 1900-2010 </vt:lpstr>
      <vt:lpstr>PowerPoint Presentation</vt:lpstr>
      <vt:lpstr>PowerPoint Presentation</vt:lpstr>
      <vt:lpstr>The Event Which Sparked the “Arab Spring”</vt:lpstr>
      <vt:lpstr>Some Causes for the Arab Spring “Rebellion”</vt:lpstr>
      <vt:lpstr>Prayer Pause #1</vt:lpstr>
      <vt:lpstr>Prayer Pause #1</vt:lpstr>
      <vt:lpstr>Goals of Organizers of the Protests © Wikipedia</vt:lpstr>
      <vt:lpstr>Prayer Pause #2</vt:lpstr>
      <vt:lpstr>Prayer Pause #2</vt:lpstr>
      <vt:lpstr>The Methods Being Used By the Protestors to Promote the Overthrow of Arab Regimes © Wikipedia </vt:lpstr>
      <vt:lpstr>The Methods Being Used By the Protestors to Promote the Overthrow of Arab Regimes © Wikipedia </vt:lpstr>
      <vt:lpstr>Casualties</vt:lpstr>
      <vt:lpstr>Ongoing Protests (As of July 2012) </vt:lpstr>
      <vt:lpstr>Ongoing Protests (As of July 2012) </vt:lpstr>
      <vt:lpstr>Ongoing Protests (As of July 2012) </vt:lpstr>
      <vt:lpstr>Prayer Pause #3</vt:lpstr>
      <vt:lpstr>Prayer Pause #3</vt:lpstr>
      <vt:lpstr>Prayer Pause #3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Allan</dc:creator>
  <cp:lastModifiedBy>Great Only Deity</cp:lastModifiedBy>
  <cp:revision>37</cp:revision>
  <dcterms:created xsi:type="dcterms:W3CDTF">2012-07-28T18:44:51Z</dcterms:created>
  <dcterms:modified xsi:type="dcterms:W3CDTF">2012-08-21T19:52:23Z</dcterms:modified>
</cp:coreProperties>
</file>