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6" r:id="rId4"/>
    <p:sldId id="259" r:id="rId5"/>
    <p:sldId id="260" r:id="rId6"/>
    <p:sldId id="262" r:id="rId7"/>
    <p:sldId id="261" r:id="rId8"/>
    <p:sldId id="269" r:id="rId9"/>
    <p:sldId id="271" r:id="rId10"/>
    <p:sldId id="272" r:id="rId11"/>
    <p:sldId id="266" r:id="rId12"/>
    <p:sldId id="267" r:id="rId13"/>
    <p:sldId id="273" r:id="rId14"/>
    <p:sldId id="276" r:id="rId15"/>
    <p:sldId id="278" r:id="rId16"/>
    <p:sldId id="281" r:id="rId17"/>
    <p:sldId id="282" r:id="rId18"/>
    <p:sldId id="283" r:id="rId19"/>
    <p:sldId id="284" r:id="rId20"/>
    <p:sldId id="287" r:id="rId21"/>
    <p:sldId id="288" r:id="rId22"/>
  </p:sldIdLst>
  <p:sldSz cx="8128000" cy="457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B"/>
    <a:srgbClr val="F5F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9" autoAdjust="0"/>
    <p:restoredTop sz="94660"/>
  </p:normalViewPr>
  <p:slideViewPr>
    <p:cSldViewPr snapToGrid="0">
      <p:cViewPr varScale="1">
        <p:scale>
          <a:sx n="64" d="100"/>
          <a:sy n="64" d="100"/>
        </p:scale>
        <p:origin x="5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748242"/>
            <a:ext cx="6096000" cy="1591733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2401359"/>
            <a:ext cx="6096000" cy="1103841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2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0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16600" y="243417"/>
            <a:ext cx="1752600" cy="38745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8800" y="243417"/>
            <a:ext cx="5156200" cy="38745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3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567" y="1139826"/>
            <a:ext cx="7010400" cy="19018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567" y="3059642"/>
            <a:ext cx="7010400" cy="10001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800" y="1217083"/>
            <a:ext cx="345440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217083"/>
            <a:ext cx="345440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0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59" y="243417"/>
            <a:ext cx="7010400" cy="8837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859" y="1120775"/>
            <a:ext cx="3438525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859" y="1670050"/>
            <a:ext cx="3438525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14800" y="1120775"/>
            <a:ext cx="3455459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4800" y="1670050"/>
            <a:ext cx="3455459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42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96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32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59" y="304800"/>
            <a:ext cx="2621491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5459" y="658284"/>
            <a:ext cx="4114800" cy="324908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9859" y="1371600"/>
            <a:ext cx="2621491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59" y="304800"/>
            <a:ext cx="2621491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55459" y="658284"/>
            <a:ext cx="4114800" cy="3249083"/>
          </a:xfrm>
        </p:spPr>
        <p:txBody>
          <a:bodyPr anchor="t"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9859" y="1371600"/>
            <a:ext cx="2621491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6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800" y="243417"/>
            <a:ext cx="7010400" cy="883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0" y="1217083"/>
            <a:ext cx="7010400" cy="2900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800" y="4237567"/>
            <a:ext cx="1828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2771A-6BB2-443A-AF2E-32C2C7329DE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92400" y="4237567"/>
            <a:ext cx="27432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0400" y="4237567"/>
            <a:ext cx="1828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8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0B1B76-0291-6CA5-E82B-24ED766FC593}"/>
              </a:ext>
            </a:extLst>
          </p:cNvPr>
          <p:cNvSpPr txBox="1"/>
          <p:nvPr/>
        </p:nvSpPr>
        <p:spPr>
          <a:xfrm>
            <a:off x="0" y="26908"/>
            <a:ext cx="812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4815" algn="ctr"/>
            <a:r>
              <a:rPr lang="en-US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Repentance</a:t>
            </a:r>
          </a:p>
          <a:p>
            <a:pPr indent="304815" algn="ctr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“Change your ways!”</a:t>
            </a:r>
          </a:p>
          <a:p>
            <a:pPr indent="304815" algn="ctr"/>
            <a:r>
              <a:rPr lang="en-US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June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9532BD-345A-1E4A-3772-CD4B1CC265F6}"/>
              </a:ext>
            </a:extLst>
          </p:cNvPr>
          <p:cNvSpPr txBox="1"/>
          <p:nvPr/>
        </p:nvSpPr>
        <p:spPr>
          <a:xfrm>
            <a:off x="0" y="4175760"/>
            <a:ext cx="81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Reference</a:t>
            </a:r>
          </a:p>
        </p:txBody>
      </p:sp>
      <p:pic>
        <p:nvPicPr>
          <p:cNvPr id="1026" name="Picture 2" descr="Repentance is not a condition for eternal life">
            <a:extLst>
              <a:ext uri="{FF2B5EF4-FFF2-40B4-BE49-F238E27FC236}">
                <a16:creationId xmlns:a16="http://schemas.microsoft.com/office/drawing/2014/main" id="{12FAA166-B920-0218-AE01-244B8A01A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27" y="1438811"/>
            <a:ext cx="5605146" cy="31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47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5303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Jesus’ ministry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62569"/>
            <a:ext cx="792348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“I tell you; but unless you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you will all likewise perish.”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(Luke 13: 3, 5)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“There will be more joy in heaven over one sinner who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repents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.”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(Luke 15:7, 10)</a:t>
            </a:r>
          </a:p>
          <a:p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Repentance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for the forgiveness of sins should be proclaimed in his name to all nations, beginning from Jerusalem.”</a:t>
            </a:r>
            <a:b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(Luke 24:47)</a:t>
            </a:r>
          </a:p>
        </p:txBody>
      </p:sp>
      <p:pic>
        <p:nvPicPr>
          <p:cNvPr id="2" name="Picture 2" descr="A Lifestyle of Peace: Jesus eats with Sinners and Tax Collectors: The  Parable of the New Wine into Old Wineskins">
            <a:extLst>
              <a:ext uri="{FF2B5EF4-FFF2-40B4-BE49-F238E27FC236}">
                <a16:creationId xmlns:a16="http://schemas.microsoft.com/office/drawing/2014/main" id="{EDDA313E-B556-9190-BCB9-CF1D657B9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172"/>
            <a:ext cx="8128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900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People repent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62569"/>
            <a:ext cx="77189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36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“Therefore let all the house of Israel know for certain that God has made Him both Lord and Christ—this Jesus whom you crucified.“ </a:t>
            </a:r>
          </a:p>
          <a:p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37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Now when they heard this, they were pierced to the heart, and said to Peter and the rest of the apostles, "Brethren, what shall we do?"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6FD52-4FDE-D251-67CC-8F68BCAE8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88" y="562569"/>
            <a:ext cx="7023821" cy="40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5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People repent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8" y="562569"/>
            <a:ext cx="792348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38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Peter said to them, “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and each of you be baptized in the name of Jesus Christ for the forgiveness of your sins; and you will receive the gift of the Holy Spirit.” …</a:t>
            </a:r>
          </a:p>
          <a:p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40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And with many other words he solemnly testified and kept on exhorting them, saying, “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 saved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from this perverse generation!”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(Acts 2:36-40)</a:t>
            </a:r>
          </a:p>
          <a:p>
            <a:endParaRPr lang="en-GB" sz="2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992D1-C136-338B-F078-BF1193118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518" y="518845"/>
            <a:ext cx="5404207" cy="405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30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591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apostles’ ministry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62569"/>
            <a:ext cx="79234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and be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baptized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every one of you in the name of Jesus Christ for the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forgiveness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of your sins, and you will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receive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the gift of the Holy Spirit…”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(Acts 2:38)</a:t>
            </a:r>
          </a:p>
          <a:p>
            <a:pPr>
              <a:spcAft>
                <a:spcPts val="6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“To the Gentiles also God has granted 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repentance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that leads to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life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.”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(11:18)</a:t>
            </a:r>
          </a:p>
          <a:p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“God … commands all people everywhere to 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.”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(17:30)</a:t>
            </a:r>
            <a:endParaRPr lang="en-GB" sz="2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664139-2389-FE98-CEB5-07A7BF982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308" y="562569"/>
            <a:ext cx="4035902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33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1" y="39349"/>
            <a:ext cx="600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Testament epistles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06917"/>
            <a:ext cx="79404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“God’s kindness is meant to lead you to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repentance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?”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(Rom. 2:4)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“Godly grief produces a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repentance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that leads to salvation without regret.”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(2 Cor 7:10)</a:t>
            </a:r>
          </a:p>
          <a:p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“The Lord … is patient toward you, not wishing that any should perish, but that all should reach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repentance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.”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(2 Peter 3:9)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FCD211-F167-E18B-26E0-F329C175D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8" y="3934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52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5477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Repent from what?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134471" y="562333"/>
            <a:ext cx="764639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“The people … still refused to repent of their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evil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deeds and turn to God. They continued to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worship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demons and idols…. And they did not repent of their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murders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or their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witchcraft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or their sexual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immorality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or their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thefts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.”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(Rev. 9:20-21 </a:t>
            </a:r>
            <a:r>
              <a:rPr lang="en-GB" sz="28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NLT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b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Gk. </a:t>
            </a:r>
            <a:r>
              <a:rPr lang="en-GB" sz="2800" b="1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pharmakon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drugs, potions </a:t>
            </a:r>
            <a:r>
              <a:rPr lang="en-GB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GB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BDAG</a:t>
            </a:r>
            <a:r>
              <a:rPr lang="en-GB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br>
              <a:rPr lang="en-GB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GB" sz="2000" i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Gk</a:t>
            </a:r>
            <a:r>
              <a:rPr lang="en-GB" sz="20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-En Lexicon</a:t>
            </a:r>
            <a:r>
              <a:rPr lang="en-GB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GB" sz="28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58952-7CD3-3C27-1452-9DEB9707E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047" y="553997"/>
            <a:ext cx="5258557" cy="4009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4C8237-9497-71A9-D2F7-6D9832AE3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69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Repent unto what?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0" y="562569"/>
            <a:ext cx="824304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“Bear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fruit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 keeping with repentance.”</a:t>
            </a:r>
            <a:b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(Matt. 3:8; Luke 3:8)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“Repent and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believe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 the gospel.”</a:t>
            </a:r>
            <a:b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(Mark 1:15)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“Repent and be baptized every one of you in the name of Jesus Christ for the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forgiveness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of your sins, and you will receive the gift of the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Holy Spirit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.”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(Acts 2:38)</a:t>
            </a:r>
          </a:p>
        </p:txBody>
      </p:sp>
    </p:spTree>
    <p:extLst>
      <p:ext uri="{BB962C8B-B14F-4D97-AF65-F5344CB8AC3E}">
        <p14:creationId xmlns:p14="http://schemas.microsoft.com/office/powerpoint/2010/main" val="2386264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616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Repent unto what?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40191"/>
            <a:ext cx="78293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“To the Gentiles also God has granted repentance that leads to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life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.”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(Acts 11:18)</a:t>
            </a:r>
            <a:endParaRPr lang="en-GB" sz="2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“Telling the people to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believe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 the one who was to come after him, that is, Jesus.”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(Acs 19:4)</a:t>
            </a:r>
            <a:endParaRPr lang="en-GB" sz="2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“Performing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deeds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 keeping with their repentance.”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(Acts 26:20)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32984-D688-244C-F760-3953AC5B7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25" y="570955"/>
            <a:ext cx="6958338" cy="40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77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Repent unto what?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40191"/>
            <a:ext cx="795904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“Godly grief produces a repentance that leads to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salvation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without regret.”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(2 Cor. 7:14)</a:t>
            </a:r>
            <a:endParaRPr lang="en-GB" sz="2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“Performing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deeds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 keeping with their repentance.”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(Acts 26:20)</a:t>
            </a:r>
            <a:endParaRPr lang="en-GB" sz="2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Believers,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“Do the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works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you did at first.”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(Rev. 2:5)</a:t>
            </a:r>
            <a:endParaRPr lang="en-GB" sz="2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“The name of God … repent so as to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give Him glory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.”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(Rev.16:9)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1F89EF-6D50-6973-2FC2-DDA571681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20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Repentance &amp; faith for salvation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71754" y="500778"/>
            <a:ext cx="77897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We leave our former beliefs and sins.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 put our trust in the Lord Jesus Christ.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God forgives us everything we ever did.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4.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 get baptized and join a church.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5.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God gives to us his indwelling Holy Spirit.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6.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 learn to please God by how we live.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7.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When we mess up, we repent and return.</a:t>
            </a:r>
          </a:p>
        </p:txBody>
      </p:sp>
      <p:pic>
        <p:nvPicPr>
          <p:cNvPr id="8194" name="Picture 2" descr="Baptism Baptized GIF - Baptism Baptized Immersing In The Water GIFs">
            <a:extLst>
              <a:ext uri="{FF2B5EF4-FFF2-40B4-BE49-F238E27FC236}">
                <a16:creationId xmlns:a16="http://schemas.microsoft.com/office/drawing/2014/main" id="{0390E8DF-DE4F-5661-1FC8-234504662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18" y="531674"/>
            <a:ext cx="7222564" cy="403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213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1" y="39349"/>
            <a:ext cx="4674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 biblical theology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71756" y="516285"/>
            <a:ext cx="7856244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Read through the Scripture.</a:t>
            </a:r>
          </a:p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Identify recurring themes.</a:t>
            </a:r>
          </a:p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Assemble passages dealing with a theme.</a:t>
            </a:r>
          </a:p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4.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Analyse and compare those passages.</a:t>
            </a:r>
          </a:p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Outline their content.</a:t>
            </a:r>
          </a:p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6.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Formulate a tentative teaching.</a:t>
            </a:r>
          </a:p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7.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Ask others to assess that teaching.</a:t>
            </a:r>
          </a:p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8.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Share that teaching humbly.</a:t>
            </a:r>
            <a:endParaRPr lang="en-US" sz="2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EC3085-68F0-2CA0-5BF0-F8AC17FDD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628" y="576235"/>
            <a:ext cx="6027134" cy="401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1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335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Repentance &amp; faith in evangelism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71754" y="500778"/>
            <a:ext cx="77897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2913" indent="-442913"/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 Bible studies, ask readers what they have learned about sin.</a:t>
            </a:r>
          </a:p>
          <a:p>
            <a:pPr marL="442913" indent="-442913"/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Explain how God will forgive those who regret and abandon their sins &amp; beliefs.</a:t>
            </a:r>
          </a:p>
          <a:p>
            <a:pPr marL="442913" indent="-442913"/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Recount how Jesus died and rose to life to save forever those who trust in him.</a:t>
            </a:r>
          </a:p>
          <a:p>
            <a:pPr marL="442913" indent="-442913"/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4.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Offer God’s Spirit and everlasting life.</a:t>
            </a:r>
          </a:p>
          <a:p>
            <a:pPr marL="442913" indent="-442913"/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5.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Invite them to quit their big sins, to trust in Jesus, and to be baptized.</a:t>
            </a:r>
          </a:p>
        </p:txBody>
      </p:sp>
      <p:pic>
        <p:nvPicPr>
          <p:cNvPr id="9218" name="Picture 2" descr="6 heroes of advocacy in the Bible — World Vision Advocacy">
            <a:extLst>
              <a:ext uri="{FF2B5EF4-FFF2-40B4-BE49-F238E27FC236}">
                <a16:creationId xmlns:a16="http://schemas.microsoft.com/office/drawing/2014/main" id="{60D66A65-0D4E-5A4B-940E-054C3F399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41" y="562569"/>
            <a:ext cx="6007781" cy="400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943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4830A2-990B-18C5-DD64-730296603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3626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6440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Repentance, definition (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BDAG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71756" y="665236"/>
            <a:ext cx="78562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Noun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Metanoia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meta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= ‘change’ + </a:t>
            </a:r>
            <a:r>
              <a:rPr lang="en-US" sz="2800" b="1" i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noia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= ‘mind’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Meaning: 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‘turning about, conversion’</a:t>
            </a:r>
          </a:p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Verb</a:t>
            </a:r>
            <a:endParaRPr lang="en-US" sz="2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Metanoeō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meta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= ‘change’ + </a:t>
            </a:r>
            <a:r>
              <a:rPr lang="en-US" sz="2800" b="1" i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noeō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= ‘think’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Meaning: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 change one’s mind.</a:t>
            </a:r>
          </a:p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	 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 feel remorse [sorry], </a:t>
            </a:r>
            <a:b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		to repent, to be converted.</a:t>
            </a:r>
            <a:endParaRPr lang="en-US" sz="2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260C56-EF84-AF52-C847-CA10FFAEF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926" y="540520"/>
            <a:ext cx="3562540" cy="40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52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6263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First Testament repentance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624893"/>
            <a:ext cx="803852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When in captivity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(1 Kings 8:47)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Any man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(Psa. 7:11-12)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Jerusalemites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(Jer. 5:3; 8:4-5; 15:7; 26:3)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Israelite idolators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(Eze. 14:5-7; )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Israelite transgressors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(Eze. 18:30-32; 33:11)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Israel nation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(Isa. 9:13)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61500F-E3BD-6D99-7FA1-C6BE1626A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2" y="228494"/>
            <a:ext cx="7315576" cy="4115011"/>
          </a:xfrm>
          <a:prstGeom prst="rect">
            <a:avLst/>
          </a:prstGeom>
        </p:spPr>
      </p:pic>
      <p:pic>
        <p:nvPicPr>
          <p:cNvPr id="2050" name="Picture 2" descr="Jonah 3: Agents of Change | Impartial Christian Ministries">
            <a:extLst>
              <a:ext uri="{FF2B5EF4-FFF2-40B4-BE49-F238E27FC236}">
                <a16:creationId xmlns:a16="http://schemas.microsoft.com/office/drawing/2014/main" id="{AB0B48EF-34AB-B173-933E-FB9CC6E03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24" y="582385"/>
            <a:ext cx="5319486" cy="39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365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First Testament examples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20" y="624893"/>
            <a:ext cx="771896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Job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 righteous man, Job 42:6)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Rahab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 pagan woman, Josh. 2:11)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Jonah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 prophet of God, Jon. 2:7)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Ninevites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(wicked people, Jon. 3:8; Lk 11:32)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David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 believing king, Psa. 51)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Ruth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 pagan widow, Ruth 1:14-15)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Naaman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 pagan soldier, 2 Kings 5:17b)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43EA3-88C6-C33D-55FA-7FEE6E07C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2" y="228494"/>
            <a:ext cx="7315576" cy="4115011"/>
          </a:xfrm>
          <a:prstGeom prst="rect">
            <a:avLst/>
          </a:prstGeom>
        </p:spPr>
      </p:pic>
      <p:pic>
        <p:nvPicPr>
          <p:cNvPr id="3074" name="Picture 2" descr="Obedience brings Deliverance | Expositor Online">
            <a:extLst>
              <a:ext uri="{FF2B5EF4-FFF2-40B4-BE49-F238E27FC236}">
                <a16:creationId xmlns:a16="http://schemas.microsoft.com/office/drawing/2014/main" id="{A6287AAB-EB85-CBBD-D8B4-760887BF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9" y="562569"/>
            <a:ext cx="8018862" cy="400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715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Ninevites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62569"/>
            <a:ext cx="771896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4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Jonah began to go through the city one day's walk; and he cried out and said, “Yet forty days and Nineveh will be overthrown.”</a:t>
            </a:r>
          </a:p>
          <a:p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5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Then the people of Nineveh believed in God; and they called a fast and put on sackcloth from the greatest to the least of them.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77DDD-5DF6-958F-27A1-3FABCF9F9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2" y="228494"/>
            <a:ext cx="7315576" cy="4115011"/>
          </a:xfrm>
          <a:prstGeom prst="rect">
            <a:avLst/>
          </a:prstGeom>
        </p:spPr>
      </p:pic>
      <p:pic>
        <p:nvPicPr>
          <p:cNvPr id="4098" name="Picture 2" descr="Jonah 3 - Nineveh Repents">
            <a:extLst>
              <a:ext uri="{FF2B5EF4-FFF2-40B4-BE49-F238E27FC236}">
                <a16:creationId xmlns:a16="http://schemas.microsoft.com/office/drawing/2014/main" id="{5F9DCA91-1BFE-3189-E905-A95D73822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01" y="624114"/>
            <a:ext cx="7018464" cy="394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195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1" y="39349"/>
            <a:ext cx="589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Testament examples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11025"/>
            <a:ext cx="771896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Zacchaeus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 dishonest taxman, Luke 19:8)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Religious folk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(Matt. 3:1-2)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Galileans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(turning to God, Matt. 4:17)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Judeans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(who crucified Jesus, Acts 2:36-38)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Saul/Paul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(anti-</a:t>
            </a:r>
            <a:r>
              <a:rPr lang="en-US" sz="2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christian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Acts 9:17-18)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Thief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(convicted felon, Luke 23:41-43)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Pagans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(idolators, 1 Thess. 1:9-10)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879D01-E213-FB16-6D9E-C230C0C31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1" y="228494"/>
            <a:ext cx="7315576" cy="4115011"/>
          </a:xfrm>
          <a:prstGeom prst="rect">
            <a:avLst/>
          </a:prstGeom>
        </p:spPr>
      </p:pic>
      <p:pic>
        <p:nvPicPr>
          <p:cNvPr id="1026" name="Picture 2" descr="When Jesus Comes to Dinner | Presbytery of Riverside">
            <a:extLst>
              <a:ext uri="{FF2B5EF4-FFF2-40B4-BE49-F238E27FC236}">
                <a16:creationId xmlns:a16="http://schemas.microsoft.com/office/drawing/2014/main" id="{FC8492EC-BA9F-C038-49CD-2007CA0E2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2" y="492691"/>
            <a:ext cx="6392333" cy="40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572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John’s ministry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62569"/>
            <a:ext cx="792348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John appeared, baptizing in the wilderness and proclaiming a baptism of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repentance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for the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forgiveness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of sins.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(Mark 1:4)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Bear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fruit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 keeping with repentance. </a:t>
            </a:r>
            <a:b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(Matt. 3:8)</a:t>
            </a:r>
          </a:p>
          <a:p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The crowds … tax collectors … soldiers …. Said to him, “What shall we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?” </a:t>
            </a:r>
            <a:b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(Luke 3:10-14)</a:t>
            </a:r>
          </a:p>
        </p:txBody>
      </p:sp>
      <p:pic>
        <p:nvPicPr>
          <p:cNvPr id="6146" name="Picture 2" descr="baptizing the people">
            <a:extLst>
              <a:ext uri="{FF2B5EF4-FFF2-40B4-BE49-F238E27FC236}">
                <a16:creationId xmlns:a16="http://schemas.microsoft.com/office/drawing/2014/main" id="{3900313E-C037-0EFD-87CA-8E5ED63E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58" y="562569"/>
            <a:ext cx="7625484" cy="400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708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Jesus’ ministry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62569"/>
            <a:ext cx="792348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“The time is fulfilled, and the kingdom of God is at hand;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and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believe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 the gospel.”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(Mark 1:15)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“I have not come to call the righteous but sinners to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repentance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.”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(Luke 5:32)</a:t>
            </a:r>
          </a:p>
          <a:p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He began to denounce the cities where most of his mighty works had been done, because they did not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(Matt. 11:20)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30B4B-5F81-0FEA-0238-82461F41E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58" y="562569"/>
            <a:ext cx="7154084" cy="40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7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1072</TotalTime>
  <Words>1374</Words>
  <Application>Microsoft Office PowerPoint</Application>
  <PresentationFormat>Custom</PresentationFormat>
  <Paragraphs>103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40</cp:revision>
  <dcterms:created xsi:type="dcterms:W3CDTF">2023-05-03T23:33:27Z</dcterms:created>
  <dcterms:modified xsi:type="dcterms:W3CDTF">2024-07-02T15:13:52Z</dcterms:modified>
</cp:coreProperties>
</file>