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0" r:id="rId3"/>
    <p:sldId id="282" r:id="rId4"/>
    <p:sldId id="257" r:id="rId5"/>
    <p:sldId id="268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7" r:id="rId15"/>
    <p:sldId id="266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69" r:id="rId24"/>
    <p:sldId id="277" r:id="rId25"/>
    <p:sldId id="278" r:id="rId26"/>
    <p:sldId id="279" r:id="rId27"/>
    <p:sldId id="281" r:id="rId28"/>
  </p:sldIdLst>
  <p:sldSz cx="7315200" cy="4114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34195FF-8F86-54BB-EB87-7D403376B1B0}" name="Galen Currah" initials="GC" userId="b9acc8d0659c3654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DE7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1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60" y="8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73418"/>
            <a:ext cx="5486400" cy="1432560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161223"/>
            <a:ext cx="5486400" cy="993457"/>
          </a:xfrm>
        </p:spPr>
        <p:txBody>
          <a:bodyPr/>
          <a:lstStyle>
            <a:lvl1pPr marL="0" indent="0" algn="ctr">
              <a:buNone/>
              <a:defRPr sz="1440"/>
            </a:lvl1pPr>
            <a:lvl2pPr marL="274320" indent="0" algn="ctr">
              <a:buNone/>
              <a:defRPr sz="1200"/>
            </a:lvl2pPr>
            <a:lvl3pPr marL="548640" indent="0" algn="ctr">
              <a:buNone/>
              <a:defRPr sz="1080"/>
            </a:lvl3pPr>
            <a:lvl4pPr marL="822960" indent="0" algn="ctr">
              <a:buNone/>
              <a:defRPr sz="960"/>
            </a:lvl4pPr>
            <a:lvl5pPr marL="1097280" indent="0" algn="ctr">
              <a:buNone/>
              <a:defRPr sz="960"/>
            </a:lvl5pPr>
            <a:lvl6pPr marL="1371600" indent="0" algn="ctr">
              <a:buNone/>
              <a:defRPr sz="960"/>
            </a:lvl6pPr>
            <a:lvl7pPr marL="1645920" indent="0" algn="ctr">
              <a:buNone/>
              <a:defRPr sz="960"/>
            </a:lvl7pPr>
            <a:lvl8pPr marL="1920240" indent="0" algn="ctr">
              <a:buNone/>
              <a:defRPr sz="960"/>
            </a:lvl8pPr>
            <a:lvl9pPr marL="2194560" indent="0" algn="ctr">
              <a:buNone/>
              <a:defRPr sz="9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12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78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234940" y="219075"/>
            <a:ext cx="1577340" cy="348710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219075"/>
            <a:ext cx="4640580" cy="34871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3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96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110" y="1025843"/>
            <a:ext cx="6309360" cy="1711642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9110" y="2753678"/>
            <a:ext cx="6309360" cy="900112"/>
          </a:xfrm>
        </p:spPr>
        <p:txBody>
          <a:bodyPr/>
          <a:lstStyle>
            <a:lvl1pPr marL="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1pPr>
            <a:lvl2pPr marL="2743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5486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3pPr>
            <a:lvl4pPr marL="8229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4pPr>
            <a:lvl5pPr marL="109728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5pPr>
            <a:lvl6pPr marL="137160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6pPr>
            <a:lvl7pPr marL="164592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7pPr>
            <a:lvl8pPr marL="192024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8pPr>
            <a:lvl9pPr marL="21945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78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33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34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19075"/>
            <a:ext cx="6309360" cy="7953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873" y="1008698"/>
            <a:ext cx="3094672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873" y="1503045"/>
            <a:ext cx="3094672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03320" y="1008698"/>
            <a:ext cx="3109913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03320" y="1503045"/>
            <a:ext cx="3109913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143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50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22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9913" y="592455"/>
            <a:ext cx="3703320" cy="29241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87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09913" y="592455"/>
            <a:ext cx="3703320" cy="2924175"/>
          </a:xfrm>
        </p:spPr>
        <p:txBody>
          <a:bodyPr anchor="t"/>
          <a:lstStyle>
            <a:lvl1pPr marL="0" indent="0">
              <a:buNone/>
              <a:defRPr sz="1920"/>
            </a:lvl1pPr>
            <a:lvl2pPr marL="274320" indent="0">
              <a:buNone/>
              <a:defRPr sz="1680"/>
            </a:lvl2pPr>
            <a:lvl3pPr marL="548640" indent="0">
              <a:buNone/>
              <a:defRPr sz="1440"/>
            </a:lvl3pPr>
            <a:lvl4pPr marL="822960" indent="0">
              <a:buNone/>
              <a:defRPr sz="1200"/>
            </a:lvl4pPr>
            <a:lvl5pPr marL="1097280" indent="0">
              <a:buNone/>
              <a:defRPr sz="1200"/>
            </a:lvl5pPr>
            <a:lvl6pPr marL="1371600" indent="0">
              <a:buNone/>
              <a:defRPr sz="1200"/>
            </a:lvl6pPr>
            <a:lvl7pPr marL="1645920" indent="0">
              <a:buNone/>
              <a:defRPr sz="1200"/>
            </a:lvl7pPr>
            <a:lvl8pPr marL="1920240" indent="0">
              <a:buNone/>
              <a:defRPr sz="1200"/>
            </a:lvl8pPr>
            <a:lvl9pPr marL="219456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30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219075"/>
            <a:ext cx="6309360" cy="795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095375"/>
            <a:ext cx="6309360" cy="2610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CF0BF-C3A9-4D6C-BDB3-FC19FEA1CBB9}" type="datetimeFigureOut">
              <a:rPr lang="en-US" smtClean="0"/>
              <a:t>7/2/2023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3160" y="3813810"/>
            <a:ext cx="246888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6636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056DE-DC01-4506-95B8-19EE7E39E1A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3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548640" rtl="0" eaLnBrk="1" latinLnBrk="0" hangingPunct="1">
        <a:lnSpc>
          <a:spcPct val="90000"/>
        </a:lnSpc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54864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5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ook and inkwell on a wooden surface&#10;&#10;Description automatically generated with low confidence">
            <a:extLst>
              <a:ext uri="{FF2B5EF4-FFF2-40B4-BE49-F238E27FC236}">
                <a16:creationId xmlns:a16="http://schemas.microsoft.com/office/drawing/2014/main" id="{1957F80E-7728-06FE-1063-CD94CD3DF9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960" y="1046378"/>
            <a:ext cx="3489279" cy="27914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16CAE0-FBA9-66C6-B905-EDF726AD7B18}"/>
              </a:ext>
            </a:extLst>
          </p:cNvPr>
          <p:cNvSpPr txBox="1"/>
          <p:nvPr/>
        </p:nvSpPr>
        <p:spPr>
          <a:xfrm>
            <a:off x="1" y="42339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Our Bible Came From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Material Origins of the Two Testaments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69AAC8-5411-BCC1-C710-0E4A6B36F17C}"/>
              </a:ext>
            </a:extLst>
          </p:cNvPr>
          <p:cNvSpPr txBox="1"/>
          <p:nvPr/>
        </p:nvSpPr>
        <p:spPr>
          <a:xfrm>
            <a:off x="2133600" y="3837801"/>
            <a:ext cx="3048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https://giphy.com/gifs/bible-aAfKYv1ScWDuM</a:t>
            </a:r>
          </a:p>
        </p:txBody>
      </p:sp>
    </p:spTree>
    <p:extLst>
      <p:ext uri="{BB962C8B-B14F-4D97-AF65-F5344CB8AC3E}">
        <p14:creationId xmlns:p14="http://schemas.microsoft.com/office/powerpoint/2010/main" val="365811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FD8E8F-7DF2-9C05-71F5-8179079B3102}"/>
              </a:ext>
            </a:extLst>
          </p:cNvPr>
          <p:cNvSpPr txBox="1"/>
          <p:nvPr/>
        </p:nvSpPr>
        <p:spPr>
          <a:xfrm>
            <a:off x="103948" y="74061"/>
            <a:ext cx="676284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Cultural knowledge, oral &amp; written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1487FD-0CD3-0D77-4C50-3E3CFEBE34E7}"/>
              </a:ext>
            </a:extLst>
          </p:cNvPr>
          <p:cNvSpPr txBox="1"/>
          <p:nvPr/>
        </p:nvSpPr>
        <p:spPr>
          <a:xfrm>
            <a:off x="448411" y="497073"/>
            <a:ext cx="621560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(from before 2nd millennium BCE)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91628" y="1020293"/>
            <a:ext cx="7123572" cy="31085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●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“You broke the heads of the sea monsters on the waters.”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Psalm 74:13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●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“of old, the men of renown”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Genesis 6:4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●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“New gods that had come recently” 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Deuteronomy 32:17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●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“God has taken his place in the divine council”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Psalm 82:1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CEDD97-B083-8FDB-C442-84F433867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588" y="2057391"/>
            <a:ext cx="24" cy="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493FE7-55F1-8569-6D27-FD2CE3EDF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979" y="597281"/>
            <a:ext cx="5799221" cy="354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9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FD8E8F-7DF2-9C05-71F5-8179079B3102}"/>
              </a:ext>
            </a:extLst>
          </p:cNvPr>
          <p:cNvSpPr txBox="1"/>
          <p:nvPr/>
        </p:nvSpPr>
        <p:spPr>
          <a:xfrm>
            <a:off x="103948" y="74061"/>
            <a:ext cx="676284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Compilers and Editors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1487FD-0CD3-0D77-4C50-3E3CFEBE34E7}"/>
              </a:ext>
            </a:extLst>
          </p:cNvPr>
          <p:cNvSpPr txBox="1"/>
          <p:nvPr/>
        </p:nvSpPr>
        <p:spPr>
          <a:xfrm>
            <a:off x="448411" y="497073"/>
            <a:ext cx="669768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(from before the 8</a:t>
            </a: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century BCE)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0" y="1020293"/>
            <a:ext cx="7315200" cy="31085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●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“Take a scroll and write on it all the words that I have spoken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Jeremiah 36:2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●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“the sons of the prophets”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2 Kings 2:3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●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“Jonathan … a man of understanding 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and a scribe”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2 Chronicles 27:32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●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“Ezra had set his heart to study the Law of the LORD”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Ezra 7:10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CEDD97-B083-8FDB-C442-84F433867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588" y="2057391"/>
            <a:ext cx="24" cy="18"/>
          </a:xfrm>
          <a:prstGeom prst="rect">
            <a:avLst/>
          </a:prstGeom>
        </p:spPr>
      </p:pic>
      <p:pic>
        <p:nvPicPr>
          <p:cNvPr id="5122" name="Picture 2" descr="Old Testament Prophet">
            <a:extLst>
              <a:ext uri="{FF2B5EF4-FFF2-40B4-BE49-F238E27FC236}">
                <a16:creationId xmlns:a16="http://schemas.microsoft.com/office/drawing/2014/main" id="{EC0B7D63-5F49-0799-397E-18D2E0E6D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83" y="583245"/>
            <a:ext cx="6707917" cy="353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62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FD8E8F-7DF2-9C05-71F5-8179079B3102}"/>
              </a:ext>
            </a:extLst>
          </p:cNvPr>
          <p:cNvSpPr txBox="1"/>
          <p:nvPr/>
        </p:nvSpPr>
        <p:spPr>
          <a:xfrm>
            <a:off x="197891" y="86587"/>
            <a:ext cx="691941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Versions of the Hebrew Bible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1487FD-0CD3-0D77-4C50-3E3CFEBE34E7}"/>
              </a:ext>
            </a:extLst>
          </p:cNvPr>
          <p:cNvSpPr txBox="1"/>
          <p:nvPr/>
        </p:nvSpPr>
        <p:spPr>
          <a:xfrm>
            <a:off x="197891" y="497073"/>
            <a:ext cx="503796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Hebrew versions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97891" y="970189"/>
            <a:ext cx="7315200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Judean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(from before 12th cent BCE)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Samaritan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(from 8th cent BCE)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Babylonian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(From 6th cent BCE)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Essene (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Qumran, from 1st cent BCE)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CEDD97-B083-8FDB-C442-84F433867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588" y="2057391"/>
            <a:ext cx="24" cy="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25385B-D1C3-A6C6-3180-04D916BAF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6951" y="2206751"/>
            <a:ext cx="6097" cy="60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B360C9-CED2-A7D4-F5F4-9C3DE2E54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351" y="2359151"/>
            <a:ext cx="6097" cy="60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65D808-D110-6162-7DC0-45EF33F273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249" y="609807"/>
            <a:ext cx="5671951" cy="350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77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FD8E8F-7DF2-9C05-71F5-8179079B3102}"/>
              </a:ext>
            </a:extLst>
          </p:cNvPr>
          <p:cNvSpPr txBox="1"/>
          <p:nvPr/>
        </p:nvSpPr>
        <p:spPr>
          <a:xfrm>
            <a:off x="103945" y="42746"/>
            <a:ext cx="546385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Versions of the Hebrew Bible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1487FD-0CD3-0D77-4C50-3E3CFEBE34E7}"/>
              </a:ext>
            </a:extLst>
          </p:cNvPr>
          <p:cNvSpPr txBox="1"/>
          <p:nvPr/>
        </p:nvSpPr>
        <p:spPr>
          <a:xfrm>
            <a:off x="103945" y="453232"/>
            <a:ext cx="503796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Hebrew scribes (copyists)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03945" y="976452"/>
            <a:ext cx="7315200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Kings and priests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(from 10th cent BCE)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Scribes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(51x, from 10th cent BCE)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Sons of the prophets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(from 8th cent BCE)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Synagogues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(from 6th century BCE)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Masoretes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(from 7th century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CEDD97-B083-8FDB-C442-84F433867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588" y="2057391"/>
            <a:ext cx="24" cy="1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3528F8C-A6D1-3F6B-2714-47928CD6DF9A}"/>
              </a:ext>
            </a:extLst>
          </p:cNvPr>
          <p:cNvSpPr txBox="1"/>
          <p:nvPr/>
        </p:nvSpPr>
        <p:spPr>
          <a:xfrm>
            <a:off x="0" y="3172299"/>
            <a:ext cx="38903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Codex Sassoon, </a:t>
            </a:r>
            <a:r>
              <a:rPr lang="en-GB" dirty="0"/>
              <a:t>a Masoretic codex comprising all 24 books of the Hebrew Bible, dated to the 10th century CE</a:t>
            </a:r>
            <a:endParaRPr lang="en-US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6F29219-DA98-C6C5-A541-56811C6B0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2207" y="0"/>
            <a:ext cx="3578087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0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FD8E8F-7DF2-9C05-71F5-8179079B3102}"/>
              </a:ext>
            </a:extLst>
          </p:cNvPr>
          <p:cNvSpPr txBox="1"/>
          <p:nvPr/>
        </p:nvSpPr>
        <p:spPr>
          <a:xfrm>
            <a:off x="103945" y="42746"/>
            <a:ext cx="546385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 versions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1487FD-0CD3-0D77-4C50-3E3CFEBE34E7}"/>
              </a:ext>
            </a:extLst>
          </p:cNvPr>
          <p:cNvSpPr txBox="1"/>
          <p:nvPr/>
        </p:nvSpPr>
        <p:spPr>
          <a:xfrm>
            <a:off x="103945" y="453232"/>
            <a:ext cx="503796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language translations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03945" y="976452"/>
            <a:ext cx="7315200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Syrian Aramaic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(from 7th cent BCE) 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Judean Aramaic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(from 5th cent BCE)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Common Greek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(from 3rd cent BCE)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Classical Latin 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(from 5th cent CE)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CEDD97-B083-8FDB-C442-84F433867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588" y="2057391"/>
            <a:ext cx="24" cy="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42A4D9-CC05-AA55-D4DE-FA09CBAF9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540042"/>
            <a:ext cx="6323603" cy="2574758"/>
          </a:xfrm>
          <a:prstGeom prst="rect">
            <a:avLst/>
          </a:prstGeom>
        </p:spPr>
      </p:pic>
      <p:pic>
        <p:nvPicPr>
          <p:cNvPr id="7170" name="Picture 2" descr="Targum Jonathan and Messianic Expectations in Jeremiah | The Dustin Martyr  Blog">
            <a:extLst>
              <a:ext uri="{FF2B5EF4-FFF2-40B4-BE49-F238E27FC236}">
                <a16:creationId xmlns:a16="http://schemas.microsoft.com/office/drawing/2014/main" id="{63B6B85F-EAF2-E276-FA76-A4F5A9EC8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360" y="1948172"/>
            <a:ext cx="2759278" cy="223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D44E5D-1DAB-942B-8109-4F10A9D62A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9292" y="2400899"/>
            <a:ext cx="3762081" cy="17139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B156FA2-9079-00CD-E34E-8ED3D67874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0273" y="891579"/>
            <a:ext cx="3134928" cy="322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0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FD8E8F-7DF2-9C05-71F5-8179079B3102}"/>
              </a:ext>
            </a:extLst>
          </p:cNvPr>
          <p:cNvSpPr txBox="1"/>
          <p:nvPr/>
        </p:nvSpPr>
        <p:spPr>
          <a:xfrm>
            <a:off x="197890" y="86587"/>
            <a:ext cx="676839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Oldest extant copies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97890" y="609807"/>
            <a:ext cx="7315200" cy="31085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Inscriptions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(from 10th century BCE)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Dead Sea Scrolls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(from 1st century BCE </a:t>
            </a:r>
            <a:b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to 1st century CE)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Greek codices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(from 4th century CE)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Aramaic Targums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(from medieval CE)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Masoretic scrolls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(from 10th century CE)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Critical editions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(20th century CE)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CEDD97-B083-8FDB-C442-84F433867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588" y="2057391"/>
            <a:ext cx="24" cy="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3E3DD0-E3FD-35D1-2589-95BB1D1C9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6747" y="0"/>
            <a:ext cx="3266181" cy="411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A07863-1099-2F2B-A187-9C69126E6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3774" y="1601319"/>
            <a:ext cx="3591426" cy="20196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DDD879-67E8-D032-6CB3-C40B0E1526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1003" y="1058779"/>
            <a:ext cx="3504197" cy="305602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C17DD84-F4FD-DA9A-8A9D-8A5C781D414B}"/>
              </a:ext>
            </a:extLst>
          </p:cNvPr>
          <p:cNvSpPr txBox="1"/>
          <p:nvPr/>
        </p:nvSpPr>
        <p:spPr>
          <a:xfrm>
            <a:off x="339226" y="3731909"/>
            <a:ext cx="3727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Biblia Hebraica Quinta</a:t>
            </a:r>
            <a:r>
              <a:rPr lang="en-US" dirty="0"/>
              <a:t>, Genesis, 2015.</a:t>
            </a:r>
          </a:p>
        </p:txBody>
      </p:sp>
    </p:spTree>
    <p:extLst>
      <p:ext uri="{BB962C8B-B14F-4D97-AF65-F5344CB8AC3E}">
        <p14:creationId xmlns:p14="http://schemas.microsoft.com/office/powerpoint/2010/main" val="212044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5BAEEC12-0191-47DE-2150-5A47994B9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9"/>
            <a:ext cx="7315200" cy="411372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02C8D88-C7E1-E96E-E6BA-16C85CA2D699}"/>
              </a:ext>
            </a:extLst>
          </p:cNvPr>
          <p:cNvSpPr/>
          <p:nvPr/>
        </p:nvSpPr>
        <p:spPr>
          <a:xfrm>
            <a:off x="3563353" y="1292316"/>
            <a:ext cx="2133600" cy="39704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42BDA2-C326-7703-5242-D3908CC1AA1F}"/>
              </a:ext>
            </a:extLst>
          </p:cNvPr>
          <p:cNvSpPr/>
          <p:nvPr/>
        </p:nvSpPr>
        <p:spPr>
          <a:xfrm>
            <a:off x="3801979" y="1690824"/>
            <a:ext cx="1395663" cy="39704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8F1336-A968-087B-9864-46A898D5C098}"/>
              </a:ext>
            </a:extLst>
          </p:cNvPr>
          <p:cNvSpPr/>
          <p:nvPr/>
        </p:nvSpPr>
        <p:spPr>
          <a:xfrm>
            <a:off x="4644189" y="2811918"/>
            <a:ext cx="1884948" cy="39704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2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F1CD144-C43D-4DF0-87C6-30DA61615B62}"/>
              </a:ext>
            </a:extLst>
          </p:cNvPr>
          <p:cNvSpPr txBox="1"/>
          <p:nvPr/>
        </p:nvSpPr>
        <p:spPr>
          <a:xfrm>
            <a:off x="103948" y="74061"/>
            <a:ext cx="385427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New Testament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8D8671-B499-9322-70D6-6D2828E79FFD}"/>
              </a:ext>
            </a:extLst>
          </p:cNvPr>
          <p:cNvSpPr txBox="1"/>
          <p:nvPr/>
        </p:nvSpPr>
        <p:spPr>
          <a:xfrm>
            <a:off x="103945" y="597281"/>
            <a:ext cx="711731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Gospels, Acts, Epistles and Revelation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D16F17-03B2-6905-6BA8-4C3FFB08C036}"/>
              </a:ext>
            </a:extLst>
          </p:cNvPr>
          <p:cNvSpPr txBox="1"/>
          <p:nvPr/>
        </p:nvSpPr>
        <p:spPr>
          <a:xfrm>
            <a:off x="103945" y="1220710"/>
            <a:ext cx="7161828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Growth: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During fewer than 100 years.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Language: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Common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koin</a:t>
            </a:r>
            <a:r>
              <a:rPr lang="fr-CA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Greek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Deity: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God of the Hebrew Bible.</a:t>
            </a:r>
          </a:p>
          <a:p>
            <a:pPr marL="342900" indent="-3429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Message: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Messiah came, taught, died, rose back to life, rose into the sky, and is to return to rule over the earth.</a:t>
            </a:r>
          </a:p>
        </p:txBody>
      </p:sp>
    </p:spTree>
    <p:extLst>
      <p:ext uri="{BB962C8B-B14F-4D97-AF65-F5344CB8AC3E}">
        <p14:creationId xmlns:p14="http://schemas.microsoft.com/office/powerpoint/2010/main" val="294045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506FFE7-8C0B-A8E1-03C1-C7501F18E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8735" y="2408355"/>
            <a:ext cx="3762081" cy="17139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FD8E8F-7DF2-9C05-71F5-8179079B3102}"/>
              </a:ext>
            </a:extLst>
          </p:cNvPr>
          <p:cNvSpPr txBox="1"/>
          <p:nvPr/>
        </p:nvSpPr>
        <p:spPr>
          <a:xfrm>
            <a:off x="103948" y="74061"/>
            <a:ext cx="661000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New Testament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1487FD-0CD3-0D77-4C50-3E3CFEBE34E7}"/>
              </a:ext>
            </a:extLst>
          </p:cNvPr>
          <p:cNvSpPr txBox="1"/>
          <p:nvPr/>
        </p:nvSpPr>
        <p:spPr>
          <a:xfrm>
            <a:off x="103945" y="597281"/>
            <a:ext cx="485636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Three ‘streams’ of growth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03945" y="1220710"/>
            <a:ext cx="4292691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Historic persons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Jewish literature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Greek Bible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037FE1C-84BA-188E-7524-798937CDD7CF}"/>
              </a:ext>
            </a:extLst>
          </p:cNvPr>
          <p:cNvCxnSpPr>
            <a:cxnSpLocks/>
          </p:cNvCxnSpPr>
          <p:nvPr/>
        </p:nvCxnSpPr>
        <p:spPr>
          <a:xfrm>
            <a:off x="3474720" y="1519221"/>
            <a:ext cx="2426867" cy="1766069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70BB1FE-02F1-F419-099B-E3848919953E}"/>
              </a:ext>
            </a:extLst>
          </p:cNvPr>
          <p:cNvCxnSpPr>
            <a:cxnSpLocks/>
          </p:cNvCxnSpPr>
          <p:nvPr/>
        </p:nvCxnSpPr>
        <p:spPr>
          <a:xfrm>
            <a:off x="3474720" y="1917769"/>
            <a:ext cx="2293414" cy="150626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BC6B3A8-6F4B-4DD5-70BF-3AA93295BDBE}"/>
              </a:ext>
            </a:extLst>
          </p:cNvPr>
          <p:cNvCxnSpPr>
            <a:cxnSpLocks/>
          </p:cNvCxnSpPr>
          <p:nvPr/>
        </p:nvCxnSpPr>
        <p:spPr>
          <a:xfrm>
            <a:off x="3405522" y="2357379"/>
            <a:ext cx="2243987" cy="1234358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Three Waterfalls Flowing Into One River Stock Photo 12511831 | Shutterstock">
            <a:extLst>
              <a:ext uri="{FF2B5EF4-FFF2-40B4-BE49-F238E27FC236}">
                <a16:creationId xmlns:a16="http://schemas.microsoft.com/office/drawing/2014/main" id="{09D0D706-D966-B517-1E25-EE7673D95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981" y="1109950"/>
            <a:ext cx="4196219" cy="302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22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FD8E8F-7DF2-9C05-71F5-8179079B3102}"/>
              </a:ext>
            </a:extLst>
          </p:cNvPr>
          <p:cNvSpPr txBox="1"/>
          <p:nvPr/>
        </p:nvSpPr>
        <p:spPr>
          <a:xfrm>
            <a:off x="103949" y="74061"/>
            <a:ext cx="401085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Historic personages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1487FD-0CD3-0D77-4C50-3E3CFEBE34E7}"/>
              </a:ext>
            </a:extLst>
          </p:cNvPr>
          <p:cNvSpPr txBox="1"/>
          <p:nvPr/>
        </p:nvSpPr>
        <p:spPr>
          <a:xfrm>
            <a:off x="4114801" y="74061"/>
            <a:ext cx="282594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</a:t>
            </a: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century CE)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84905" y="597281"/>
            <a:ext cx="6907712" cy="35394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“John appeared, baptizing in the wilderness”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Mark 1:4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“This is [Jesus] my beloved Son, with whom I am well pleased”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Matt 3:17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“[The Spirit] will guide you [apostles] into all the truth”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John 16:13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[Eye-witnesses] “most of whom are still alive”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1 Cor 15:6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Jesus Christ Is Baptized by John">
            <a:extLst>
              <a:ext uri="{FF2B5EF4-FFF2-40B4-BE49-F238E27FC236}">
                <a16:creationId xmlns:a16="http://schemas.microsoft.com/office/drawing/2014/main" id="{37044F9F-D7C9-20B9-0D29-14B30F1AF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78" y="575370"/>
            <a:ext cx="6292321" cy="353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2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4202FC90-9618-6063-39D5-07DFA66F0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38" y="2266827"/>
            <a:ext cx="6510803" cy="18116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36351" y="503128"/>
            <a:ext cx="7042498" cy="31085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cs typeface="Arial" panose="020B0604020202020204" pitchFamily="34" charset="0"/>
              </a:rPr>
              <a:t>“Prophecy of Scripture came about [as] prophets, though human, spoke from God as they were carried along by the Holy Spirit.” </a:t>
            </a:r>
            <a:br>
              <a:rPr lang="en-GB" sz="2800" b="1" dirty="0">
                <a:cs typeface="Arial" panose="020B0604020202020204" pitchFamily="34" charset="0"/>
              </a:rPr>
            </a:br>
            <a:r>
              <a:rPr lang="en-GB" sz="2800" dirty="0">
                <a:solidFill>
                  <a:srgbClr val="C00000"/>
                </a:solidFill>
                <a:cs typeface="Arial" panose="020B0604020202020204" pitchFamily="34" charset="0"/>
              </a:rPr>
              <a:t>2 Pet. 1:20-21 </a:t>
            </a:r>
            <a:r>
              <a:rPr lang="en-GB" sz="2000" dirty="0">
                <a:solidFill>
                  <a:srgbClr val="C00000"/>
                </a:solidFill>
                <a:cs typeface="Arial" panose="020B0604020202020204" pitchFamily="34" charset="0"/>
              </a:rPr>
              <a:t>NIV</a:t>
            </a:r>
          </a:p>
          <a:p>
            <a:r>
              <a:rPr lang="en-GB" sz="2800" b="1" dirty="0">
                <a:cs typeface="Arial" panose="020B0604020202020204" pitchFamily="34" charset="0"/>
              </a:rPr>
              <a:t>“All scripture is inspired by God and is useful for teaching, for reproof, for correction, and for training in righteousness.” </a:t>
            </a:r>
            <a:r>
              <a:rPr lang="en-GB" sz="2800" dirty="0">
                <a:solidFill>
                  <a:srgbClr val="C00000"/>
                </a:solidFill>
                <a:cs typeface="Arial" panose="020B0604020202020204" pitchFamily="34" charset="0"/>
              </a:rPr>
              <a:t>2 Tim. 3:16 </a:t>
            </a:r>
            <a:r>
              <a:rPr lang="en-GB" sz="2000" dirty="0" err="1">
                <a:solidFill>
                  <a:srgbClr val="C00000"/>
                </a:solidFill>
                <a:cs typeface="Arial" panose="020B0604020202020204" pitchFamily="34" charset="0"/>
              </a:rPr>
              <a:t>NRSV</a:t>
            </a:r>
            <a:endParaRPr lang="en-GB" sz="28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A3CB00-5C14-B56F-38B8-6565F1AF6559}"/>
              </a:ext>
            </a:extLst>
          </p:cNvPr>
          <p:cNvSpPr txBox="1"/>
          <p:nvPr/>
        </p:nvSpPr>
        <p:spPr>
          <a:xfrm>
            <a:off x="178649" y="36325"/>
            <a:ext cx="6683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Spiritual origins of the Two Testaments</a:t>
            </a:r>
          </a:p>
        </p:txBody>
      </p:sp>
    </p:spTree>
    <p:extLst>
      <p:ext uri="{BB962C8B-B14F-4D97-AF65-F5344CB8AC3E}">
        <p14:creationId xmlns:p14="http://schemas.microsoft.com/office/powerpoint/2010/main" val="286333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FD8E8F-7DF2-9C05-71F5-8179079B3102}"/>
              </a:ext>
            </a:extLst>
          </p:cNvPr>
          <p:cNvSpPr txBox="1"/>
          <p:nvPr/>
        </p:nvSpPr>
        <p:spPr>
          <a:xfrm>
            <a:off x="103948" y="74061"/>
            <a:ext cx="676284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‘Second Temple Period’ Literature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1487FD-0CD3-0D77-4C50-3E3CFEBE34E7}"/>
              </a:ext>
            </a:extLst>
          </p:cNvPr>
          <p:cNvSpPr txBox="1"/>
          <p:nvPr/>
        </p:nvSpPr>
        <p:spPr>
          <a:xfrm>
            <a:off x="448411" y="497073"/>
            <a:ext cx="669768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(from 5th cent BCE to 70 CE))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27E703-3E01-D3B5-0E8E-015B3E5377F6}"/>
              </a:ext>
            </a:extLst>
          </p:cNvPr>
          <p:cNvSpPr txBox="1"/>
          <p:nvPr/>
        </p:nvSpPr>
        <p:spPr>
          <a:xfrm>
            <a:off x="191628" y="1020293"/>
            <a:ext cx="7123572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8925" indent="-288925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GB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Apocrypha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: “Maccabees”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8925" indent="-288925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Jewish texts: </a:t>
            </a:r>
            <a:r>
              <a:rPr lang="en-GB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Enoch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Jubilees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Wisdom</a:t>
            </a:r>
          </a:p>
          <a:p>
            <a:pPr marL="288925" indent="-288925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Greek poets and philosophers: “for we are indeed his offspring”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Acts 17:28</a:t>
            </a:r>
          </a:p>
          <a:p>
            <a:pPr marL="288925" indent="-288925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Jewish sects (Pharisees, Sadducees, Hellenists, Essenes)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ebrew - Is there an English equivalent for Nephilim of Genesis 6:4? -  Biblical Hermeneutics Stack Exchange">
            <a:extLst>
              <a:ext uri="{FF2B5EF4-FFF2-40B4-BE49-F238E27FC236}">
                <a16:creationId xmlns:a16="http://schemas.microsoft.com/office/drawing/2014/main" id="{3D832604-8AF6-CE1B-922F-0231731E8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850" y="497074"/>
            <a:ext cx="3087349" cy="361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76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FD8E8F-7DF2-9C05-71F5-8179079B3102}"/>
              </a:ext>
            </a:extLst>
          </p:cNvPr>
          <p:cNvSpPr txBox="1"/>
          <p:nvPr/>
        </p:nvSpPr>
        <p:spPr>
          <a:xfrm>
            <a:off x="103949" y="74061"/>
            <a:ext cx="585166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The Greek Bible (Septuagint)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1487FD-0CD3-0D77-4C50-3E3CFEBE34E7}"/>
              </a:ext>
            </a:extLst>
          </p:cNvPr>
          <p:cNvSpPr txBox="1"/>
          <p:nvPr/>
        </p:nvSpPr>
        <p:spPr>
          <a:xfrm>
            <a:off x="448411" y="497073"/>
            <a:ext cx="550719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(from 3rd century BCE)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91628" y="1020293"/>
            <a:ext cx="7123572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/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Quotations: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“In the Law it is written …” 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 Cor 14:21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/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Allusions: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“to meet together”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Heb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10:25 from 2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Macc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2:7; compare 2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Thess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2:1</a:t>
            </a:r>
            <a:endParaRPr lang="en-GB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/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Proof texts: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“since it is written”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1 Pet 1:16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/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and style: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“Therefore it says”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Eph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4:8 from </a:t>
            </a:r>
            <a:r>
              <a:rPr lang="en-GB" sz="2800" dirty="0" err="1">
                <a:latin typeface="Arial" panose="020B0604020202020204" pitchFamily="34" charset="0"/>
                <a:cs typeface="Arial" panose="020B0604020202020204" pitchFamily="34" charset="0"/>
              </a:rPr>
              <a:t>Psa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68:18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CEDD97-B083-8FDB-C442-84F433867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588" y="2057391"/>
            <a:ext cx="24" cy="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BE6B68-BA0A-C099-D350-61FEDB195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293" y="541421"/>
            <a:ext cx="7344494" cy="357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8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FD8E8F-7DF2-9C05-71F5-8179079B3102}"/>
              </a:ext>
            </a:extLst>
          </p:cNvPr>
          <p:cNvSpPr txBox="1"/>
          <p:nvPr/>
        </p:nvSpPr>
        <p:spPr>
          <a:xfrm>
            <a:off x="103944" y="42746"/>
            <a:ext cx="278965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Textual History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64101" y="440116"/>
            <a:ext cx="7151099" cy="35394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Memory: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“we were with him”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2 Pet 1:18</a:t>
            </a:r>
          </a:p>
          <a:p>
            <a:pPr marL="342900" indent="-3429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Epistles: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“to the churches”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Gal 1:2</a:t>
            </a:r>
          </a:p>
          <a:p>
            <a:pPr marL="342900" indent="-3429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Testimonies: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“Luke … Mark … the books … parchments”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2 Tim 4:11-13</a:t>
            </a:r>
          </a:p>
          <a:p>
            <a:pPr marL="342900" indent="-3429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Books: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Gospels, Acts &amp; Revelation 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Copies: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Recopied and carried to cities across the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Roman empire.</a:t>
            </a:r>
          </a:p>
          <a:p>
            <a:pPr marL="342900" indent="-3429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Translation: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Aramaic, Latin, Coptic, etc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CEDD97-B083-8FDB-C442-84F433867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588" y="2057391"/>
            <a:ext cx="24" cy="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EF2B2B-6E59-C285-873E-4F56EA5F2C97}"/>
              </a:ext>
            </a:extLst>
          </p:cNvPr>
          <p:cNvSpPr txBox="1"/>
          <p:nvPr/>
        </p:nvSpPr>
        <p:spPr>
          <a:xfrm>
            <a:off x="2969465" y="42746"/>
            <a:ext cx="403291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(From 1st century CE)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Matthias Stom, The Evangelists St. Mark and St. Luke, 1635">
            <a:extLst>
              <a:ext uri="{FF2B5EF4-FFF2-40B4-BE49-F238E27FC236}">
                <a16:creationId xmlns:a16="http://schemas.microsoft.com/office/drawing/2014/main" id="{F7DC6CC7-BCA5-D123-B585-4B655790B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379" y="563198"/>
            <a:ext cx="4884821" cy="355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04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FD8E8F-7DF2-9C05-71F5-8179079B3102}"/>
              </a:ext>
            </a:extLst>
          </p:cNvPr>
          <p:cNvSpPr txBox="1"/>
          <p:nvPr/>
        </p:nvSpPr>
        <p:spPr>
          <a:xfrm>
            <a:off x="103945" y="42746"/>
            <a:ext cx="546385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Greek New Testament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1487FD-0CD3-0D77-4C50-3E3CFEBE34E7}"/>
              </a:ext>
            </a:extLst>
          </p:cNvPr>
          <p:cNvSpPr txBox="1"/>
          <p:nvPr/>
        </p:nvSpPr>
        <p:spPr>
          <a:xfrm>
            <a:off x="103945" y="453232"/>
            <a:ext cx="458235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Copyists’ errors &amp; habits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03945" y="976452"/>
            <a:ext cx="4324717" cy="31085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Omit words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Insert words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Replace words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Update words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Abbreviate names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Correct errors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Mis-correct non-errors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CEDD97-B083-8FDB-C442-84F433867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588" y="2057391"/>
            <a:ext cx="24" cy="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B3D376-28F5-8A2D-3EDE-F8B72D4C3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466" y="1333507"/>
            <a:ext cx="2933280" cy="278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07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FD8E8F-7DF2-9C05-71F5-8179079B3102}"/>
              </a:ext>
            </a:extLst>
          </p:cNvPr>
          <p:cNvSpPr txBox="1"/>
          <p:nvPr/>
        </p:nvSpPr>
        <p:spPr>
          <a:xfrm>
            <a:off x="164102" y="0"/>
            <a:ext cx="546385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Greek New Testament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1487FD-0CD3-0D77-4C50-3E3CFEBE34E7}"/>
              </a:ext>
            </a:extLst>
          </p:cNvPr>
          <p:cNvSpPr txBox="1"/>
          <p:nvPr/>
        </p:nvSpPr>
        <p:spPr>
          <a:xfrm>
            <a:off x="164102" y="410486"/>
            <a:ext cx="710731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5500+ extant manuscripts and fragments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64102" y="904263"/>
            <a:ext cx="7107310" cy="31085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Papyrus fragments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(from 2</a:t>
            </a:r>
            <a:r>
              <a:rPr lang="en-GB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cent CE) 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Whole books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(from 3</a:t>
            </a:r>
            <a:r>
              <a:rPr lang="en-GB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century CE) 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Canonized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(from 3</a:t>
            </a:r>
            <a:r>
              <a:rPr lang="en-GB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century CE) 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Bound together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(from 4</a:t>
            </a:r>
            <a:r>
              <a:rPr lang="en-GB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century CE) 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Printed editions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(from 16</a:t>
            </a:r>
            <a:r>
              <a:rPr lang="en-GB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cent CE) 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Critical editions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(from 19</a:t>
            </a:r>
            <a:r>
              <a:rPr lang="en-GB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cent CE) 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Computer generated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(from 21</a:t>
            </a:r>
            <a:r>
              <a:rPr lang="en-GB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cent CE)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CEDD97-B083-8FDB-C442-84F433867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588" y="2057391"/>
            <a:ext cx="24" cy="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22E5FC-AEB5-271F-62FB-E1319069E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432" y="800100"/>
            <a:ext cx="4548366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35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FD8E8F-7DF2-9C05-71F5-8179079B3102}"/>
              </a:ext>
            </a:extLst>
          </p:cNvPr>
          <p:cNvSpPr txBox="1"/>
          <p:nvPr/>
        </p:nvSpPr>
        <p:spPr>
          <a:xfrm>
            <a:off x="164102" y="0"/>
            <a:ext cx="502752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Our Bible Came From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1487FD-0CD3-0D77-4C50-3E3CFEBE34E7}"/>
              </a:ext>
            </a:extLst>
          </p:cNvPr>
          <p:cNvSpPr txBox="1"/>
          <p:nvPr/>
        </p:nvSpPr>
        <p:spPr>
          <a:xfrm>
            <a:off x="5115098" y="0"/>
            <a:ext cx="212189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64102" y="453078"/>
            <a:ext cx="7151098" cy="35394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Testament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grew for 1000 years. Copies date from 100 BCE.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Testament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was written in the first century as eye-witness accounts .</a:t>
            </a:r>
          </a:p>
          <a:p>
            <a:pPr marL="342900" indent="-3429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It was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copied, recopied and translated 1000s of times in different places.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Its original wording is 97% certain.</a:t>
            </a:r>
          </a:p>
          <a:p>
            <a:pPr marL="342900" indent="-342900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Its original message is 100% certain.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CEDD97-B083-8FDB-C442-84F433867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588" y="2057391"/>
            <a:ext cx="24" cy="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61B83E-BD29-33AE-A9C1-CE7BA49A5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785" y="456339"/>
            <a:ext cx="5474666" cy="365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6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FD8E8F-7DF2-9C05-71F5-8179079B3102}"/>
              </a:ext>
            </a:extLst>
          </p:cNvPr>
          <p:cNvSpPr txBox="1"/>
          <p:nvPr/>
        </p:nvSpPr>
        <p:spPr>
          <a:xfrm>
            <a:off x="164102" y="0"/>
            <a:ext cx="502752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Our Bible Came From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64102" y="453078"/>
            <a:ext cx="7151098" cy="3477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60375" indent="-460375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Emanuel Tov, </a:t>
            </a:r>
            <a:r>
              <a:rPr lang="en-GB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Textual Criticism of the Hebrew Bible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, 3</a:t>
            </a:r>
            <a:r>
              <a:rPr lang="en-GB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ed., Fortress, 2012.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0375" indent="-460375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K. &amp; B Aland, </a:t>
            </a:r>
            <a:r>
              <a:rPr lang="en-GB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Text of the NT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, Eerdmans, 1989.</a:t>
            </a:r>
          </a:p>
          <a:p>
            <a:pPr marL="460375" indent="-460375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B.M. Metzger, </a:t>
            </a:r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Text of the NT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ed., Oxford, 1968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60375" indent="-460375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Metzger, </a:t>
            </a:r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Early Versions of the NT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Clarendon, 1977.</a:t>
            </a:r>
          </a:p>
          <a:p>
            <a:pPr marL="460375" indent="-460375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N.R. Lightfoot, </a:t>
            </a:r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We Got the Bible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3</a:t>
            </a:r>
            <a:r>
              <a:rPr lang="en-US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ed.,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MJF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Books, 2003.</a:t>
            </a:r>
          </a:p>
          <a:p>
            <a:pPr marL="460375" indent="-460375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E. Hixon &amp; P.J.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Gurry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eds., </a:t>
            </a:r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Myths and Mistakes in NT Textual Criticism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IVP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Academics, 2019.</a:t>
            </a:r>
          </a:p>
          <a:p>
            <a:pPr marL="460375" indent="-460375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A. Saenz-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Badillos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History of the Hebrew Language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, Cambridge, 1993.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CEDD97-B083-8FDB-C442-84F433867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588" y="2057391"/>
            <a:ext cx="24" cy="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4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FD8E8F-7DF2-9C05-71F5-8179079B3102}"/>
              </a:ext>
            </a:extLst>
          </p:cNvPr>
          <p:cNvSpPr txBox="1"/>
          <p:nvPr/>
        </p:nvSpPr>
        <p:spPr>
          <a:xfrm>
            <a:off x="164101" y="0"/>
            <a:ext cx="715109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Download these slides &amp; document from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82039" y="523220"/>
            <a:ext cx="7151098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/>
            <a:endParaRPr lang="en-US" sz="2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/>
            <a:r>
              <a:rPr lang="en-US" sz="5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galencurrah.online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Material Origins of the Two Testaments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CEDD97-B083-8FDB-C442-84F433867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588" y="2057391"/>
            <a:ext cx="24" cy="18"/>
          </a:xfrm>
          <a:prstGeom prst="rect">
            <a:avLst/>
          </a:prstGeom>
        </p:spPr>
      </p:pic>
      <p:pic>
        <p:nvPicPr>
          <p:cNvPr id="1026" name="Picture 2" descr="Black Man On Laptop Images - Free Download on Freepik">
            <a:extLst>
              <a:ext uri="{FF2B5EF4-FFF2-40B4-BE49-F238E27FC236}">
                <a16:creationId xmlns:a16="http://schemas.microsoft.com/office/drawing/2014/main" id="{E67BB07F-30CF-980E-CAD0-28AEDB623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461" y="2154437"/>
            <a:ext cx="2939739" cy="195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4671254-74FE-8191-A9B3-41B367CB9FDE}"/>
              </a:ext>
            </a:extLst>
          </p:cNvPr>
          <p:cNvSpPr txBox="1"/>
          <p:nvPr/>
        </p:nvSpPr>
        <p:spPr>
          <a:xfrm>
            <a:off x="1480732" y="3748678"/>
            <a:ext cx="2894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www.freepik.com</a:t>
            </a:r>
          </a:p>
        </p:txBody>
      </p:sp>
    </p:spTree>
    <p:extLst>
      <p:ext uri="{BB962C8B-B14F-4D97-AF65-F5344CB8AC3E}">
        <p14:creationId xmlns:p14="http://schemas.microsoft.com/office/powerpoint/2010/main" val="419715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34B8A45-1994-2076-AB4E-0669867A8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4389" y="583791"/>
            <a:ext cx="2361161" cy="35310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78649" y="559545"/>
            <a:ext cx="4775739" cy="31085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cs typeface="Arial" panose="020B0604020202020204" pitchFamily="34" charset="0"/>
              </a:rPr>
              <a:t>“Aha!” </a:t>
            </a:r>
            <a:r>
              <a:rPr lang="en-GB" sz="2800" b="1" dirty="0" err="1">
                <a:cs typeface="Arial" panose="020B0604020202020204" pitchFamily="34" charset="0"/>
              </a:rPr>
              <a:t>Teabing</a:t>
            </a:r>
            <a:r>
              <a:rPr lang="en-GB" sz="2800" b="1" dirty="0">
                <a:cs typeface="Arial" panose="020B0604020202020204" pitchFamily="34" charset="0"/>
              </a:rPr>
              <a:t> burst in with enthusiasm. “The fundamental irony of Christianity! The Bible, as we know it today, was collated by the pagan Roman emperor Constantine the Great.”</a:t>
            </a:r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A3CB00-5C14-B56F-38B8-6565F1AF6559}"/>
              </a:ext>
            </a:extLst>
          </p:cNvPr>
          <p:cNvSpPr txBox="1"/>
          <p:nvPr/>
        </p:nvSpPr>
        <p:spPr>
          <a:xfrm>
            <a:off x="178649" y="36325"/>
            <a:ext cx="6683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Dan Brown, </a:t>
            </a:r>
            <a:r>
              <a:rPr lang="en-US" sz="2800" b="1" i="1" dirty="0">
                <a:solidFill>
                  <a:srgbClr val="0070C0"/>
                </a:solidFill>
              </a:rPr>
              <a:t>The Da Vinci Code</a:t>
            </a:r>
            <a:r>
              <a:rPr lang="en-US" sz="2800" b="1" dirty="0">
                <a:solidFill>
                  <a:srgbClr val="0070C0"/>
                </a:solidFill>
              </a:rPr>
              <a:t>, page 251</a:t>
            </a:r>
          </a:p>
        </p:txBody>
      </p:sp>
    </p:spTree>
    <p:extLst>
      <p:ext uri="{BB962C8B-B14F-4D97-AF65-F5344CB8AC3E}">
        <p14:creationId xmlns:p14="http://schemas.microsoft.com/office/powerpoint/2010/main" val="73986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ldest most complete Hebrew Bible goes on display in Israel before sale -  BBC News">
            <a:extLst>
              <a:ext uri="{FF2B5EF4-FFF2-40B4-BE49-F238E27FC236}">
                <a16:creationId xmlns:a16="http://schemas.microsoft.com/office/drawing/2014/main" id="{9998A2F2-2FE3-B98E-E0AB-2601D9485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49" y="2373448"/>
            <a:ext cx="2330213" cy="130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ncient New Testament Manuscripts | Goshen Baptist Church">
            <a:extLst>
              <a:ext uri="{FF2B5EF4-FFF2-40B4-BE49-F238E27FC236}">
                <a16:creationId xmlns:a16="http://schemas.microsoft.com/office/drawing/2014/main" id="{DFED39B5-CB3A-038F-B335-AD80AC818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667" y="2373448"/>
            <a:ext cx="2162178" cy="130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apters and verses of the Bible - Wikipedia">
            <a:extLst>
              <a:ext uri="{FF2B5EF4-FFF2-40B4-BE49-F238E27FC236}">
                <a16:creationId xmlns:a16="http://schemas.microsoft.com/office/drawing/2014/main" id="{2ECBFF69-7518-6C48-1519-7D3C06842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905" y="2397709"/>
            <a:ext cx="1730269" cy="129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78649" y="559545"/>
            <a:ext cx="6957902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 Trace:</a:t>
            </a:r>
            <a:r>
              <a:rPr lang="en-US" sz="2800" b="1" dirty="0">
                <a:cs typeface="Arial" panose="020B0604020202020204" pitchFamily="34" charset="0"/>
              </a:rPr>
              <a:t> 3 streams of First Testament origins</a:t>
            </a:r>
          </a:p>
          <a:p>
            <a:r>
              <a:rPr 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 Affirm:</a:t>
            </a:r>
            <a:r>
              <a:rPr lang="en-US" sz="2800" b="1" dirty="0">
                <a:cs typeface="Arial" panose="020B0604020202020204" pitchFamily="34" charset="0"/>
              </a:rPr>
              <a:t> Reliability of First Testament texts </a:t>
            </a:r>
          </a:p>
          <a:p>
            <a:r>
              <a:rPr 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 Trace :</a:t>
            </a:r>
            <a:r>
              <a:rPr lang="en-US" sz="2800" b="1" dirty="0">
                <a:cs typeface="Arial" panose="020B0604020202020204" pitchFamily="34" charset="0"/>
              </a:rPr>
              <a:t> 3 streams of New Testament origins</a:t>
            </a:r>
          </a:p>
          <a:p>
            <a:r>
              <a:rPr 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 Affirm :</a:t>
            </a:r>
            <a:r>
              <a:rPr lang="en-US" sz="2800" b="1" dirty="0">
                <a:cs typeface="Arial" panose="020B0604020202020204" pitchFamily="34" charset="0"/>
              </a:rPr>
              <a:t> Reliability of New Testament texts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A3CB00-5C14-B56F-38B8-6565F1AF6559}"/>
              </a:ext>
            </a:extLst>
          </p:cNvPr>
          <p:cNvSpPr txBox="1"/>
          <p:nvPr/>
        </p:nvSpPr>
        <p:spPr>
          <a:xfrm>
            <a:off x="178649" y="36325"/>
            <a:ext cx="5122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Learning objectives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FC205A-CF63-F5E8-F754-D5692043B20D}"/>
              </a:ext>
            </a:extLst>
          </p:cNvPr>
          <p:cNvSpPr txBox="1"/>
          <p:nvPr/>
        </p:nvSpPr>
        <p:spPr>
          <a:xfrm>
            <a:off x="500418" y="3600424"/>
            <a:ext cx="6814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 Narrow" panose="020B0606020202030204" pitchFamily="34" charset="0"/>
              </a:rPr>
              <a:t>Hebrew Bible     </a:t>
            </a:r>
            <a:r>
              <a:rPr lang="en-US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+</a:t>
            </a:r>
            <a:r>
              <a:rPr lang="en-US" sz="2200" b="1" dirty="0">
                <a:latin typeface="Arial Narrow" panose="020B0606020202030204" pitchFamily="34" charset="0"/>
              </a:rPr>
              <a:t>    Greek New Testament  </a:t>
            </a:r>
            <a:r>
              <a:rPr lang="en-US" sz="2200" b="1" dirty="0">
                <a:solidFill>
                  <a:srgbClr val="C00000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</a:t>
            </a:r>
            <a:r>
              <a:rPr lang="en-US" sz="2200" b="1" dirty="0">
                <a:latin typeface="Arial Narrow" panose="020B0606020202030204" pitchFamily="34" charset="0"/>
              </a:rPr>
              <a:t>  Modern Bible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43A8A6-D110-0B52-B018-9A218E29B7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7754" y="3740068"/>
            <a:ext cx="314325" cy="31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25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5BAEEC12-0191-47DE-2150-5A47994B9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9"/>
            <a:ext cx="7315200" cy="411372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767AD45-FADC-9D5E-15CD-EE0A720FF6D2}"/>
              </a:ext>
            </a:extLst>
          </p:cNvPr>
          <p:cNvSpPr/>
          <p:nvPr/>
        </p:nvSpPr>
        <p:spPr>
          <a:xfrm>
            <a:off x="0" y="174458"/>
            <a:ext cx="2821405" cy="39704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3A0F07-68DB-D6B2-6974-F2D3B8D764B1}"/>
              </a:ext>
            </a:extLst>
          </p:cNvPr>
          <p:cNvSpPr/>
          <p:nvPr/>
        </p:nvSpPr>
        <p:spPr>
          <a:xfrm>
            <a:off x="836195" y="534866"/>
            <a:ext cx="2965784" cy="39704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624D2D-E256-E58C-86A1-093A34166393}"/>
              </a:ext>
            </a:extLst>
          </p:cNvPr>
          <p:cNvSpPr/>
          <p:nvPr/>
        </p:nvSpPr>
        <p:spPr>
          <a:xfrm>
            <a:off x="1806742" y="895274"/>
            <a:ext cx="2965784" cy="39704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2C8D88-C7E1-E96E-E6BA-16C85CA2D699}"/>
              </a:ext>
            </a:extLst>
          </p:cNvPr>
          <p:cNvSpPr/>
          <p:nvPr/>
        </p:nvSpPr>
        <p:spPr>
          <a:xfrm>
            <a:off x="3563353" y="1292316"/>
            <a:ext cx="2133600" cy="39704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42BDA2-C326-7703-5242-D3908CC1AA1F}"/>
              </a:ext>
            </a:extLst>
          </p:cNvPr>
          <p:cNvSpPr/>
          <p:nvPr/>
        </p:nvSpPr>
        <p:spPr>
          <a:xfrm>
            <a:off x="3801979" y="1690824"/>
            <a:ext cx="1395663" cy="39704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8F1336-A968-087B-9864-46A898D5C098}"/>
              </a:ext>
            </a:extLst>
          </p:cNvPr>
          <p:cNvSpPr/>
          <p:nvPr/>
        </p:nvSpPr>
        <p:spPr>
          <a:xfrm>
            <a:off x="4644189" y="2811918"/>
            <a:ext cx="1884948" cy="39704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58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FD8E8F-7DF2-9C05-71F5-8179079B3102}"/>
              </a:ext>
            </a:extLst>
          </p:cNvPr>
          <p:cNvSpPr txBox="1"/>
          <p:nvPr/>
        </p:nvSpPr>
        <p:spPr>
          <a:xfrm>
            <a:off x="103948" y="74061"/>
            <a:ext cx="385427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Hebrew Bible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1487FD-0CD3-0D77-4C50-3E3CFEBE34E7}"/>
              </a:ext>
            </a:extLst>
          </p:cNvPr>
          <p:cNvSpPr txBox="1"/>
          <p:nvPr/>
        </p:nvSpPr>
        <p:spPr>
          <a:xfrm>
            <a:off x="103945" y="597281"/>
            <a:ext cx="711731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Called ‘Tanakh’ or Old/First Testament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03945" y="1220710"/>
            <a:ext cx="7067206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Growth: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During more than 1000 years.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Language: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Hebrew and some Aramaic.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Deity: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YHWH (Yahweh) or the LORD.</a:t>
            </a:r>
          </a:p>
          <a:p>
            <a:pPr marL="344488" indent="-344488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Message: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Messiah will one day rule peacefully over the whole world.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3E1510-A80A-42A3-1A9A-62E8F613B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183" y="526981"/>
            <a:ext cx="6380017" cy="358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68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Oldest most complete Hebrew Bible goes on display in Israel before sale -  BBC News">
            <a:extLst>
              <a:ext uri="{FF2B5EF4-FFF2-40B4-BE49-F238E27FC236}">
                <a16:creationId xmlns:a16="http://schemas.microsoft.com/office/drawing/2014/main" id="{B9B018B7-67AC-750E-78E2-1501B295C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025" y="2629169"/>
            <a:ext cx="2652913" cy="148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FD8E8F-7DF2-9C05-71F5-8179079B3102}"/>
              </a:ext>
            </a:extLst>
          </p:cNvPr>
          <p:cNvSpPr txBox="1"/>
          <p:nvPr/>
        </p:nvSpPr>
        <p:spPr>
          <a:xfrm>
            <a:off x="103948" y="74061"/>
            <a:ext cx="661000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Hebrew Bible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1487FD-0CD3-0D77-4C50-3E3CFEBE34E7}"/>
              </a:ext>
            </a:extLst>
          </p:cNvPr>
          <p:cNvSpPr txBox="1"/>
          <p:nvPr/>
        </p:nvSpPr>
        <p:spPr>
          <a:xfrm>
            <a:off x="103945" y="597281"/>
            <a:ext cx="485636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Three ‘streams’ of growth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03945" y="1220710"/>
            <a:ext cx="4292691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Prophetic messages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Community memory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Cultural knowledge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Three Waterfalls Flowing Into One River Stock Photo 12511831 | Shutterstock">
            <a:extLst>
              <a:ext uri="{FF2B5EF4-FFF2-40B4-BE49-F238E27FC236}">
                <a16:creationId xmlns:a16="http://schemas.microsoft.com/office/drawing/2014/main" id="{34D99F08-6C5D-EDE9-DB4B-6CFE28A19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981" y="1086601"/>
            <a:ext cx="4196219" cy="302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037FE1C-84BA-188E-7524-798937CDD7CF}"/>
              </a:ext>
            </a:extLst>
          </p:cNvPr>
          <p:cNvCxnSpPr>
            <a:cxnSpLocks/>
          </p:cNvCxnSpPr>
          <p:nvPr/>
        </p:nvCxnSpPr>
        <p:spPr>
          <a:xfrm>
            <a:off x="4160571" y="1530008"/>
            <a:ext cx="2230344" cy="176677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70BB1FE-02F1-F419-099B-E3848919953E}"/>
              </a:ext>
            </a:extLst>
          </p:cNvPr>
          <p:cNvCxnSpPr>
            <a:cxnSpLocks/>
          </p:cNvCxnSpPr>
          <p:nvPr/>
        </p:nvCxnSpPr>
        <p:spPr>
          <a:xfrm>
            <a:off x="4062078" y="1998848"/>
            <a:ext cx="2195384" cy="1436679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BC6B3A8-6F4B-4DD5-70BF-3AA93295BDBE}"/>
              </a:ext>
            </a:extLst>
          </p:cNvPr>
          <p:cNvCxnSpPr>
            <a:cxnSpLocks/>
          </p:cNvCxnSpPr>
          <p:nvPr/>
        </p:nvCxnSpPr>
        <p:spPr>
          <a:xfrm>
            <a:off x="3928625" y="2408355"/>
            <a:ext cx="2210212" cy="119487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405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FD8E8F-7DF2-9C05-71F5-8179079B3102}"/>
              </a:ext>
            </a:extLst>
          </p:cNvPr>
          <p:cNvSpPr txBox="1"/>
          <p:nvPr/>
        </p:nvSpPr>
        <p:spPr>
          <a:xfrm>
            <a:off x="103948" y="74061"/>
            <a:ext cx="676284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Prophetic messages, oral &amp; written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1487FD-0CD3-0D77-4C50-3E3CFEBE34E7}"/>
              </a:ext>
            </a:extLst>
          </p:cNvPr>
          <p:cNvSpPr txBox="1"/>
          <p:nvPr/>
        </p:nvSpPr>
        <p:spPr>
          <a:xfrm>
            <a:off x="448411" y="497073"/>
            <a:ext cx="669768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(from before 12th cent BCE)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91627" y="1020293"/>
            <a:ext cx="7123573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400" b="1" dirty="0">
                <a:solidFill>
                  <a:srgbClr val="C00000"/>
                </a:solidFill>
                <a:cs typeface="Arial" panose="020B0604020202020204" pitchFamily="34" charset="0"/>
              </a:rPr>
              <a:t>●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“Thus says the LORD …”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Isaiah 1:11 (417x)</a:t>
            </a:r>
          </a:p>
          <a:p>
            <a:pPr marL="342900" indent="-342900"/>
            <a:r>
              <a:rPr lang="en-US" sz="2400" b="1" dirty="0">
                <a:solidFill>
                  <a:srgbClr val="C00000"/>
                </a:solidFill>
                <a:cs typeface="Arial" panose="020B0604020202020204" pitchFamily="34" charset="0"/>
              </a:rPr>
              <a:t>●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“The LORD spoke to Moses … Moses spoke to Aaron and to his sons and to all the sons of Israel.”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Leviticus 21:18, 24</a:t>
            </a:r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r>
              <a:rPr lang="en-US" sz="2400" b="1" dirty="0">
                <a:solidFill>
                  <a:srgbClr val="C00000"/>
                </a:solidFill>
                <a:cs typeface="Arial" panose="020B0604020202020204" pitchFamily="34" charset="0"/>
              </a:rPr>
              <a:t>●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“Moses wrote down all the words of the LORD.”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Exodus 24:4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/>
            <a:r>
              <a:rPr lang="en-US" sz="2400" b="1" dirty="0">
                <a:solidFill>
                  <a:srgbClr val="C00000"/>
                </a:solidFill>
                <a:cs typeface="Arial" panose="020B0604020202020204" pitchFamily="34" charset="0"/>
              </a:rPr>
              <a:t>●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“The men of Hezekiah, king of Judah, transcribed.”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Proverbs 25:1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A461772-7094-95DB-8C61-374944C9F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55" y="597281"/>
            <a:ext cx="6801245" cy="351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00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FD8E8F-7DF2-9C05-71F5-8179079B3102}"/>
              </a:ext>
            </a:extLst>
          </p:cNvPr>
          <p:cNvSpPr txBox="1"/>
          <p:nvPr/>
        </p:nvSpPr>
        <p:spPr>
          <a:xfrm>
            <a:off x="103948" y="74061"/>
            <a:ext cx="676284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Community memory, oral &amp; written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1487FD-0CD3-0D77-4C50-3E3CFEBE34E7}"/>
              </a:ext>
            </a:extLst>
          </p:cNvPr>
          <p:cNvSpPr txBox="1"/>
          <p:nvPr/>
        </p:nvSpPr>
        <p:spPr>
          <a:xfrm>
            <a:off x="448411" y="497073"/>
            <a:ext cx="669768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(from before 12th cent BCE)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4F0547-AE9E-A7F7-31B0-08FFE4632C60}"/>
              </a:ext>
            </a:extLst>
          </p:cNvPr>
          <p:cNvSpPr txBox="1"/>
          <p:nvPr/>
        </p:nvSpPr>
        <p:spPr>
          <a:xfrm>
            <a:off x="191627" y="1020293"/>
            <a:ext cx="6675161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●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“Remember this day!”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Exodus 13:3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●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“according to their genealogies.” 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Genesis 10:32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●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“the records are ancient.” 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1 Chronicles 4:22</a:t>
            </a:r>
          </a:p>
          <a:p>
            <a:pPr marL="457200" indent="-457200"/>
            <a:r>
              <a:rPr 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●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“Tell your children of it!”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Joel 1:3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6BBFE1-2CFF-F2BB-EFD7-A82434B6B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25" y="497073"/>
            <a:ext cx="6429375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28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2895</TotalTime>
  <Words>1465</Words>
  <Application>Microsoft Office PowerPoint</Application>
  <PresentationFormat>Personnalisé</PresentationFormat>
  <Paragraphs>152</Paragraphs>
  <Slides>27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2" baseType="lpstr">
      <vt:lpstr>Arial</vt:lpstr>
      <vt:lpstr>Arial Narrow</vt:lpstr>
      <vt:lpstr>Calibri</vt:lpstr>
      <vt:lpstr>Calibri Light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Galen Currah</dc:creator>
  <cp:lastModifiedBy>Galen Currah</cp:lastModifiedBy>
  <cp:revision>36</cp:revision>
  <dcterms:created xsi:type="dcterms:W3CDTF">2023-02-25T21:04:15Z</dcterms:created>
  <dcterms:modified xsi:type="dcterms:W3CDTF">2023-07-02T15:20:36Z</dcterms:modified>
</cp:coreProperties>
</file>