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98" r:id="rId6"/>
    <p:sldId id="333" r:id="rId7"/>
    <p:sldId id="332" r:id="rId8"/>
    <p:sldId id="334" r:id="rId9"/>
    <p:sldId id="292" r:id="rId10"/>
    <p:sldId id="335" r:id="rId11"/>
    <p:sldId id="336" r:id="rId12"/>
    <p:sldId id="337" r:id="rId13"/>
    <p:sldId id="343" r:id="rId14"/>
    <p:sldId id="339" r:id="rId15"/>
    <p:sldId id="315" r:id="rId16"/>
    <p:sldId id="340" r:id="rId17"/>
    <p:sldId id="341" r:id="rId18"/>
    <p:sldId id="342" r:id="rId19"/>
    <p:sldId id="338" r:id="rId20"/>
    <p:sldId id="345" r:id="rId21"/>
    <p:sldId id="344" r:id="rId22"/>
    <p:sldId id="346" r:id="rId23"/>
    <p:sldId id="347" r:id="rId24"/>
    <p:sldId id="348" r:id="rId25"/>
    <p:sldId id="349" r:id="rId26"/>
    <p:sldId id="350" r:id="rId27"/>
    <p:sldId id="351" r:id="rId28"/>
    <p:sldId id="352" r:id="rId29"/>
    <p:sldId id="353" r:id="rId30"/>
    <p:sldId id="354" r:id="rId31"/>
    <p:sldId id="299" r:id="rId32"/>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6" y="1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12/31/2023</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8</a:t>
            </a:fld>
            <a:endParaRPr lang="en-US"/>
          </a:p>
        </p:txBody>
      </p:sp>
    </p:spTree>
    <p:extLst>
      <p:ext uri="{BB962C8B-B14F-4D97-AF65-F5344CB8AC3E}">
        <p14:creationId xmlns:p14="http://schemas.microsoft.com/office/powerpoint/2010/main" val="865073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22</a:t>
            </a:fld>
            <a:endParaRPr lang="en-US"/>
          </a:p>
        </p:txBody>
      </p:sp>
    </p:spTree>
    <p:extLst>
      <p:ext uri="{BB962C8B-B14F-4D97-AF65-F5344CB8AC3E}">
        <p14:creationId xmlns:p14="http://schemas.microsoft.com/office/powerpoint/2010/main" val="198973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23</a:t>
            </a:fld>
            <a:endParaRPr lang="en-US"/>
          </a:p>
        </p:txBody>
      </p:sp>
    </p:spTree>
    <p:extLst>
      <p:ext uri="{BB962C8B-B14F-4D97-AF65-F5344CB8AC3E}">
        <p14:creationId xmlns:p14="http://schemas.microsoft.com/office/powerpoint/2010/main" val="1188168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24</a:t>
            </a:fld>
            <a:endParaRPr lang="en-US"/>
          </a:p>
        </p:txBody>
      </p:sp>
    </p:spTree>
    <p:extLst>
      <p:ext uri="{BB962C8B-B14F-4D97-AF65-F5344CB8AC3E}">
        <p14:creationId xmlns:p14="http://schemas.microsoft.com/office/powerpoint/2010/main" val="97089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25</a:t>
            </a:fld>
            <a:endParaRPr lang="en-US"/>
          </a:p>
        </p:txBody>
      </p:sp>
    </p:spTree>
    <p:extLst>
      <p:ext uri="{BB962C8B-B14F-4D97-AF65-F5344CB8AC3E}">
        <p14:creationId xmlns:p14="http://schemas.microsoft.com/office/powerpoint/2010/main" val="3333513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26</a:t>
            </a:fld>
            <a:endParaRPr lang="en-US"/>
          </a:p>
        </p:txBody>
      </p:sp>
    </p:spTree>
    <p:extLst>
      <p:ext uri="{BB962C8B-B14F-4D97-AF65-F5344CB8AC3E}">
        <p14:creationId xmlns:p14="http://schemas.microsoft.com/office/powerpoint/2010/main" val="253052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27</a:t>
            </a:fld>
            <a:endParaRPr lang="en-US"/>
          </a:p>
        </p:txBody>
      </p:sp>
    </p:spTree>
    <p:extLst>
      <p:ext uri="{BB962C8B-B14F-4D97-AF65-F5344CB8AC3E}">
        <p14:creationId xmlns:p14="http://schemas.microsoft.com/office/powerpoint/2010/main" val="3972709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28</a:t>
            </a:fld>
            <a:endParaRPr lang="en-US"/>
          </a:p>
        </p:txBody>
      </p:sp>
    </p:spTree>
    <p:extLst>
      <p:ext uri="{BB962C8B-B14F-4D97-AF65-F5344CB8AC3E}">
        <p14:creationId xmlns:p14="http://schemas.microsoft.com/office/powerpoint/2010/main" val="4219782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29</a:t>
            </a:fld>
            <a:endParaRPr lang="en-US"/>
          </a:p>
        </p:txBody>
      </p:sp>
    </p:spTree>
    <p:extLst>
      <p:ext uri="{BB962C8B-B14F-4D97-AF65-F5344CB8AC3E}">
        <p14:creationId xmlns:p14="http://schemas.microsoft.com/office/powerpoint/2010/main" val="2889401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30</a:t>
            </a:fld>
            <a:endParaRPr lang="en-US"/>
          </a:p>
        </p:txBody>
      </p:sp>
    </p:spTree>
    <p:extLst>
      <p:ext uri="{BB962C8B-B14F-4D97-AF65-F5344CB8AC3E}">
        <p14:creationId xmlns:p14="http://schemas.microsoft.com/office/powerpoint/2010/main" val="2846238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10</a:t>
            </a:fld>
            <a:endParaRPr lang="en-US"/>
          </a:p>
        </p:txBody>
      </p:sp>
    </p:spTree>
    <p:extLst>
      <p:ext uri="{BB962C8B-B14F-4D97-AF65-F5344CB8AC3E}">
        <p14:creationId xmlns:p14="http://schemas.microsoft.com/office/powerpoint/2010/main" val="11124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11</a:t>
            </a:fld>
            <a:endParaRPr lang="en-US"/>
          </a:p>
        </p:txBody>
      </p:sp>
    </p:spTree>
    <p:extLst>
      <p:ext uri="{BB962C8B-B14F-4D97-AF65-F5344CB8AC3E}">
        <p14:creationId xmlns:p14="http://schemas.microsoft.com/office/powerpoint/2010/main" val="285470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12</a:t>
            </a:fld>
            <a:endParaRPr lang="en-US"/>
          </a:p>
        </p:txBody>
      </p:sp>
    </p:spTree>
    <p:extLst>
      <p:ext uri="{BB962C8B-B14F-4D97-AF65-F5344CB8AC3E}">
        <p14:creationId xmlns:p14="http://schemas.microsoft.com/office/powerpoint/2010/main" val="2210463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14</a:t>
            </a:fld>
            <a:endParaRPr lang="en-US"/>
          </a:p>
        </p:txBody>
      </p:sp>
    </p:spTree>
    <p:extLst>
      <p:ext uri="{BB962C8B-B14F-4D97-AF65-F5344CB8AC3E}">
        <p14:creationId xmlns:p14="http://schemas.microsoft.com/office/powerpoint/2010/main" val="330301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16</a:t>
            </a:fld>
            <a:endParaRPr lang="en-US"/>
          </a:p>
        </p:txBody>
      </p:sp>
    </p:spTree>
    <p:extLst>
      <p:ext uri="{BB962C8B-B14F-4D97-AF65-F5344CB8AC3E}">
        <p14:creationId xmlns:p14="http://schemas.microsoft.com/office/powerpoint/2010/main" val="405498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17</a:t>
            </a:fld>
            <a:endParaRPr lang="en-US"/>
          </a:p>
        </p:txBody>
      </p:sp>
    </p:spTree>
    <p:extLst>
      <p:ext uri="{BB962C8B-B14F-4D97-AF65-F5344CB8AC3E}">
        <p14:creationId xmlns:p14="http://schemas.microsoft.com/office/powerpoint/2010/main" val="3600224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18</a:t>
            </a:fld>
            <a:endParaRPr lang="en-US"/>
          </a:p>
        </p:txBody>
      </p:sp>
    </p:spTree>
    <p:extLst>
      <p:ext uri="{BB962C8B-B14F-4D97-AF65-F5344CB8AC3E}">
        <p14:creationId xmlns:p14="http://schemas.microsoft.com/office/powerpoint/2010/main" val="1951944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E40E4-FA43-4333-B253-49B0F91E5DF5}" type="slidenum">
              <a:rPr lang="en-US" smtClean="0"/>
              <a:t>21</a:t>
            </a:fld>
            <a:endParaRPr lang="en-US"/>
          </a:p>
        </p:txBody>
      </p:sp>
    </p:spTree>
    <p:extLst>
      <p:ext uri="{BB962C8B-B14F-4D97-AF65-F5344CB8AC3E}">
        <p14:creationId xmlns:p14="http://schemas.microsoft.com/office/powerpoint/2010/main" val="2731391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oleObject" Target="../embeddings/oleObject2.bin"/><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sp>
        <p:nvSpPr>
          <p:cNvPr id="42" name="TextBox 6"/>
          <p:cNvSpPr/>
          <p:nvPr/>
        </p:nvSpPr>
        <p:spPr>
          <a:xfrm>
            <a:off x="0" y="27000"/>
            <a:ext cx="6780600" cy="12604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1" strike="noStrike" spc="-1" dirty="0">
                <a:solidFill>
                  <a:srgbClr val="0070C0"/>
                </a:solidFill>
                <a:latin typeface="Verdana"/>
                <a:ea typeface="Verdana"/>
              </a:rPr>
              <a:t>Gospel of Luke </a:t>
            </a:r>
            <a:r>
              <a:rPr lang="en-US" sz="2800" b="1" spc="-1" dirty="0">
                <a:solidFill>
                  <a:srgbClr val="0070C0"/>
                </a:solidFill>
                <a:latin typeface="Verdana"/>
                <a:ea typeface="Verdana"/>
              </a:rPr>
              <a:t>14:15–15:37</a:t>
            </a:r>
            <a:endParaRPr lang="fr-FR" sz="2800" b="0" strike="noStrike" spc="-1" dirty="0">
              <a:latin typeface="Arial"/>
            </a:endParaRPr>
          </a:p>
          <a:p>
            <a:pPr algn="ctr">
              <a:lnSpc>
                <a:spcPct val="100000"/>
              </a:lnSpc>
              <a:buNone/>
            </a:pPr>
            <a:r>
              <a:rPr lang="en-US" sz="2400" b="1" strike="noStrike" spc="-1" dirty="0">
                <a:solidFill>
                  <a:srgbClr val="000000"/>
                </a:solidFill>
                <a:latin typeface="Arial"/>
                <a:ea typeface="Verdana"/>
              </a:rPr>
              <a:t>‘Attitudes that matter forever’</a:t>
            </a:r>
            <a:endParaRPr lang="fr-FR" sz="2400" b="0" strike="noStrike" spc="-1" dirty="0">
              <a:latin typeface="Arial"/>
            </a:endParaRPr>
          </a:p>
          <a:p>
            <a:pPr algn="ctr">
              <a:lnSpc>
                <a:spcPct val="100000"/>
              </a:lnSpc>
              <a:buNone/>
            </a:pPr>
            <a:r>
              <a:rPr lang="en-US" sz="2400" b="1" strike="noStrike" spc="-1" dirty="0">
                <a:solidFill>
                  <a:srgbClr val="C00000"/>
                </a:solidFill>
                <a:latin typeface="Arial"/>
                <a:ea typeface="Verdana"/>
              </a:rPr>
              <a:t>24 &amp; 28 December 2023</a:t>
            </a:r>
            <a:endParaRPr lang="fr-FR" sz="2400" b="0" strike="noStrike" spc="-1" dirty="0">
              <a:latin typeface="Arial"/>
            </a:endParaRPr>
          </a:p>
        </p:txBody>
      </p:sp>
      <p:pic>
        <p:nvPicPr>
          <p:cNvPr id="43" name="Image 3"/>
          <p:cNvPicPr/>
          <p:nvPr/>
        </p:nvPicPr>
        <p:blipFill>
          <a:blip r:embed="rId3"/>
          <a:stretch/>
        </p:blipFill>
        <p:spPr>
          <a:xfrm>
            <a:off x="1094040" y="1476360"/>
            <a:ext cx="4825080" cy="3095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repl">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 calcmode="lin" valueType="num">
                                      <p:cBhvr additive="repl">
                                        <p:cTn id="1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anim calcmode="lin" valueType="num">
                                      <p:cBhvr additive="repl">
                                        <p:cTn id="19"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56809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None of those guests</a:t>
            </a:r>
          </a:p>
        </p:txBody>
      </p:sp>
      <p:sp>
        <p:nvSpPr>
          <p:cNvPr id="57" name="TextBox 5"/>
          <p:cNvSpPr/>
          <p:nvPr/>
        </p:nvSpPr>
        <p:spPr>
          <a:xfrm>
            <a:off x="204480" y="516240"/>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21</a:t>
            </a:r>
            <a:r>
              <a:rPr lang="en-GB" sz="2800" b="1" spc="-1" dirty="0">
                <a:solidFill>
                  <a:srgbClr val="000000"/>
                </a:solidFill>
              </a:rPr>
              <a:t> “The servant came back and reported this to his master. Then the owner of the house became angry and ordered his servant, ‘Go out quickly into the streets and alleys of the town and bring in the poor, the crippled, the blind and the lame.’</a:t>
            </a:r>
          </a:p>
          <a:p>
            <a:pPr indent="357188">
              <a:lnSpc>
                <a:spcPct val="100000"/>
              </a:lnSpc>
              <a:buNone/>
              <a:tabLst>
                <a:tab pos="0" algn="l"/>
              </a:tabLst>
            </a:pPr>
            <a:r>
              <a:rPr lang="en-GB" sz="2800" b="1" spc="-1" baseline="30000" dirty="0">
                <a:solidFill>
                  <a:srgbClr val="C00000"/>
                </a:solidFill>
              </a:rPr>
              <a:t>22</a:t>
            </a:r>
            <a:r>
              <a:rPr lang="en-GB" sz="2800" b="1" spc="-1" dirty="0">
                <a:solidFill>
                  <a:srgbClr val="000000"/>
                </a:solidFill>
              </a:rPr>
              <a:t> “‘Sir,’ the servant said, ‘what you ordered has been done, but there is still room.’</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550127" y="4182911"/>
            <a:ext cx="2257502" cy="369332"/>
          </a:xfrm>
          <a:prstGeom prst="rect">
            <a:avLst/>
          </a:prstGeom>
          <a:noFill/>
        </p:spPr>
        <p:txBody>
          <a:bodyPr wrap="square" rtlCol="0">
            <a:spAutoFit/>
          </a:bodyPr>
          <a:lstStyle/>
          <a:p>
            <a:pPr algn="r"/>
            <a:r>
              <a:rPr lang="en-GB" dirty="0"/>
              <a:t> freebibleimages.org</a:t>
            </a:r>
            <a:endParaRPr lang="en-US" dirty="0"/>
          </a:p>
        </p:txBody>
      </p:sp>
      <p:pic>
        <p:nvPicPr>
          <p:cNvPr id="3074" name="Picture 2" descr="The servant finds a blind man and guides him to the banquet. – Slide 11">
            <a:extLst>
              <a:ext uri="{FF2B5EF4-FFF2-40B4-BE49-F238E27FC236}">
                <a16:creationId xmlns:a16="http://schemas.microsoft.com/office/drawing/2014/main" id="{77A7B6BA-FDC3-906F-CA3A-68CA1C1B5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663" y="516240"/>
            <a:ext cx="5381337" cy="403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322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56809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None of those guests</a:t>
            </a:r>
          </a:p>
        </p:txBody>
      </p:sp>
      <p:sp>
        <p:nvSpPr>
          <p:cNvPr id="57" name="TextBox 5"/>
          <p:cNvSpPr/>
          <p:nvPr/>
        </p:nvSpPr>
        <p:spPr>
          <a:xfrm>
            <a:off x="204480" y="516240"/>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23</a:t>
            </a:r>
            <a:r>
              <a:rPr lang="en-GB" sz="2800" b="1" spc="-1" dirty="0">
                <a:solidFill>
                  <a:srgbClr val="000000"/>
                </a:solidFill>
              </a:rPr>
              <a:t> “Then the master told his servant, ‘Go out to the roads and country lanes and compel them to come in, so that my house will be full. </a:t>
            </a:r>
            <a:r>
              <a:rPr lang="en-GB" sz="2800" b="1" spc="-1" baseline="30000" dirty="0">
                <a:solidFill>
                  <a:srgbClr val="C00000"/>
                </a:solidFill>
              </a:rPr>
              <a:t>24</a:t>
            </a:r>
            <a:r>
              <a:rPr lang="en-GB" sz="2800" b="1" spc="-1" dirty="0">
                <a:solidFill>
                  <a:srgbClr val="000000"/>
                </a:solidFill>
              </a:rPr>
              <a:t> I tell you, not one of those who were invited will get a taste of my banquet.’”</a:t>
            </a:r>
            <a:br>
              <a:rPr lang="en-GB" sz="2800" b="1" spc="-1" dirty="0">
                <a:solidFill>
                  <a:srgbClr val="000000"/>
                </a:solidFill>
              </a:rPr>
            </a:br>
            <a:endParaRPr lang="en-GB" sz="2800" b="1" spc="-1" dirty="0">
              <a:solidFill>
                <a:srgbClr val="000000"/>
              </a:solidFill>
            </a:endParaRPr>
          </a:p>
          <a:p>
            <a:pPr>
              <a:lnSpc>
                <a:spcPct val="100000"/>
              </a:lnSpc>
              <a:buNone/>
              <a:tabLst>
                <a:tab pos="0" algn="l"/>
              </a:tabLst>
            </a:pPr>
            <a:r>
              <a:rPr lang="en-GB" sz="2800" b="1" spc="-1" dirty="0">
                <a:solidFill>
                  <a:srgbClr val="C00000"/>
                </a:solidFill>
              </a:rPr>
              <a:t>●</a:t>
            </a:r>
            <a:r>
              <a:rPr lang="en-GB" sz="2800" b="1" spc="-1" dirty="0">
                <a:solidFill>
                  <a:srgbClr val="000000"/>
                </a:solidFill>
              </a:rPr>
              <a:t> To whom was Jesus comparing this story?</a:t>
            </a:r>
          </a:p>
          <a:p>
            <a:pPr marL="268288" indent="-268288">
              <a:lnSpc>
                <a:spcPct val="100000"/>
              </a:lnSpc>
              <a:buNone/>
            </a:pPr>
            <a:r>
              <a:rPr lang="en-GB" sz="2800" b="1" spc="-1" dirty="0">
                <a:solidFill>
                  <a:srgbClr val="C00000"/>
                </a:solidFill>
              </a:rPr>
              <a:t>●</a:t>
            </a:r>
            <a:r>
              <a:rPr lang="en-GB" sz="2800" b="1" spc="-1" dirty="0">
                <a:solidFill>
                  <a:srgbClr val="000000"/>
                </a:solidFill>
              </a:rPr>
              <a:t> Why might people today choose to refuse Jesus’ offer of forgiveness and eternal life?</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455961" y="4195981"/>
            <a:ext cx="2257502" cy="369332"/>
          </a:xfrm>
          <a:prstGeom prst="rect">
            <a:avLst/>
          </a:prstGeom>
          <a:noFill/>
        </p:spPr>
        <p:txBody>
          <a:bodyPr wrap="square" rtlCol="0">
            <a:spAutoFit/>
          </a:bodyPr>
          <a:lstStyle/>
          <a:p>
            <a:pPr algn="r"/>
            <a:r>
              <a:rPr lang="en-GB" dirty="0"/>
              <a:t> freebibleimages.org</a:t>
            </a:r>
            <a:endParaRPr lang="en-US" dirty="0"/>
          </a:p>
        </p:txBody>
      </p:sp>
      <p:pic>
        <p:nvPicPr>
          <p:cNvPr id="4098" name="Picture 2" descr="... and assists her to the feast. – Slide 15">
            <a:extLst>
              <a:ext uri="{FF2B5EF4-FFF2-40B4-BE49-F238E27FC236}">
                <a16:creationId xmlns:a16="http://schemas.microsoft.com/office/drawing/2014/main" id="{3D6A3FD1-63C8-E204-684A-EF78B23CA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463" y="511097"/>
            <a:ext cx="5414537" cy="406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02813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xEl>
                                              <p:pRg st="2" end="2"/>
                                            </p:txEl>
                                          </p:spTgt>
                                        </p:tgtEl>
                                        <p:attrNameLst>
                                          <p:attrName>style.visibility</p:attrName>
                                        </p:attrNameLst>
                                      </p:cBhvr>
                                      <p:to>
                                        <p:strVal val="visible"/>
                                      </p:to>
                                    </p:set>
                                    <p:anim calcmode="lin" valueType="num">
                                      <p:cBhvr additive="repl">
                                        <p:cTn id="2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“If anyone comes to me”</a:t>
            </a:r>
            <a:endParaRPr lang="en-GB" sz="2800" b="1" strike="noStrike" spc="-1" dirty="0">
              <a:solidFill>
                <a:srgbClr val="0070C0"/>
              </a:solidFill>
              <a:latin typeface="Verdana"/>
              <a:ea typeface="Verdana"/>
            </a:endParaRPr>
          </a:p>
        </p:txBody>
      </p:sp>
      <p:sp>
        <p:nvSpPr>
          <p:cNvPr id="57" name="TextBox 5"/>
          <p:cNvSpPr/>
          <p:nvPr/>
        </p:nvSpPr>
        <p:spPr>
          <a:xfrm>
            <a:off x="204480" y="516240"/>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25</a:t>
            </a:r>
            <a:r>
              <a:rPr lang="en-GB" sz="2800" b="1" spc="-1" dirty="0">
                <a:solidFill>
                  <a:srgbClr val="000000"/>
                </a:solidFill>
              </a:rPr>
              <a:t> Large crowds were traveling with Jesus, and turning to them he said: </a:t>
            </a:r>
            <a:r>
              <a:rPr lang="en-GB" sz="2800" b="1" spc="-1" baseline="30000" dirty="0">
                <a:solidFill>
                  <a:srgbClr val="C00000"/>
                </a:solidFill>
              </a:rPr>
              <a:t>26</a:t>
            </a:r>
            <a:r>
              <a:rPr lang="en-GB" sz="2800" b="1" spc="-1" dirty="0">
                <a:solidFill>
                  <a:srgbClr val="000000"/>
                </a:solidFill>
              </a:rPr>
              <a:t> “If anyone comes to me and does not hate father and mother, wife and children, brothers and sisters—yes, even their own life—such a person cannot be my disciple. </a:t>
            </a:r>
            <a:r>
              <a:rPr lang="en-GB" sz="2800" b="1" spc="-1" baseline="30000" dirty="0">
                <a:solidFill>
                  <a:srgbClr val="C00000"/>
                </a:solidFill>
              </a:rPr>
              <a:t>27</a:t>
            </a:r>
            <a:r>
              <a:rPr lang="en-GB" sz="2800" b="1" spc="-1" dirty="0">
                <a:solidFill>
                  <a:srgbClr val="000000"/>
                </a:solidFill>
              </a:rPr>
              <a:t> And whoever does not carry their </a:t>
            </a:r>
            <a:br>
              <a:rPr lang="en-GB" sz="2800" b="1" spc="-1" dirty="0">
                <a:solidFill>
                  <a:srgbClr val="000000"/>
                </a:solidFill>
              </a:rPr>
            </a:br>
            <a:r>
              <a:rPr lang="en-GB" sz="2800" b="1" spc="-1" dirty="0">
                <a:solidFill>
                  <a:srgbClr val="000000"/>
                </a:solidFill>
              </a:rPr>
              <a:t>cross and follow me cannot </a:t>
            </a:r>
            <a:br>
              <a:rPr lang="en-GB" sz="2800" b="1" spc="-1" dirty="0">
                <a:solidFill>
                  <a:srgbClr val="000000"/>
                </a:solidFill>
              </a:rPr>
            </a:br>
            <a:r>
              <a:rPr lang="en-GB" sz="2800" b="1" spc="-1" dirty="0">
                <a:solidFill>
                  <a:srgbClr val="000000"/>
                </a:solidFill>
              </a:rPr>
              <a:t>be my disciple.</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433658" y="4226786"/>
            <a:ext cx="5721815" cy="369332"/>
          </a:xfrm>
          <a:prstGeom prst="rect">
            <a:avLst/>
          </a:prstGeom>
          <a:noFill/>
        </p:spPr>
        <p:txBody>
          <a:bodyPr wrap="square" rtlCol="0">
            <a:spAutoFit/>
          </a:bodyPr>
          <a:lstStyle/>
          <a:p>
            <a:pPr algn="ctr"/>
            <a:r>
              <a:rPr lang="en-GB" dirty="0"/>
              <a:t>From Wikimedia Commons, the free media repository</a:t>
            </a:r>
            <a:endParaRPr lang="en-US" dirty="0"/>
          </a:p>
        </p:txBody>
      </p:sp>
      <p:pic>
        <p:nvPicPr>
          <p:cNvPr id="4" name="Picture 3">
            <a:extLst>
              <a:ext uri="{FF2B5EF4-FFF2-40B4-BE49-F238E27FC236}">
                <a16:creationId xmlns:a16="http://schemas.microsoft.com/office/drawing/2014/main" id="{8F259D71-51DB-93B8-A512-FEDCBF18316A}"/>
              </a:ext>
            </a:extLst>
          </p:cNvPr>
          <p:cNvPicPr>
            <a:picLocks noChangeAspect="1"/>
          </p:cNvPicPr>
          <p:nvPr/>
        </p:nvPicPr>
        <p:blipFill>
          <a:blip r:embed="rId3"/>
          <a:stretch>
            <a:fillRect/>
          </a:stretch>
        </p:blipFill>
        <p:spPr>
          <a:xfrm>
            <a:off x="1663724" y="154971"/>
            <a:ext cx="5364023" cy="4260513"/>
          </a:xfrm>
          <a:prstGeom prst="rect">
            <a:avLst/>
          </a:prstGeom>
        </p:spPr>
      </p:pic>
      <p:pic>
        <p:nvPicPr>
          <p:cNvPr id="5" name="Picture 4">
            <a:extLst>
              <a:ext uri="{FF2B5EF4-FFF2-40B4-BE49-F238E27FC236}">
                <a16:creationId xmlns:a16="http://schemas.microsoft.com/office/drawing/2014/main" id="{C349D4AC-FB86-A6FD-76B3-499A1A09EC5F}"/>
              </a:ext>
            </a:extLst>
          </p:cNvPr>
          <p:cNvPicPr>
            <a:picLocks noChangeAspect="1"/>
          </p:cNvPicPr>
          <p:nvPr/>
        </p:nvPicPr>
        <p:blipFill>
          <a:blip r:embed="rId3"/>
          <a:stretch>
            <a:fillRect/>
          </a:stretch>
        </p:blipFill>
        <p:spPr>
          <a:xfrm>
            <a:off x="5895278" y="2897601"/>
            <a:ext cx="2080323" cy="1652350"/>
          </a:xfrm>
          <a:prstGeom prst="rect">
            <a:avLst/>
          </a:prstGeom>
        </p:spPr>
      </p:pic>
    </p:spTree>
    <p:extLst>
      <p:ext uri="{BB962C8B-B14F-4D97-AF65-F5344CB8AC3E}">
        <p14:creationId xmlns:p14="http://schemas.microsoft.com/office/powerpoint/2010/main" val="25006764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ppt_x"/>
                                          </p:val>
                                        </p:tav>
                                        <p:tav tm="100000">
                                          <p:val>
                                            <p:strVal val="#ppt_x"/>
                                          </p:val>
                                        </p:tav>
                                      </p:tavLst>
                                    </p:anim>
                                    <p:anim calcmode="lin" valueType="num">
                                      <p:cBhvr additive="base">
                                        <p:cTn id="18" dur="500" fill="hold"/>
                                        <p:tgtEl>
                                          <p:spTgt spid="5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563875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a:ea typeface="Verdana"/>
              </a:rPr>
              <a:t>“If anyone comes to me”</a:t>
            </a:r>
          </a:p>
        </p:txBody>
      </p:sp>
      <p:sp>
        <p:nvSpPr>
          <p:cNvPr id="5" name="TextBox 4">
            <a:extLst>
              <a:ext uri="{FF2B5EF4-FFF2-40B4-BE49-F238E27FC236}">
                <a16:creationId xmlns:a16="http://schemas.microsoft.com/office/drawing/2014/main" id="{20DC20DD-8808-9175-C737-1883C728B1F6}"/>
              </a:ext>
            </a:extLst>
          </p:cNvPr>
          <p:cNvSpPr txBox="1"/>
          <p:nvPr/>
        </p:nvSpPr>
        <p:spPr>
          <a:xfrm>
            <a:off x="236613" y="521766"/>
            <a:ext cx="7891387" cy="3908762"/>
          </a:xfrm>
          <a:prstGeom prst="rect">
            <a:avLst/>
          </a:prstGeom>
          <a:noFill/>
        </p:spPr>
        <p:txBody>
          <a:bodyPr wrap="square" rtlCol="0">
            <a:spAutoFit/>
          </a:bodyPr>
          <a:lstStyle/>
          <a:p>
            <a:pPr marL="268288" indent="-268288"/>
            <a:r>
              <a:rPr lang="en-GB" sz="2800" b="1" spc="-1" dirty="0">
                <a:solidFill>
                  <a:srgbClr val="C00000"/>
                </a:solidFill>
                <a:latin typeface="+mj-lt"/>
              </a:rPr>
              <a:t>●</a:t>
            </a:r>
            <a:r>
              <a:rPr lang="en-GB" sz="2800" b="1" spc="-1" dirty="0">
                <a:solidFill>
                  <a:srgbClr val="000000"/>
                </a:solidFill>
                <a:latin typeface="+mj-lt"/>
              </a:rPr>
              <a:t> </a:t>
            </a:r>
            <a:r>
              <a:rPr lang="en-GB" sz="2800" b="1" spc="-1" dirty="0">
                <a:solidFill>
                  <a:srgbClr val="0070C0"/>
                </a:solidFill>
                <a:latin typeface="+mj-lt"/>
              </a:rPr>
              <a:t>Hyperbole: </a:t>
            </a:r>
            <a:r>
              <a:rPr lang="en-GB" sz="2800" b="1" spc="-1" dirty="0">
                <a:solidFill>
                  <a:srgbClr val="000000"/>
                </a:solidFill>
                <a:latin typeface="+mj-lt"/>
              </a:rPr>
              <a:t>“Obvious, intentional exaggeration” </a:t>
            </a:r>
            <a:r>
              <a:rPr lang="en-GB" sz="2800" spc="-1" dirty="0">
                <a:solidFill>
                  <a:srgbClr val="000000"/>
                </a:solidFill>
                <a:latin typeface="+mj-lt"/>
              </a:rPr>
              <a:t>(dictionary.com).</a:t>
            </a:r>
            <a:endParaRPr lang="en-GB" sz="2800" b="1" spc="-1" dirty="0">
              <a:solidFill>
                <a:srgbClr val="000000"/>
              </a:solidFill>
              <a:latin typeface="+mj-lt"/>
            </a:endParaRPr>
          </a:p>
          <a:p>
            <a:pPr marL="268288" indent="-268288"/>
            <a:r>
              <a:rPr lang="en-GB" sz="2800" b="1" spc="-1" dirty="0">
                <a:solidFill>
                  <a:srgbClr val="C00000"/>
                </a:solidFill>
                <a:latin typeface="+mj-lt"/>
              </a:rPr>
              <a:t>●</a:t>
            </a:r>
            <a:r>
              <a:rPr lang="en-GB" sz="2800" b="1" spc="-1" dirty="0">
                <a:solidFill>
                  <a:srgbClr val="000000"/>
                </a:solidFill>
                <a:latin typeface="+mj-lt"/>
              </a:rPr>
              <a:t> What does this hyperbole suggest about our loyalty to Jesus?</a:t>
            </a:r>
          </a:p>
          <a:p>
            <a:pPr marL="268288" indent="-268288"/>
            <a:r>
              <a:rPr lang="en-GB" sz="2800" b="1" spc="-1" dirty="0">
                <a:solidFill>
                  <a:srgbClr val="C00000"/>
                </a:solidFill>
              </a:rPr>
              <a:t>●</a:t>
            </a:r>
            <a:r>
              <a:rPr lang="en-GB" sz="2800" b="1" spc="-1" dirty="0">
                <a:solidFill>
                  <a:srgbClr val="000000"/>
                </a:solidFill>
              </a:rPr>
              <a:t> What does it mean to take up one’s cross?</a:t>
            </a:r>
          </a:p>
          <a:p>
            <a:pPr indent="357188"/>
            <a:r>
              <a:rPr lang="en-GB" sz="2700" b="1" spc="-1" dirty="0">
                <a:solidFill>
                  <a:srgbClr val="0070C0"/>
                </a:solidFill>
                <a:latin typeface="+mj-lt"/>
              </a:rPr>
              <a:t>“I have been crucified with Christ and I no longer live, but Christ lives in me. The life that I now live in the body, I live by faith in the Son of God, who loved me and gave himself for me.”</a:t>
            </a:r>
          </a:p>
        </p:txBody>
      </p:sp>
    </p:spTree>
    <p:extLst>
      <p:ext uri="{BB962C8B-B14F-4D97-AF65-F5344CB8AC3E}">
        <p14:creationId xmlns:p14="http://schemas.microsoft.com/office/powerpoint/2010/main" val="46793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“If anyone comes to me”</a:t>
            </a:r>
            <a:endParaRPr lang="en-GB" sz="2800" b="1" strike="noStrike" spc="-1" dirty="0">
              <a:solidFill>
                <a:srgbClr val="0070C0"/>
              </a:solidFill>
              <a:latin typeface="Verdana"/>
              <a:ea typeface="Verdana"/>
            </a:endParaRPr>
          </a:p>
        </p:txBody>
      </p:sp>
      <p:sp>
        <p:nvSpPr>
          <p:cNvPr id="57" name="TextBox 5"/>
          <p:cNvSpPr/>
          <p:nvPr/>
        </p:nvSpPr>
        <p:spPr>
          <a:xfrm>
            <a:off x="204479" y="418470"/>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33</a:t>
            </a:r>
            <a:r>
              <a:rPr lang="en-GB" sz="2800" b="1" spc="-1" dirty="0">
                <a:solidFill>
                  <a:srgbClr val="000000"/>
                </a:solidFill>
              </a:rPr>
              <a:t> In the same way, those of you who do not give up everything you have cannot be my disciples.</a:t>
            </a:r>
          </a:p>
          <a:p>
            <a:pPr indent="357188">
              <a:lnSpc>
                <a:spcPct val="100000"/>
              </a:lnSpc>
              <a:buNone/>
              <a:tabLst>
                <a:tab pos="0" algn="l"/>
              </a:tabLst>
            </a:pPr>
            <a:r>
              <a:rPr lang="en-GB" sz="2800" b="1" spc="-1" baseline="30000" dirty="0">
                <a:solidFill>
                  <a:srgbClr val="C00000"/>
                </a:solidFill>
              </a:rPr>
              <a:t>34</a:t>
            </a:r>
            <a:r>
              <a:rPr lang="en-GB" sz="2800" b="1" spc="-1" dirty="0">
                <a:solidFill>
                  <a:srgbClr val="000000"/>
                </a:solidFill>
              </a:rPr>
              <a:t> “Salt is good, but if it loses its saltiness, how can it be made salty again? </a:t>
            </a:r>
            <a:br>
              <a:rPr lang="en-GB" sz="2800" b="1" spc="-1" dirty="0">
                <a:solidFill>
                  <a:srgbClr val="000000"/>
                </a:solidFill>
              </a:rPr>
            </a:br>
            <a:r>
              <a:rPr lang="en-GB" sz="2800" b="1" spc="-1" baseline="30000" dirty="0">
                <a:solidFill>
                  <a:srgbClr val="C00000"/>
                </a:solidFill>
              </a:rPr>
              <a:t>35</a:t>
            </a:r>
            <a:r>
              <a:rPr lang="en-GB" sz="2800" b="1" spc="-1" dirty="0">
                <a:solidFill>
                  <a:srgbClr val="000000"/>
                </a:solidFill>
              </a:rPr>
              <a:t> It is fit neither for the soil nor </a:t>
            </a:r>
            <a:br>
              <a:rPr lang="en-GB" sz="2800" b="1" spc="-1" dirty="0">
                <a:solidFill>
                  <a:srgbClr val="000000"/>
                </a:solidFill>
              </a:rPr>
            </a:br>
            <a:r>
              <a:rPr lang="en-GB" sz="2800" b="1" spc="-1" dirty="0">
                <a:solidFill>
                  <a:srgbClr val="000000"/>
                </a:solidFill>
              </a:rPr>
              <a:t>for the manure pile; it is thrown </a:t>
            </a:r>
            <a:br>
              <a:rPr lang="en-GB" sz="2800" b="1" spc="-1" dirty="0">
                <a:solidFill>
                  <a:srgbClr val="000000"/>
                </a:solidFill>
              </a:rPr>
            </a:br>
            <a:r>
              <a:rPr lang="en-GB" sz="2800" b="1" spc="-1" dirty="0">
                <a:solidFill>
                  <a:srgbClr val="000000"/>
                </a:solidFill>
              </a:rPr>
              <a:t>out. “Whoever has ears to hear, </a:t>
            </a:r>
            <a:br>
              <a:rPr lang="en-GB" sz="2800" b="1" spc="-1" dirty="0">
                <a:solidFill>
                  <a:srgbClr val="000000"/>
                </a:solidFill>
              </a:rPr>
            </a:br>
            <a:r>
              <a:rPr lang="en-GB" sz="2800" b="1" spc="-1" dirty="0">
                <a:solidFill>
                  <a:srgbClr val="000000"/>
                </a:solidFill>
              </a:rPr>
              <a:t>let them hear.”</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1118591" y="4202668"/>
            <a:ext cx="4604391" cy="369332"/>
          </a:xfrm>
          <a:prstGeom prst="rect">
            <a:avLst/>
          </a:prstGeom>
          <a:noFill/>
        </p:spPr>
        <p:txBody>
          <a:bodyPr wrap="square" rtlCol="0">
            <a:spAutoFit/>
          </a:bodyPr>
          <a:lstStyle/>
          <a:p>
            <a:pPr algn="r"/>
            <a:r>
              <a:rPr lang="en-GB" dirty="0"/>
              <a:t>Generated with Bing AI, 22 December 2023</a:t>
            </a:r>
          </a:p>
        </p:txBody>
      </p:sp>
      <p:pic>
        <p:nvPicPr>
          <p:cNvPr id="7" name="Picture 6">
            <a:extLst>
              <a:ext uri="{FF2B5EF4-FFF2-40B4-BE49-F238E27FC236}">
                <a16:creationId xmlns:a16="http://schemas.microsoft.com/office/drawing/2014/main" id="{02D4504C-CE4F-0A3C-DE8B-5410ECBAF3E9}"/>
              </a:ext>
            </a:extLst>
          </p:cNvPr>
          <p:cNvPicPr>
            <a:picLocks noChangeAspect="1"/>
          </p:cNvPicPr>
          <p:nvPr/>
        </p:nvPicPr>
        <p:blipFill>
          <a:blip r:embed="rId3"/>
          <a:stretch>
            <a:fillRect/>
          </a:stretch>
        </p:blipFill>
        <p:spPr>
          <a:xfrm>
            <a:off x="5724292" y="2168292"/>
            <a:ext cx="2403707" cy="2403707"/>
          </a:xfrm>
          <a:prstGeom prst="rect">
            <a:avLst/>
          </a:prstGeom>
        </p:spPr>
      </p:pic>
      <p:pic>
        <p:nvPicPr>
          <p:cNvPr id="6" name="Picture 5">
            <a:extLst>
              <a:ext uri="{FF2B5EF4-FFF2-40B4-BE49-F238E27FC236}">
                <a16:creationId xmlns:a16="http://schemas.microsoft.com/office/drawing/2014/main" id="{D6AC6A04-7E30-840E-BBC3-25B10CAFE1D7}"/>
              </a:ext>
            </a:extLst>
          </p:cNvPr>
          <p:cNvPicPr>
            <a:picLocks noChangeAspect="1"/>
          </p:cNvPicPr>
          <p:nvPr/>
        </p:nvPicPr>
        <p:blipFill>
          <a:blip r:embed="rId3"/>
          <a:stretch>
            <a:fillRect/>
          </a:stretch>
        </p:blipFill>
        <p:spPr>
          <a:xfrm>
            <a:off x="3556654" y="0"/>
            <a:ext cx="4572000" cy="4572000"/>
          </a:xfrm>
          <a:prstGeom prst="rect">
            <a:avLst/>
          </a:prstGeom>
        </p:spPr>
      </p:pic>
    </p:spTree>
    <p:extLst>
      <p:ext uri="{BB962C8B-B14F-4D97-AF65-F5344CB8AC3E}">
        <p14:creationId xmlns:p14="http://schemas.microsoft.com/office/powerpoint/2010/main" val="27599956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1" end="1"/>
                                            </p:txEl>
                                          </p:spTgt>
                                        </p:tgtEl>
                                        <p:attrNameLst>
                                          <p:attrName>style.visibility</p:attrName>
                                        </p:attrNameLst>
                                      </p:cBhvr>
                                      <p:to>
                                        <p:strVal val="visible"/>
                                      </p:to>
                                    </p:set>
                                    <p:anim calcmode="lin" valueType="num">
                                      <p:cBhvr additive="repl">
                                        <p:cTn id="31"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Attitudes toward others</a:t>
            </a:r>
            <a:br>
              <a:rPr lang="en-GB" sz="3200" b="1" strike="noStrike" spc="-1" dirty="0">
                <a:solidFill>
                  <a:srgbClr val="0070C0"/>
                </a:solidFill>
                <a:latin typeface="Arial"/>
              </a:rPr>
            </a:br>
            <a:r>
              <a:rPr lang="en-GB" sz="2800" b="1" spc="-1" dirty="0">
                <a:solidFill>
                  <a:srgbClr val="C00000"/>
                </a:solidFill>
                <a:latin typeface="Arial"/>
              </a:rPr>
              <a:t>15:1-32</a:t>
            </a:r>
          </a:p>
        </p:txBody>
      </p:sp>
    </p:spTree>
    <p:extLst>
      <p:ext uri="{BB962C8B-B14F-4D97-AF65-F5344CB8AC3E}">
        <p14:creationId xmlns:p14="http://schemas.microsoft.com/office/powerpoint/2010/main" val="1071334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“If anyone comes to me”</a:t>
            </a:r>
            <a:endParaRPr lang="en-GB" sz="2800" b="1" strike="noStrike" spc="-1" dirty="0">
              <a:solidFill>
                <a:srgbClr val="0070C0"/>
              </a:solidFill>
              <a:latin typeface="Verdana"/>
              <a:ea typeface="Verdana"/>
            </a:endParaRPr>
          </a:p>
        </p:txBody>
      </p:sp>
      <p:sp>
        <p:nvSpPr>
          <p:cNvPr id="57" name="TextBox 5"/>
          <p:cNvSpPr/>
          <p:nvPr/>
        </p:nvSpPr>
        <p:spPr>
          <a:xfrm>
            <a:off x="263952" y="521766"/>
            <a:ext cx="7923520"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dirty="0">
                <a:solidFill>
                  <a:srgbClr val="0070C0"/>
                </a:solidFill>
              </a:rPr>
              <a:t>15 </a:t>
            </a:r>
            <a:r>
              <a:rPr lang="en-GB" sz="2800" b="1" spc="-1" baseline="30000">
                <a:solidFill>
                  <a:srgbClr val="C00000"/>
                </a:solidFill>
              </a:rPr>
              <a:t>1</a:t>
            </a:r>
            <a:r>
              <a:rPr lang="en-GB" sz="2800" b="1" spc="-1">
                <a:solidFill>
                  <a:srgbClr val="000000"/>
                </a:solidFill>
              </a:rPr>
              <a:t> Now </a:t>
            </a:r>
            <a:r>
              <a:rPr lang="en-GB" sz="2800" b="1" spc="-1" dirty="0">
                <a:solidFill>
                  <a:srgbClr val="000000"/>
                </a:solidFill>
              </a:rPr>
              <a:t>the tax collectors and sinners were all</a:t>
            </a:r>
            <a:r>
              <a:rPr lang="en-GB" sz="2800" b="1" spc="-1" dirty="0">
                <a:solidFill>
                  <a:srgbClr val="00B050"/>
                </a:solidFill>
              </a:rPr>
              <a:t>*</a:t>
            </a:r>
            <a:r>
              <a:rPr lang="en-GB" sz="2800" b="1" spc="-1" dirty="0">
                <a:solidFill>
                  <a:srgbClr val="000000"/>
                </a:solidFill>
              </a:rPr>
              <a:t> gathering around to hear Jesus. </a:t>
            </a:r>
            <a:br>
              <a:rPr lang="en-GB" sz="2800" b="1" spc="-1" dirty="0">
                <a:solidFill>
                  <a:srgbClr val="000000"/>
                </a:solidFill>
              </a:rPr>
            </a:br>
            <a:r>
              <a:rPr lang="en-GB" sz="2800" b="1" spc="-1" baseline="30000" dirty="0">
                <a:solidFill>
                  <a:srgbClr val="C00000"/>
                </a:solidFill>
              </a:rPr>
              <a:t>2</a:t>
            </a:r>
            <a:r>
              <a:rPr lang="en-GB" sz="2800" b="1" spc="-1" dirty="0">
                <a:solidFill>
                  <a:srgbClr val="000000"/>
                </a:solidFill>
              </a:rPr>
              <a:t> But the Pharisees and the teachers of the law muttered, “This man welcomes sinners and eats with them.”</a:t>
            </a:r>
          </a:p>
          <a:p>
            <a:pPr indent="357188">
              <a:lnSpc>
                <a:spcPct val="100000"/>
              </a:lnSpc>
              <a:buNone/>
              <a:tabLst>
                <a:tab pos="0" algn="l"/>
              </a:tabLst>
            </a:pPr>
            <a:r>
              <a:rPr lang="en-GB" sz="2800" b="1" spc="-1" baseline="30000" dirty="0">
                <a:solidFill>
                  <a:srgbClr val="C00000"/>
                </a:solidFill>
              </a:rPr>
              <a:t>3</a:t>
            </a:r>
            <a:r>
              <a:rPr lang="en-GB" sz="2800" b="1" spc="-1" dirty="0">
                <a:solidFill>
                  <a:srgbClr val="000000"/>
                </a:solidFill>
              </a:rPr>
              <a:t> Then Jesus told them </a:t>
            </a:r>
            <a:br>
              <a:rPr lang="en-GB" sz="2800" b="1" spc="-1" dirty="0">
                <a:solidFill>
                  <a:srgbClr val="000000"/>
                </a:solidFill>
              </a:rPr>
            </a:br>
            <a:r>
              <a:rPr lang="en-GB" sz="2800" b="1" spc="-1" dirty="0">
                <a:solidFill>
                  <a:srgbClr val="000000"/>
                </a:solidFill>
              </a:rPr>
              <a:t>this parable: …</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523861" y="4202668"/>
            <a:ext cx="2894360" cy="369332"/>
          </a:xfrm>
          <a:prstGeom prst="rect">
            <a:avLst/>
          </a:prstGeom>
          <a:noFill/>
        </p:spPr>
        <p:txBody>
          <a:bodyPr wrap="square" rtlCol="0">
            <a:spAutoFit/>
          </a:bodyPr>
          <a:lstStyle/>
          <a:p>
            <a:r>
              <a:rPr lang="en-GB" dirty="0"/>
              <a:t>freebibleimages.org</a:t>
            </a:r>
          </a:p>
        </p:txBody>
      </p:sp>
      <p:pic>
        <p:nvPicPr>
          <p:cNvPr id="6146" name="Picture 2" descr="Slide 8">
            <a:extLst>
              <a:ext uri="{FF2B5EF4-FFF2-40B4-BE49-F238E27FC236}">
                <a16:creationId xmlns:a16="http://schemas.microsoft.com/office/drawing/2014/main" id="{521F2C68-D644-5D30-75E9-D661531B8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640" y="2401230"/>
            <a:ext cx="2894360" cy="21707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lide 8">
            <a:extLst>
              <a:ext uri="{FF2B5EF4-FFF2-40B4-BE49-F238E27FC236}">
                <a16:creationId xmlns:a16="http://schemas.microsoft.com/office/drawing/2014/main" id="{C41EACF4-20C5-6DB8-1D6B-32787185B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896" y="512190"/>
            <a:ext cx="5400312" cy="40502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AC8F43-F365-B58C-4890-B9C0F9871B0B}"/>
              </a:ext>
            </a:extLst>
          </p:cNvPr>
          <p:cNvSpPr txBox="1"/>
          <p:nvPr/>
        </p:nvSpPr>
        <p:spPr>
          <a:xfrm>
            <a:off x="259572" y="3643178"/>
            <a:ext cx="4974068" cy="523220"/>
          </a:xfrm>
          <a:prstGeom prst="rect">
            <a:avLst/>
          </a:prstGeom>
          <a:noFill/>
        </p:spPr>
        <p:txBody>
          <a:bodyPr wrap="square" rtlCol="0">
            <a:spAutoFit/>
          </a:bodyPr>
          <a:lstStyle/>
          <a:p>
            <a:r>
              <a:rPr lang="en-GB" sz="2800" spc="-1" dirty="0">
                <a:solidFill>
                  <a:srgbClr val="00B050"/>
                </a:solidFill>
              </a:rPr>
              <a:t>*Some </a:t>
            </a:r>
            <a:r>
              <a:rPr lang="en-GB" sz="2800" spc="-1" dirty="0" err="1">
                <a:solidFill>
                  <a:srgbClr val="00B050"/>
                </a:solidFill>
              </a:rPr>
              <a:t>mss</a:t>
            </a:r>
            <a:r>
              <a:rPr lang="en-GB" sz="2800" spc="-1" dirty="0">
                <a:solidFill>
                  <a:srgbClr val="00B050"/>
                </a:solidFill>
              </a:rPr>
              <a:t> omit ‘all’.</a:t>
            </a:r>
            <a:endParaRPr lang="en-US" sz="2800" dirty="0"/>
          </a:p>
        </p:txBody>
      </p:sp>
    </p:spTree>
    <p:extLst>
      <p:ext uri="{BB962C8B-B14F-4D97-AF65-F5344CB8AC3E}">
        <p14:creationId xmlns:p14="http://schemas.microsoft.com/office/powerpoint/2010/main" val="116978817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base">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base">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Rejoicing in heaven</a:t>
            </a:r>
            <a:endParaRPr lang="en-GB" sz="2800" b="1" strike="noStrike" spc="-1" dirty="0">
              <a:solidFill>
                <a:srgbClr val="0070C0"/>
              </a:solidFill>
              <a:latin typeface="Verdana"/>
              <a:ea typeface="Verdana"/>
            </a:endParaRPr>
          </a:p>
        </p:txBody>
      </p:sp>
      <p:sp>
        <p:nvSpPr>
          <p:cNvPr id="57" name="TextBox 5"/>
          <p:cNvSpPr/>
          <p:nvPr/>
        </p:nvSpPr>
        <p:spPr>
          <a:xfrm>
            <a:off x="263952" y="521766"/>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3 </a:t>
            </a:r>
            <a:r>
              <a:rPr lang="en-GB" sz="2800" b="1" spc="-1" dirty="0">
                <a:solidFill>
                  <a:srgbClr val="000000"/>
                </a:solidFill>
              </a:rPr>
              <a:t>Then Jesus told them this parable: </a:t>
            </a:r>
            <a:br>
              <a:rPr lang="en-GB" sz="2800" b="1" spc="-1" dirty="0">
                <a:solidFill>
                  <a:srgbClr val="000000"/>
                </a:solidFill>
              </a:rPr>
            </a:br>
            <a:r>
              <a:rPr lang="en-GB" sz="2800" b="1" spc="-1" baseline="30000" dirty="0">
                <a:solidFill>
                  <a:srgbClr val="C00000"/>
                </a:solidFill>
              </a:rPr>
              <a:t>4</a:t>
            </a:r>
            <a:r>
              <a:rPr lang="en-GB" sz="2800" b="1" spc="-1" dirty="0">
                <a:solidFill>
                  <a:srgbClr val="000000"/>
                </a:solidFill>
              </a:rPr>
              <a:t> “Suppose one of you has a hundred sheep and loses one of them. Doesn’t he leave the ninety-nine in the open country and go after the lost sheep until he finds it? </a:t>
            </a:r>
            <a:br>
              <a:rPr lang="en-GB" sz="2800" b="1" spc="-1" dirty="0">
                <a:solidFill>
                  <a:srgbClr val="000000"/>
                </a:solidFill>
              </a:rPr>
            </a:br>
            <a:r>
              <a:rPr lang="en-GB" sz="2800" b="1" spc="-1" baseline="30000" dirty="0">
                <a:solidFill>
                  <a:srgbClr val="C00000"/>
                </a:solidFill>
              </a:rPr>
              <a:t>5</a:t>
            </a:r>
            <a:r>
              <a:rPr lang="en-GB" sz="2800" b="1" spc="-1" dirty="0">
                <a:solidFill>
                  <a:srgbClr val="000000"/>
                </a:solidFill>
              </a:rPr>
              <a:t> And when he finds it, he </a:t>
            </a:r>
            <a:br>
              <a:rPr lang="en-GB" sz="2800" b="1" spc="-1" dirty="0">
                <a:solidFill>
                  <a:srgbClr val="000000"/>
                </a:solidFill>
              </a:rPr>
            </a:br>
            <a:r>
              <a:rPr lang="en-GB" sz="2800" b="1" spc="-1" dirty="0">
                <a:solidFill>
                  <a:srgbClr val="000000"/>
                </a:solidFill>
              </a:rPr>
              <a:t>joyfully puts it on his shoulders </a:t>
            </a:r>
            <a:br>
              <a:rPr lang="en-GB" sz="2800" b="1" spc="-1" dirty="0">
                <a:solidFill>
                  <a:srgbClr val="000000"/>
                </a:solidFill>
              </a:rPr>
            </a:br>
            <a:r>
              <a:rPr lang="en-GB" sz="2800" b="1" spc="-1" baseline="30000" dirty="0">
                <a:solidFill>
                  <a:srgbClr val="C00000"/>
                </a:solidFill>
              </a:rPr>
              <a:t>6</a:t>
            </a:r>
            <a:r>
              <a:rPr lang="en-GB" sz="2800" b="1" spc="-1" dirty="0">
                <a:solidFill>
                  <a:srgbClr val="000000"/>
                </a:solidFill>
              </a:rPr>
              <a:t> and goes home. </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1088855" y="4202668"/>
            <a:ext cx="4604391" cy="369332"/>
          </a:xfrm>
          <a:prstGeom prst="rect">
            <a:avLst/>
          </a:prstGeom>
          <a:noFill/>
        </p:spPr>
        <p:txBody>
          <a:bodyPr wrap="square" rtlCol="0">
            <a:spAutoFit/>
          </a:bodyPr>
          <a:lstStyle/>
          <a:p>
            <a:pPr algn="r"/>
            <a:r>
              <a:rPr lang="en-GB" dirty="0"/>
              <a:t>Generated with Bing AI, 22 December 2023</a:t>
            </a:r>
          </a:p>
        </p:txBody>
      </p:sp>
      <p:pic>
        <p:nvPicPr>
          <p:cNvPr id="10" name="Picture 9">
            <a:extLst>
              <a:ext uri="{FF2B5EF4-FFF2-40B4-BE49-F238E27FC236}">
                <a16:creationId xmlns:a16="http://schemas.microsoft.com/office/drawing/2014/main" id="{82CB2D85-78C9-033B-E2EF-18E64E8D4675}"/>
              </a:ext>
            </a:extLst>
          </p:cNvPr>
          <p:cNvPicPr>
            <a:picLocks noChangeAspect="1"/>
          </p:cNvPicPr>
          <p:nvPr/>
        </p:nvPicPr>
        <p:blipFill>
          <a:blip r:embed="rId3"/>
          <a:stretch>
            <a:fillRect/>
          </a:stretch>
        </p:blipFill>
        <p:spPr>
          <a:xfrm>
            <a:off x="5832493" y="2286001"/>
            <a:ext cx="2295508" cy="2295508"/>
          </a:xfrm>
          <a:prstGeom prst="rect">
            <a:avLst/>
          </a:prstGeom>
        </p:spPr>
      </p:pic>
      <p:pic>
        <p:nvPicPr>
          <p:cNvPr id="12" name="Picture 11">
            <a:extLst>
              <a:ext uri="{FF2B5EF4-FFF2-40B4-BE49-F238E27FC236}">
                <a16:creationId xmlns:a16="http://schemas.microsoft.com/office/drawing/2014/main" id="{0DE416A0-D352-AF29-6C9C-1D39231C43F0}"/>
              </a:ext>
            </a:extLst>
          </p:cNvPr>
          <p:cNvPicPr>
            <a:picLocks noChangeAspect="1"/>
          </p:cNvPicPr>
          <p:nvPr/>
        </p:nvPicPr>
        <p:blipFill>
          <a:blip r:embed="rId3"/>
          <a:stretch>
            <a:fillRect/>
          </a:stretch>
        </p:blipFill>
        <p:spPr>
          <a:xfrm>
            <a:off x="3546493" y="-1"/>
            <a:ext cx="4572000" cy="4572000"/>
          </a:xfrm>
          <a:prstGeom prst="rect">
            <a:avLst/>
          </a:prstGeom>
        </p:spPr>
      </p:pic>
    </p:spTree>
    <p:extLst>
      <p:ext uri="{BB962C8B-B14F-4D97-AF65-F5344CB8AC3E}">
        <p14:creationId xmlns:p14="http://schemas.microsoft.com/office/powerpoint/2010/main" val="10434336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Rejoicing in heaven</a:t>
            </a:r>
            <a:endParaRPr lang="en-GB" sz="2800" b="1" strike="noStrike" spc="-1" dirty="0">
              <a:solidFill>
                <a:srgbClr val="0070C0"/>
              </a:solidFill>
              <a:latin typeface="Verdana"/>
              <a:ea typeface="Verdana"/>
            </a:endParaRPr>
          </a:p>
        </p:txBody>
      </p:sp>
      <p:sp>
        <p:nvSpPr>
          <p:cNvPr id="57" name="TextBox 5"/>
          <p:cNvSpPr/>
          <p:nvPr/>
        </p:nvSpPr>
        <p:spPr>
          <a:xfrm>
            <a:off x="263952" y="521766"/>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tabLst>
                <a:tab pos="0" algn="l"/>
              </a:tabLst>
            </a:pPr>
            <a:r>
              <a:rPr lang="en-GB" sz="2800" b="1" spc="-1" dirty="0">
                <a:solidFill>
                  <a:srgbClr val="000000"/>
                </a:solidFill>
              </a:rPr>
              <a:t>Then he calls his friends and </a:t>
            </a:r>
            <a:r>
              <a:rPr lang="en-GB" sz="2800" b="1" spc="-1" dirty="0" err="1">
                <a:solidFill>
                  <a:srgbClr val="000000"/>
                </a:solidFill>
              </a:rPr>
              <a:t>neighbors</a:t>
            </a:r>
            <a:r>
              <a:rPr lang="en-GB" sz="2800" b="1" spc="-1" dirty="0">
                <a:solidFill>
                  <a:srgbClr val="000000"/>
                </a:solidFill>
              </a:rPr>
              <a:t> together and says, ‘Rejoice with me; I have found my lost sheep.’ </a:t>
            </a:r>
            <a:r>
              <a:rPr lang="en-GB" sz="2800" b="1" spc="-1" baseline="30000" dirty="0">
                <a:solidFill>
                  <a:srgbClr val="C00000"/>
                </a:solidFill>
              </a:rPr>
              <a:t>7</a:t>
            </a:r>
            <a:r>
              <a:rPr lang="en-GB" sz="2800" b="1" spc="-1" dirty="0">
                <a:solidFill>
                  <a:srgbClr val="000000"/>
                </a:solidFill>
              </a:rPr>
              <a:t> I tell you that in the same way there will be more rejoicing in heaven over one sinner who </a:t>
            </a:r>
            <a:br>
              <a:rPr lang="en-GB" sz="2800" b="1" spc="-1" dirty="0">
                <a:solidFill>
                  <a:srgbClr val="000000"/>
                </a:solidFill>
              </a:rPr>
            </a:br>
            <a:r>
              <a:rPr lang="en-GB" sz="2800" b="1" spc="-1" dirty="0">
                <a:solidFill>
                  <a:srgbClr val="000000"/>
                </a:solidFill>
              </a:rPr>
              <a:t>repents than over ninety-nine </a:t>
            </a:r>
            <a:br>
              <a:rPr lang="en-GB" sz="2800" b="1" spc="-1" dirty="0">
                <a:solidFill>
                  <a:srgbClr val="000000"/>
                </a:solidFill>
              </a:rPr>
            </a:br>
            <a:r>
              <a:rPr lang="en-GB" sz="2800" b="1" spc="-1" dirty="0">
                <a:solidFill>
                  <a:srgbClr val="000000"/>
                </a:solidFill>
              </a:rPr>
              <a:t>righteous persons who do not </a:t>
            </a:r>
            <a:br>
              <a:rPr lang="en-GB" sz="2800" b="1" spc="-1" dirty="0">
                <a:solidFill>
                  <a:srgbClr val="000000"/>
                </a:solidFill>
              </a:rPr>
            </a:br>
            <a:r>
              <a:rPr lang="en-GB" sz="2800" b="1" spc="-1" dirty="0">
                <a:solidFill>
                  <a:srgbClr val="000000"/>
                </a:solidFill>
              </a:rPr>
              <a:t>need to repent.</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1319312" y="4234978"/>
            <a:ext cx="4604391" cy="369332"/>
          </a:xfrm>
          <a:prstGeom prst="rect">
            <a:avLst/>
          </a:prstGeom>
          <a:noFill/>
        </p:spPr>
        <p:txBody>
          <a:bodyPr wrap="square" rtlCol="0">
            <a:spAutoFit/>
          </a:bodyPr>
          <a:lstStyle/>
          <a:p>
            <a:pPr algn="r"/>
            <a:r>
              <a:rPr lang="en-GB" dirty="0"/>
              <a:t>Generated with Bing AI</a:t>
            </a:r>
          </a:p>
        </p:txBody>
      </p:sp>
      <p:pic>
        <p:nvPicPr>
          <p:cNvPr id="10" name="Picture 9">
            <a:extLst>
              <a:ext uri="{FF2B5EF4-FFF2-40B4-BE49-F238E27FC236}">
                <a16:creationId xmlns:a16="http://schemas.microsoft.com/office/drawing/2014/main" id="{82CB2D85-78C9-033B-E2EF-18E64E8D4675}"/>
              </a:ext>
            </a:extLst>
          </p:cNvPr>
          <p:cNvPicPr>
            <a:picLocks noChangeAspect="1"/>
          </p:cNvPicPr>
          <p:nvPr/>
        </p:nvPicPr>
        <p:blipFill>
          <a:blip r:embed="rId3"/>
          <a:stretch>
            <a:fillRect/>
          </a:stretch>
        </p:blipFill>
        <p:spPr>
          <a:xfrm>
            <a:off x="5832493" y="2286001"/>
            <a:ext cx="2295508" cy="2295508"/>
          </a:xfrm>
          <a:prstGeom prst="rect">
            <a:avLst/>
          </a:prstGeom>
        </p:spPr>
      </p:pic>
      <p:pic>
        <p:nvPicPr>
          <p:cNvPr id="4" name="Picture 3">
            <a:extLst>
              <a:ext uri="{FF2B5EF4-FFF2-40B4-BE49-F238E27FC236}">
                <a16:creationId xmlns:a16="http://schemas.microsoft.com/office/drawing/2014/main" id="{29AC82D8-04C4-7BB6-CEBD-ABCFD4CC5685}"/>
              </a:ext>
            </a:extLst>
          </p:cNvPr>
          <p:cNvPicPr>
            <a:picLocks noChangeAspect="1"/>
          </p:cNvPicPr>
          <p:nvPr/>
        </p:nvPicPr>
        <p:blipFill>
          <a:blip r:embed="rId4"/>
          <a:stretch>
            <a:fillRect/>
          </a:stretch>
        </p:blipFill>
        <p:spPr>
          <a:xfrm>
            <a:off x="2596866" y="431587"/>
            <a:ext cx="5531134" cy="4140413"/>
          </a:xfrm>
          <a:prstGeom prst="rect">
            <a:avLst/>
          </a:prstGeom>
        </p:spPr>
      </p:pic>
    </p:spTree>
    <p:extLst>
      <p:ext uri="{BB962C8B-B14F-4D97-AF65-F5344CB8AC3E}">
        <p14:creationId xmlns:p14="http://schemas.microsoft.com/office/powerpoint/2010/main" val="1861221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676874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a:ea typeface="Verdana"/>
              </a:rPr>
              <a:t>Heaven = real place</a:t>
            </a:r>
          </a:p>
        </p:txBody>
      </p:sp>
      <p:sp>
        <p:nvSpPr>
          <p:cNvPr id="5" name="TextBox 4">
            <a:extLst>
              <a:ext uri="{FF2B5EF4-FFF2-40B4-BE49-F238E27FC236}">
                <a16:creationId xmlns:a16="http://schemas.microsoft.com/office/drawing/2014/main" id="{20DC20DD-8808-9175-C737-1883C728B1F6}"/>
              </a:ext>
            </a:extLst>
          </p:cNvPr>
          <p:cNvSpPr txBox="1"/>
          <p:nvPr/>
        </p:nvSpPr>
        <p:spPr>
          <a:xfrm>
            <a:off x="236613" y="521766"/>
            <a:ext cx="7891387" cy="3970318"/>
          </a:xfrm>
          <a:prstGeom prst="rect">
            <a:avLst/>
          </a:prstGeom>
          <a:noFill/>
        </p:spPr>
        <p:txBody>
          <a:bodyPr wrap="square" rtlCol="0">
            <a:spAutoFit/>
          </a:bodyPr>
          <a:lstStyle/>
          <a:p>
            <a:pPr marL="268288" indent="-268288"/>
            <a:r>
              <a:rPr lang="en-GB" sz="2800" b="1" spc="-1" dirty="0">
                <a:solidFill>
                  <a:srgbClr val="C00000"/>
                </a:solidFill>
                <a:latin typeface="+mj-lt"/>
              </a:rPr>
              <a:t>●</a:t>
            </a:r>
            <a:r>
              <a:rPr lang="en-GB" sz="2800" b="1" spc="-1" dirty="0">
                <a:solidFill>
                  <a:srgbClr val="000000"/>
                </a:solidFill>
                <a:latin typeface="+mj-lt"/>
              </a:rPr>
              <a:t> </a:t>
            </a:r>
            <a:r>
              <a:rPr lang="en-GB" sz="2800" b="1" spc="-1" dirty="0">
                <a:solidFill>
                  <a:srgbClr val="0070C0"/>
                </a:solidFill>
                <a:latin typeface="+mj-lt"/>
              </a:rPr>
              <a:t>Heaven: </a:t>
            </a:r>
            <a:r>
              <a:rPr lang="en-GB" sz="2800" b="1" spc="-1" dirty="0">
                <a:solidFill>
                  <a:srgbClr val="000000"/>
                </a:solidFill>
              </a:rPr>
              <a:t>Where God, Jesus, angels and we ‘saved’ folk dwell together.</a:t>
            </a:r>
          </a:p>
          <a:p>
            <a:pPr marL="268288" indent="-268288"/>
            <a:r>
              <a:rPr lang="en-GB" sz="2800" b="1" spc="-1" dirty="0">
                <a:solidFill>
                  <a:srgbClr val="C00000"/>
                </a:solidFill>
              </a:rPr>
              <a:t>●</a:t>
            </a:r>
            <a:r>
              <a:rPr lang="en-GB" sz="2800" b="1" spc="-1" dirty="0">
                <a:solidFill>
                  <a:srgbClr val="000000"/>
                </a:solidFill>
              </a:rPr>
              <a:t> </a:t>
            </a:r>
            <a:r>
              <a:rPr lang="en-GB" sz="2800" b="1" spc="-1" dirty="0">
                <a:solidFill>
                  <a:srgbClr val="0070C0"/>
                </a:solidFill>
              </a:rPr>
              <a:t>Rejoicing: </a:t>
            </a:r>
            <a:r>
              <a:rPr lang="en-GB" sz="2800" b="1" spc="-1" dirty="0">
                <a:solidFill>
                  <a:srgbClr val="000000"/>
                </a:solidFill>
              </a:rPr>
              <a:t>happy, fulfilled, new bodies, relationships reconciled.</a:t>
            </a:r>
            <a:endParaRPr lang="en-GB" sz="2800" b="1" spc="-1" dirty="0">
              <a:solidFill>
                <a:srgbClr val="0070C0"/>
              </a:solidFill>
            </a:endParaRPr>
          </a:p>
          <a:p>
            <a:pPr marL="268288" indent="-268288"/>
            <a:r>
              <a:rPr lang="en-GB" sz="2800" b="1" spc="-1" dirty="0">
                <a:solidFill>
                  <a:srgbClr val="C00000"/>
                </a:solidFill>
              </a:rPr>
              <a:t>●</a:t>
            </a:r>
            <a:r>
              <a:rPr lang="en-GB" sz="2800" b="1" spc="-1" dirty="0">
                <a:solidFill>
                  <a:srgbClr val="000000"/>
                </a:solidFill>
              </a:rPr>
              <a:t> </a:t>
            </a:r>
            <a:r>
              <a:rPr lang="en-GB" sz="2800" b="1" spc="-1" dirty="0">
                <a:solidFill>
                  <a:srgbClr val="0070C0"/>
                </a:solidFill>
              </a:rPr>
              <a:t>Holy: </a:t>
            </a:r>
            <a:r>
              <a:rPr lang="en-GB" sz="2800" b="1" spc="-1" dirty="0">
                <a:solidFill>
                  <a:srgbClr val="000000"/>
                </a:solidFill>
              </a:rPr>
              <a:t>No sin, evil, disease, death, demons.</a:t>
            </a:r>
          </a:p>
          <a:p>
            <a:pPr marL="268288" indent="-268288"/>
            <a:r>
              <a:rPr lang="en-GB" sz="2800" b="1" spc="-1" dirty="0">
                <a:solidFill>
                  <a:srgbClr val="C00000"/>
                </a:solidFill>
              </a:rPr>
              <a:t>●</a:t>
            </a:r>
            <a:r>
              <a:rPr lang="en-GB" sz="2800" b="1" spc="-1" dirty="0">
                <a:solidFill>
                  <a:srgbClr val="000000"/>
                </a:solidFill>
              </a:rPr>
              <a:t> </a:t>
            </a:r>
            <a:r>
              <a:rPr lang="en-GB" sz="2800" b="1" spc="-1" dirty="0">
                <a:solidFill>
                  <a:srgbClr val="0070C0"/>
                </a:solidFill>
              </a:rPr>
              <a:t>Busy: </a:t>
            </a:r>
            <a:r>
              <a:rPr lang="en-GB" sz="2800" b="1" spc="-1" dirty="0">
                <a:solidFill>
                  <a:srgbClr val="000000"/>
                </a:solidFill>
              </a:rPr>
              <a:t>Power, intelligence, learning and skills to become all that God wants for us.</a:t>
            </a:r>
          </a:p>
          <a:p>
            <a:pPr marL="268288" indent="-268288"/>
            <a:r>
              <a:rPr lang="en-GB" sz="2800" b="1" spc="-1" dirty="0">
                <a:solidFill>
                  <a:srgbClr val="C00000"/>
                </a:solidFill>
              </a:rPr>
              <a:t>●</a:t>
            </a:r>
            <a:r>
              <a:rPr lang="en-GB" sz="2800" b="1" spc="-1" dirty="0">
                <a:solidFill>
                  <a:srgbClr val="000000"/>
                </a:solidFill>
              </a:rPr>
              <a:t> </a:t>
            </a:r>
            <a:r>
              <a:rPr lang="en-GB" sz="2800" b="1" spc="-1" dirty="0">
                <a:solidFill>
                  <a:srgbClr val="0070C0"/>
                </a:solidFill>
              </a:rPr>
              <a:t>Rewards: </a:t>
            </a:r>
            <a:r>
              <a:rPr lang="en-GB" sz="2800" b="1" spc="-1" dirty="0">
                <a:solidFill>
                  <a:srgbClr val="000000"/>
                </a:solidFill>
              </a:rPr>
              <a:t>We will reign and rule over the world, over nations, and over angels.</a:t>
            </a:r>
          </a:p>
        </p:txBody>
      </p:sp>
    </p:spTree>
    <p:extLst>
      <p:ext uri="{BB962C8B-B14F-4D97-AF65-F5344CB8AC3E}">
        <p14:creationId xmlns:p14="http://schemas.microsoft.com/office/powerpoint/2010/main" val="24653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4" name="TextBox 3"/>
          <p:cNvSpPr/>
          <p:nvPr/>
        </p:nvSpPr>
        <p:spPr>
          <a:xfrm>
            <a:off x="204480" y="0"/>
            <a:ext cx="564588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Structure of Luke’s Gospel</a:t>
            </a:r>
            <a:endParaRPr lang="fr-FR" sz="2800" b="0" strike="noStrike" spc="-1" dirty="0">
              <a:latin typeface="Arial"/>
            </a:endParaRPr>
          </a:p>
        </p:txBody>
      </p:sp>
      <p:sp>
        <p:nvSpPr>
          <p:cNvPr id="45" name="TextBox 5"/>
          <p:cNvSpPr/>
          <p:nvPr/>
        </p:nvSpPr>
        <p:spPr>
          <a:xfrm>
            <a:off x="274680" y="523080"/>
            <a:ext cx="7782840" cy="34148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2600" indent="-282600">
              <a:lnSpc>
                <a:spcPct val="100000"/>
              </a:lnSpc>
              <a:buNone/>
              <a:tabLst>
                <a:tab pos="0" algn="l"/>
              </a:tabLst>
            </a:pPr>
            <a:r>
              <a:rPr lang="en-GB" sz="2400" b="1" strike="noStrike" spc="-1" dirty="0">
                <a:solidFill>
                  <a:srgbClr val="C00000"/>
                </a:solidFill>
                <a:latin typeface="Arial"/>
              </a:rPr>
              <a:t>1</a:t>
            </a:r>
            <a:r>
              <a:rPr lang="en-GB" sz="2400" b="1" strike="noStrike" spc="-1" dirty="0">
                <a:solidFill>
                  <a:srgbClr val="000000"/>
                </a:solidFill>
                <a:latin typeface="Arial"/>
              </a:rPr>
              <a:t> </a:t>
            </a:r>
            <a:r>
              <a:rPr lang="en-US" sz="2400" b="1" strike="noStrike" spc="-1" dirty="0">
                <a:solidFill>
                  <a:srgbClr val="0070C0"/>
                </a:solidFill>
                <a:latin typeface="Arial"/>
              </a:rPr>
              <a:t>Preface: </a:t>
            </a:r>
            <a:r>
              <a:rPr lang="en-US" sz="2400" b="1" strike="noStrike" spc="-1" dirty="0">
                <a:solidFill>
                  <a:srgbClr val="000000"/>
                </a:solidFill>
                <a:latin typeface="Arial"/>
              </a:rPr>
              <a:t>Sponsor, method and purpose.</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2</a:t>
            </a:r>
            <a:r>
              <a:rPr lang="en-GB" sz="2400" b="1" strike="noStrike" spc="-1" dirty="0">
                <a:solidFill>
                  <a:srgbClr val="000000"/>
                </a:solidFill>
                <a:latin typeface="Arial"/>
              </a:rPr>
              <a:t> </a:t>
            </a:r>
            <a:r>
              <a:rPr lang="en-US" sz="2400" b="1" strike="noStrike" spc="-1" dirty="0">
                <a:solidFill>
                  <a:srgbClr val="0070C0"/>
                </a:solidFill>
                <a:latin typeface="Arial"/>
              </a:rPr>
              <a:t>Birth narratives: </a:t>
            </a:r>
            <a:r>
              <a:rPr lang="en-US" sz="2400" b="1" strike="noStrike" spc="-1" dirty="0">
                <a:solidFill>
                  <a:srgbClr val="000000"/>
                </a:solidFill>
                <a:latin typeface="Arial"/>
              </a:rPr>
              <a:t>Dawn of the promised new era.</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3</a:t>
            </a:r>
            <a:r>
              <a:rPr lang="en-GB" sz="2400" b="1" strike="noStrike" spc="-1" dirty="0">
                <a:solidFill>
                  <a:srgbClr val="000000"/>
                </a:solidFill>
                <a:latin typeface="Arial"/>
              </a:rPr>
              <a:t> </a:t>
            </a:r>
            <a:r>
              <a:rPr lang="en-US" sz="2400" b="1" strike="noStrike" spc="-1" dirty="0">
                <a:solidFill>
                  <a:srgbClr val="0070C0"/>
                </a:solidFill>
                <a:latin typeface="Arial"/>
              </a:rPr>
              <a:t>John’s mission: </a:t>
            </a:r>
            <a:r>
              <a:rPr lang="en-US" sz="2400" b="1" strike="noStrike" spc="-1" dirty="0">
                <a:solidFill>
                  <a:srgbClr val="000000"/>
                </a:solidFill>
                <a:latin typeface="Arial"/>
              </a:rPr>
              <a:t>Introduce the Messiah.</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4</a:t>
            </a:r>
            <a:r>
              <a:rPr lang="en-GB" sz="2400" b="1" strike="noStrike" spc="-1" dirty="0">
                <a:solidFill>
                  <a:srgbClr val="000000"/>
                </a:solidFill>
                <a:latin typeface="Arial"/>
              </a:rPr>
              <a:t> </a:t>
            </a:r>
            <a:r>
              <a:rPr lang="en-US" sz="2400" b="1" strike="noStrike" spc="-1" dirty="0">
                <a:solidFill>
                  <a:srgbClr val="0070C0"/>
                </a:solidFill>
                <a:latin typeface="Arial"/>
              </a:rPr>
              <a:t>Jesus’ mission: </a:t>
            </a:r>
            <a:r>
              <a:rPr lang="en-GB" sz="2400" b="1" strike="noStrike" spc="-1" dirty="0">
                <a:solidFill>
                  <a:srgbClr val="000000"/>
                </a:solidFill>
                <a:latin typeface="Arial"/>
              </a:rPr>
              <a:t>Messiah’s message and work</a:t>
            </a:r>
            <a:r>
              <a:rPr lang="en-US" sz="2400" b="1" strike="noStrike" spc="-1" dirty="0">
                <a:solidFill>
                  <a:srgbClr val="000000"/>
                </a:solidFill>
                <a:latin typeface="Arial"/>
              </a:rPr>
              <a:t>.</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5</a:t>
            </a:r>
            <a:r>
              <a:rPr lang="en-GB" sz="2400" b="1" strike="noStrike" spc="-1" dirty="0">
                <a:solidFill>
                  <a:srgbClr val="000000"/>
                </a:solidFill>
                <a:latin typeface="Arial"/>
              </a:rPr>
              <a:t> </a:t>
            </a:r>
            <a:r>
              <a:rPr lang="en-US" sz="2400" b="1" strike="noStrike" spc="-1" dirty="0">
                <a:solidFill>
                  <a:srgbClr val="0070C0"/>
                </a:solidFill>
                <a:latin typeface="Arial"/>
              </a:rPr>
              <a:t>Journey to death: </a:t>
            </a:r>
            <a:r>
              <a:rPr lang="en-US" sz="2400" b="1" strike="noStrike" spc="-1" dirty="0">
                <a:solidFill>
                  <a:srgbClr val="000000"/>
                </a:solidFill>
                <a:latin typeface="Arial"/>
              </a:rPr>
              <a:t>Messianic signs and teaching. </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6</a:t>
            </a:r>
            <a:r>
              <a:rPr lang="en-GB" sz="2400" b="1" strike="noStrike" spc="-1" dirty="0">
                <a:solidFill>
                  <a:srgbClr val="000000"/>
                </a:solidFill>
                <a:latin typeface="Arial"/>
              </a:rPr>
              <a:t> </a:t>
            </a:r>
            <a:r>
              <a:rPr lang="en-US" sz="2400" b="1" strike="noStrike" spc="-1" dirty="0">
                <a:solidFill>
                  <a:srgbClr val="0070C0"/>
                </a:solidFill>
                <a:latin typeface="Arial"/>
              </a:rPr>
              <a:t>Jerusalem: </a:t>
            </a:r>
            <a:r>
              <a:rPr lang="en-US" sz="2400" b="1" strike="noStrike" spc="-1" dirty="0">
                <a:solidFill>
                  <a:srgbClr val="000000"/>
                </a:solidFill>
                <a:latin typeface="Arial"/>
              </a:rPr>
              <a:t>Confront Israelite and Roman rulers.</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7</a:t>
            </a:r>
            <a:r>
              <a:rPr lang="en-GB" sz="2400" b="1" strike="noStrike" spc="-1" dirty="0">
                <a:solidFill>
                  <a:srgbClr val="000000"/>
                </a:solidFill>
                <a:latin typeface="Arial"/>
              </a:rPr>
              <a:t> </a:t>
            </a:r>
            <a:r>
              <a:rPr lang="en-US" sz="2400" b="1" strike="noStrike" spc="-1" dirty="0">
                <a:solidFill>
                  <a:srgbClr val="0070C0"/>
                </a:solidFill>
                <a:latin typeface="Arial"/>
              </a:rPr>
              <a:t>Crucifixion: </a:t>
            </a:r>
            <a:r>
              <a:rPr lang="en-US" sz="2400" b="1" strike="noStrike" spc="-1" dirty="0">
                <a:solidFill>
                  <a:srgbClr val="000000"/>
                </a:solidFill>
                <a:latin typeface="Arial"/>
              </a:rPr>
              <a:t>Last supper, arrest, trials, death.</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8</a:t>
            </a:r>
            <a:r>
              <a:rPr lang="en-GB" sz="2400" b="1" strike="noStrike" spc="-1" dirty="0">
                <a:solidFill>
                  <a:srgbClr val="000000"/>
                </a:solidFill>
                <a:latin typeface="Arial"/>
              </a:rPr>
              <a:t> </a:t>
            </a:r>
            <a:r>
              <a:rPr lang="en-US" sz="2400" b="1" strike="noStrike" spc="-1" dirty="0">
                <a:solidFill>
                  <a:srgbClr val="0070C0"/>
                </a:solidFill>
                <a:latin typeface="Arial"/>
              </a:rPr>
              <a:t>Resurrection: </a:t>
            </a:r>
            <a:r>
              <a:rPr lang="en-US" sz="2400" b="1" strike="noStrike" spc="-1" dirty="0">
                <a:solidFill>
                  <a:srgbClr val="000000"/>
                </a:solidFill>
                <a:latin typeface="Arial"/>
              </a:rPr>
              <a:t>Alive, appearance, and proofs.</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9</a:t>
            </a:r>
            <a:r>
              <a:rPr lang="en-GB" sz="2400" b="1" strike="noStrike" spc="-1" dirty="0">
                <a:solidFill>
                  <a:srgbClr val="000000"/>
                </a:solidFill>
                <a:latin typeface="Arial"/>
              </a:rPr>
              <a:t> </a:t>
            </a:r>
            <a:r>
              <a:rPr lang="en-US" sz="2400" b="1" strike="noStrike" spc="-1" dirty="0">
                <a:solidFill>
                  <a:srgbClr val="0070C0"/>
                </a:solidFill>
                <a:latin typeface="Arial"/>
              </a:rPr>
              <a:t>Ascension: </a:t>
            </a:r>
            <a:r>
              <a:rPr lang="en-US" sz="2400" b="1" strike="noStrike" spc="-1" dirty="0">
                <a:solidFill>
                  <a:srgbClr val="000000"/>
                </a:solidFill>
                <a:latin typeface="Arial"/>
              </a:rPr>
              <a:t>Gives Holy Spirit, mission to nations.</a:t>
            </a:r>
            <a:endParaRPr lang="fr-FR" sz="2400" b="0" strike="noStrike" spc="-1" dirty="0">
              <a:latin typeface="Arial"/>
            </a:endParaRPr>
          </a:p>
        </p:txBody>
      </p:sp>
      <p:sp>
        <p:nvSpPr>
          <p:cNvPr id="46" name="Rectangle 5"/>
          <p:cNvSpPr/>
          <p:nvPr/>
        </p:nvSpPr>
        <p:spPr>
          <a:xfrm>
            <a:off x="274680" y="2009340"/>
            <a:ext cx="7460934" cy="41855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repl">
                                        <p:cTn id="7" dur="500" fill="hold"/>
                                        <p:tgtEl>
                                          <p:spTgt spid="46"/>
                                        </p:tgtEl>
                                        <p:attrNameLst>
                                          <p:attrName>ppt_x</p:attrName>
                                        </p:attrNameLst>
                                      </p:cBhvr>
                                      <p:tavLst>
                                        <p:tav tm="0">
                                          <p:val>
                                            <p:strVal val="#ppt_x"/>
                                          </p:val>
                                        </p:tav>
                                        <p:tav tm="100000">
                                          <p:val>
                                            <p:strVal val="#ppt_x"/>
                                          </p:val>
                                        </p:tav>
                                      </p:tavLst>
                                    </p:anim>
                                    <p:anim calcmode="lin" valueType="num">
                                      <p:cBhvr additive="repl">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26EE9-56F0-ECBC-7C16-FEC180AB24DB}"/>
              </a:ext>
            </a:extLst>
          </p:cNvPr>
          <p:cNvPicPr>
            <a:picLocks noChangeAspect="1"/>
          </p:cNvPicPr>
          <p:nvPr/>
        </p:nvPicPr>
        <p:blipFill>
          <a:blip r:embed="rId2"/>
          <a:stretch>
            <a:fillRect/>
          </a:stretch>
        </p:blipFill>
        <p:spPr>
          <a:xfrm>
            <a:off x="0" y="0"/>
            <a:ext cx="8128000" cy="4572000"/>
          </a:xfrm>
          <a:prstGeom prst="rect">
            <a:avLst/>
          </a:prstGeom>
        </p:spPr>
      </p:pic>
    </p:spTree>
    <p:extLst>
      <p:ext uri="{BB962C8B-B14F-4D97-AF65-F5344CB8AC3E}">
        <p14:creationId xmlns:p14="http://schemas.microsoft.com/office/powerpoint/2010/main" val="3505826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Rejoicing in heaven</a:t>
            </a:r>
            <a:endParaRPr lang="en-GB" sz="2800" b="1" strike="noStrike" spc="-1" dirty="0">
              <a:solidFill>
                <a:srgbClr val="0070C0"/>
              </a:solidFill>
              <a:latin typeface="Verdana"/>
              <a:ea typeface="Verdana"/>
            </a:endParaRPr>
          </a:p>
        </p:txBody>
      </p:sp>
      <p:sp>
        <p:nvSpPr>
          <p:cNvPr id="57" name="TextBox 5"/>
          <p:cNvSpPr/>
          <p:nvPr/>
        </p:nvSpPr>
        <p:spPr>
          <a:xfrm>
            <a:off x="204479" y="393940"/>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	8</a:t>
            </a:r>
            <a:r>
              <a:rPr lang="en-GB" sz="2800" b="1" spc="-1" dirty="0">
                <a:solidFill>
                  <a:srgbClr val="000000"/>
                </a:solidFill>
              </a:rPr>
              <a:t> “Or suppose a woman has ten silver coins and loses one. Doesn’t she light a lamp, sweep the house and search carefully until she finds it? </a:t>
            </a:r>
            <a:r>
              <a:rPr lang="en-GB" sz="2800" b="1" spc="-1" baseline="30000" dirty="0">
                <a:solidFill>
                  <a:srgbClr val="C00000"/>
                </a:solidFill>
              </a:rPr>
              <a:t>9</a:t>
            </a:r>
            <a:r>
              <a:rPr lang="en-GB" sz="2800" b="1" spc="-1" dirty="0">
                <a:solidFill>
                  <a:srgbClr val="000000"/>
                </a:solidFill>
              </a:rPr>
              <a:t> And when she finds it, she calls her friends and neighbours together and says, ‘Rejoice with me; I have found my lost coin.’ </a:t>
            </a:r>
            <a:r>
              <a:rPr lang="en-GB" sz="2800" b="1" spc="-1" baseline="30000" dirty="0">
                <a:solidFill>
                  <a:srgbClr val="C00000"/>
                </a:solidFill>
              </a:rPr>
              <a:t>10</a:t>
            </a:r>
            <a:r>
              <a:rPr lang="en-GB" sz="2800" b="1" spc="-1" dirty="0">
                <a:solidFill>
                  <a:srgbClr val="000000"/>
                </a:solidFill>
              </a:rPr>
              <a:t> In the same way, I tell you, there is rejoicing in the presence of the angels of God over one sinner who repents.”</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1111444" y="4202668"/>
            <a:ext cx="4604391" cy="369332"/>
          </a:xfrm>
          <a:prstGeom prst="rect">
            <a:avLst/>
          </a:prstGeom>
          <a:noFill/>
        </p:spPr>
        <p:txBody>
          <a:bodyPr wrap="square" rtlCol="0">
            <a:spAutoFit/>
          </a:bodyPr>
          <a:lstStyle/>
          <a:p>
            <a:pPr algn="r"/>
            <a:r>
              <a:rPr lang="en-GB" dirty="0"/>
              <a:t>Generated with Bing AI, 22 December 2023</a:t>
            </a:r>
          </a:p>
        </p:txBody>
      </p:sp>
      <p:pic>
        <p:nvPicPr>
          <p:cNvPr id="5" name="Picture 4">
            <a:extLst>
              <a:ext uri="{FF2B5EF4-FFF2-40B4-BE49-F238E27FC236}">
                <a16:creationId xmlns:a16="http://schemas.microsoft.com/office/drawing/2014/main" id="{A3DFBF19-E60D-FC25-73EE-77C04ED20698}"/>
              </a:ext>
            </a:extLst>
          </p:cNvPr>
          <p:cNvPicPr>
            <a:picLocks noChangeAspect="1"/>
          </p:cNvPicPr>
          <p:nvPr/>
        </p:nvPicPr>
        <p:blipFill>
          <a:blip r:embed="rId3"/>
          <a:stretch>
            <a:fillRect/>
          </a:stretch>
        </p:blipFill>
        <p:spPr>
          <a:xfrm>
            <a:off x="3556000" y="0"/>
            <a:ext cx="4572000" cy="4572000"/>
          </a:xfrm>
          <a:prstGeom prst="rect">
            <a:avLst/>
          </a:prstGeom>
        </p:spPr>
      </p:pic>
    </p:spTree>
    <p:extLst>
      <p:ext uri="{BB962C8B-B14F-4D97-AF65-F5344CB8AC3E}">
        <p14:creationId xmlns:p14="http://schemas.microsoft.com/office/powerpoint/2010/main" val="20372796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Two sons</a:t>
            </a:r>
            <a:endParaRPr lang="en-GB" sz="2800" b="1" strike="noStrike" spc="-1" dirty="0">
              <a:solidFill>
                <a:srgbClr val="0070C0"/>
              </a:solidFill>
              <a:latin typeface="Verdana"/>
              <a:ea typeface="Verdana"/>
            </a:endParaRPr>
          </a:p>
        </p:txBody>
      </p:sp>
      <p:sp>
        <p:nvSpPr>
          <p:cNvPr id="57" name="TextBox 5"/>
          <p:cNvSpPr/>
          <p:nvPr/>
        </p:nvSpPr>
        <p:spPr>
          <a:xfrm>
            <a:off x="204479" y="393940"/>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11</a:t>
            </a:r>
            <a:r>
              <a:rPr lang="en-GB" sz="2800" b="1" spc="-1" dirty="0">
                <a:solidFill>
                  <a:srgbClr val="000000"/>
                </a:solidFill>
              </a:rPr>
              <a:t> Jesus continued: “There was a man who had two sons. </a:t>
            </a:r>
            <a:r>
              <a:rPr lang="en-GB" sz="2800" b="1" spc="-1" baseline="30000" dirty="0">
                <a:solidFill>
                  <a:srgbClr val="C00000"/>
                </a:solidFill>
              </a:rPr>
              <a:t>12</a:t>
            </a:r>
            <a:r>
              <a:rPr lang="en-GB" sz="2800" b="1" spc="-1" dirty="0">
                <a:solidFill>
                  <a:srgbClr val="000000"/>
                </a:solidFill>
              </a:rPr>
              <a:t> The younger one said to his father, ‘Father, give me my share of the estate.’ So he divided his property between them.</a:t>
            </a:r>
          </a:p>
          <a:p>
            <a:pPr indent="357188">
              <a:lnSpc>
                <a:spcPct val="100000"/>
              </a:lnSpc>
              <a:buNone/>
              <a:tabLst>
                <a:tab pos="0" algn="l"/>
              </a:tabLst>
            </a:pPr>
            <a:r>
              <a:rPr lang="en-GB" sz="2800" b="1" spc="-1" baseline="30000" dirty="0">
                <a:solidFill>
                  <a:srgbClr val="C00000"/>
                </a:solidFill>
              </a:rPr>
              <a:t>13</a:t>
            </a:r>
            <a:r>
              <a:rPr lang="en-GB" sz="2800" b="1" spc="-1" dirty="0">
                <a:solidFill>
                  <a:srgbClr val="000000"/>
                </a:solidFill>
              </a:rPr>
              <a:t> “Not long after that, the younger son got together all he had, set off for a distant country and there squandered his wealth in wild living. </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527408" y="4202668"/>
            <a:ext cx="2445867" cy="369332"/>
          </a:xfrm>
          <a:prstGeom prst="rect">
            <a:avLst/>
          </a:prstGeom>
          <a:noFill/>
        </p:spPr>
        <p:txBody>
          <a:bodyPr wrap="square" rtlCol="0">
            <a:spAutoFit/>
          </a:bodyPr>
          <a:lstStyle/>
          <a:p>
            <a:r>
              <a:rPr lang="en-GB" dirty="0"/>
              <a:t> freebibleimages.org</a:t>
            </a:r>
          </a:p>
        </p:txBody>
      </p:sp>
      <p:pic>
        <p:nvPicPr>
          <p:cNvPr id="1026" name="Picture 2" descr="Luke 15 v 12 He demands his share of the family inheritance. – Slide 3">
            <a:extLst>
              <a:ext uri="{FF2B5EF4-FFF2-40B4-BE49-F238E27FC236}">
                <a16:creationId xmlns:a16="http://schemas.microsoft.com/office/drawing/2014/main" id="{EDEBC775-383B-3987-9A1A-7B40A1653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703" y="510786"/>
            <a:ext cx="5414952" cy="4061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425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26"/>
                                        </p:tgtEl>
                                        <p:attrNameLst>
                                          <p:attrName>ppt_x</p:attrName>
                                        </p:attrNameLst>
                                      </p:cBhvr>
                                      <p:tavLst>
                                        <p:tav tm="0">
                                          <p:val>
                                            <p:strVal val="ppt_x"/>
                                          </p:val>
                                        </p:tav>
                                        <p:tav tm="100000">
                                          <p:val>
                                            <p:strVal val="ppt_x"/>
                                          </p:val>
                                        </p:tav>
                                      </p:tavLst>
                                    </p:anim>
                                    <p:anim calcmode="lin" valueType="num">
                                      <p:cBhvr additive="base">
                                        <p:cTn id="11" dur="500"/>
                                        <p:tgtEl>
                                          <p:spTgt spid="1026"/>
                                        </p:tgtEl>
                                        <p:attrNameLst>
                                          <p:attrName>ppt_y</p:attrName>
                                        </p:attrNameLst>
                                      </p:cBhvr>
                                      <p:tavLst>
                                        <p:tav tm="0">
                                          <p:val>
                                            <p:strVal val="ppt_y"/>
                                          </p:val>
                                        </p:tav>
                                        <p:tav tm="100000">
                                          <p:val>
                                            <p:strVal val="1+ppt_h/2"/>
                                          </p:val>
                                        </p:tav>
                                      </p:tavLst>
                                    </p:anim>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Two sons</a:t>
            </a:r>
            <a:endParaRPr lang="en-GB" sz="2800" b="1" strike="noStrike" spc="-1" dirty="0">
              <a:solidFill>
                <a:srgbClr val="0070C0"/>
              </a:solidFill>
              <a:latin typeface="Verdana"/>
              <a:ea typeface="Verdana"/>
            </a:endParaRPr>
          </a:p>
        </p:txBody>
      </p:sp>
      <p:sp>
        <p:nvSpPr>
          <p:cNvPr id="57" name="TextBox 5"/>
          <p:cNvSpPr/>
          <p:nvPr/>
        </p:nvSpPr>
        <p:spPr>
          <a:xfrm>
            <a:off x="204479" y="393940"/>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14</a:t>
            </a:r>
            <a:r>
              <a:rPr lang="en-GB" sz="2800" b="1" spc="-1" dirty="0">
                <a:solidFill>
                  <a:srgbClr val="000000"/>
                </a:solidFill>
              </a:rPr>
              <a:t> After he had spent everything, there was a severe famine in that whole country, and he began to be in need. </a:t>
            </a:r>
            <a:r>
              <a:rPr lang="en-GB" sz="2800" b="1" spc="-1" baseline="30000" dirty="0">
                <a:solidFill>
                  <a:srgbClr val="C00000"/>
                </a:solidFill>
              </a:rPr>
              <a:t>15</a:t>
            </a:r>
            <a:r>
              <a:rPr lang="en-GB" sz="2800" b="1" spc="-1" dirty="0">
                <a:solidFill>
                  <a:srgbClr val="000000"/>
                </a:solidFill>
              </a:rPr>
              <a:t> So he went and hired himself out to a citizen of that country, who sent him to his fields to feed pigs. </a:t>
            </a:r>
            <a:r>
              <a:rPr lang="en-GB" sz="2800" b="1" spc="-1" baseline="30000" dirty="0">
                <a:solidFill>
                  <a:srgbClr val="C00000"/>
                </a:solidFill>
              </a:rPr>
              <a:t>16</a:t>
            </a:r>
            <a:r>
              <a:rPr lang="en-GB" sz="2800" b="1" spc="-1" dirty="0">
                <a:solidFill>
                  <a:srgbClr val="000000"/>
                </a:solidFill>
              </a:rPr>
              <a:t> He longed to fill his stomach with </a:t>
            </a:r>
            <a:br>
              <a:rPr lang="en-GB" sz="2800" b="1" spc="-1" dirty="0">
                <a:solidFill>
                  <a:srgbClr val="000000"/>
                </a:solidFill>
              </a:rPr>
            </a:br>
            <a:r>
              <a:rPr lang="en-GB" sz="2800" b="1" spc="-1" dirty="0">
                <a:solidFill>
                  <a:srgbClr val="000000"/>
                </a:solidFill>
              </a:rPr>
              <a:t>the</a:t>
            </a:r>
            <a:r>
              <a:rPr lang="en-GB" sz="2800" b="1" spc="-1" dirty="0">
                <a:solidFill>
                  <a:srgbClr val="00B050"/>
                </a:solidFill>
              </a:rPr>
              <a:t> *</a:t>
            </a:r>
            <a:r>
              <a:rPr lang="en-GB" sz="2800" b="1" spc="-1" dirty="0">
                <a:solidFill>
                  <a:srgbClr val="000000"/>
                </a:solidFill>
              </a:rPr>
              <a:t> pods that the pigs were </a:t>
            </a:r>
            <a:br>
              <a:rPr lang="en-GB" sz="2800" b="1" spc="-1" dirty="0">
                <a:solidFill>
                  <a:srgbClr val="000000"/>
                </a:solidFill>
              </a:rPr>
            </a:br>
            <a:r>
              <a:rPr lang="en-GB" sz="2800" b="1" spc="-1" dirty="0">
                <a:solidFill>
                  <a:srgbClr val="000000"/>
                </a:solidFill>
              </a:rPr>
              <a:t>eating, but no one gave him </a:t>
            </a:r>
            <a:br>
              <a:rPr lang="en-GB" sz="2800" b="1" spc="-1" dirty="0">
                <a:solidFill>
                  <a:srgbClr val="000000"/>
                </a:solidFill>
              </a:rPr>
            </a:br>
            <a:r>
              <a:rPr lang="en-GB" sz="2800" b="1" spc="-1" dirty="0">
                <a:solidFill>
                  <a:srgbClr val="000000"/>
                </a:solidFill>
              </a:rPr>
              <a:t>anything. </a:t>
            </a:r>
            <a:r>
              <a:rPr lang="en-GB" sz="2400" b="1" spc="-1" dirty="0">
                <a:solidFill>
                  <a:srgbClr val="00B050"/>
                </a:solidFill>
              </a:rPr>
              <a:t>*</a:t>
            </a:r>
            <a:r>
              <a:rPr lang="en-GB" sz="2400" spc="-1" dirty="0">
                <a:solidFill>
                  <a:srgbClr val="00B050"/>
                </a:solidFill>
              </a:rPr>
              <a:t>Or: ‘some of the pods.’</a:t>
            </a:r>
            <a:endParaRPr lang="en-US" sz="2400"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447119" y="4202668"/>
            <a:ext cx="2445867" cy="369332"/>
          </a:xfrm>
          <a:prstGeom prst="rect">
            <a:avLst/>
          </a:prstGeom>
          <a:noFill/>
        </p:spPr>
        <p:txBody>
          <a:bodyPr wrap="square" rtlCol="0">
            <a:spAutoFit/>
          </a:bodyPr>
          <a:lstStyle/>
          <a:p>
            <a:r>
              <a:rPr lang="en-GB" dirty="0"/>
              <a:t> freebibleimages.org</a:t>
            </a:r>
          </a:p>
        </p:txBody>
      </p:sp>
      <p:pic>
        <p:nvPicPr>
          <p:cNvPr id="2054" name="Picture 6" descr="It is one of the most unclean jobs a Jewish boy could imagine doing. – Slide 16">
            <a:extLst>
              <a:ext uri="{FF2B5EF4-FFF2-40B4-BE49-F238E27FC236}">
                <a16:creationId xmlns:a16="http://schemas.microsoft.com/office/drawing/2014/main" id="{3C436F98-5316-F525-F364-46502A183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439" y="2655546"/>
            <a:ext cx="2589560" cy="19421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t is one of the most unclean jobs a Jewish boy could imagine doing. – Slide 16">
            <a:extLst>
              <a:ext uri="{FF2B5EF4-FFF2-40B4-BE49-F238E27FC236}">
                <a16:creationId xmlns:a16="http://schemas.microsoft.com/office/drawing/2014/main" id="{EF2245D9-3FCD-E576-26FA-2875059F2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399" y="521766"/>
            <a:ext cx="5434600" cy="407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9208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056"/>
                                        </p:tgtEl>
                                        <p:attrNameLst>
                                          <p:attrName>ppt_x</p:attrName>
                                        </p:attrNameLst>
                                      </p:cBhvr>
                                      <p:tavLst>
                                        <p:tav tm="0">
                                          <p:val>
                                            <p:strVal val="ppt_x"/>
                                          </p:val>
                                        </p:tav>
                                        <p:tav tm="100000">
                                          <p:val>
                                            <p:strVal val="ppt_x"/>
                                          </p:val>
                                        </p:tav>
                                      </p:tavLst>
                                    </p:anim>
                                    <p:anim calcmode="lin" valueType="num">
                                      <p:cBhvr additive="base">
                                        <p:cTn id="11" dur="500"/>
                                        <p:tgtEl>
                                          <p:spTgt spid="2056"/>
                                        </p:tgtEl>
                                        <p:attrNameLst>
                                          <p:attrName>ppt_y</p:attrName>
                                        </p:attrNameLst>
                                      </p:cBhvr>
                                      <p:tavLst>
                                        <p:tav tm="0">
                                          <p:val>
                                            <p:strVal val="ppt_y"/>
                                          </p:val>
                                        </p:tav>
                                        <p:tav tm="100000">
                                          <p:val>
                                            <p:strVal val="1+ppt_h/2"/>
                                          </p:val>
                                        </p:tav>
                                      </p:tavLst>
                                    </p:anim>
                                    <p:set>
                                      <p:cBhvr>
                                        <p:cTn id="12" dur="1" fill="hold">
                                          <p:stCondLst>
                                            <p:cond delay="499"/>
                                          </p:stCondLst>
                                        </p:cTn>
                                        <p:tgtEl>
                                          <p:spTgt spid="20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Two sons</a:t>
            </a:r>
            <a:endParaRPr lang="en-GB" sz="2800" b="1" strike="noStrike" spc="-1" dirty="0">
              <a:solidFill>
                <a:srgbClr val="0070C0"/>
              </a:solidFill>
              <a:latin typeface="Verdana"/>
              <a:ea typeface="Verdana"/>
            </a:endParaRPr>
          </a:p>
        </p:txBody>
      </p:sp>
      <p:sp>
        <p:nvSpPr>
          <p:cNvPr id="57" name="TextBox 5"/>
          <p:cNvSpPr/>
          <p:nvPr/>
        </p:nvSpPr>
        <p:spPr>
          <a:xfrm>
            <a:off x="204479" y="393940"/>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17</a:t>
            </a:r>
            <a:r>
              <a:rPr lang="en-GB" sz="2800" b="1" spc="-1" dirty="0">
                <a:solidFill>
                  <a:srgbClr val="000000"/>
                </a:solidFill>
              </a:rPr>
              <a:t> “When he came to his senses, he said, ‘How many of my father’s hired servants have food to spare, and here I am starving to death! </a:t>
            </a:r>
            <a:r>
              <a:rPr lang="en-GB" sz="2800" b="1" spc="-1" baseline="30000" dirty="0">
                <a:solidFill>
                  <a:srgbClr val="C00000"/>
                </a:solidFill>
              </a:rPr>
              <a:t>18</a:t>
            </a:r>
            <a:r>
              <a:rPr lang="en-GB" sz="2800" b="1" spc="-1" dirty="0">
                <a:solidFill>
                  <a:srgbClr val="000000"/>
                </a:solidFill>
              </a:rPr>
              <a:t> I will set out and go back to my father and say to him: Father, I have sinned against heaven and against you. </a:t>
            </a:r>
            <a:r>
              <a:rPr lang="en-GB" sz="2800" b="1" spc="-1" baseline="30000" dirty="0">
                <a:solidFill>
                  <a:srgbClr val="C00000"/>
                </a:solidFill>
              </a:rPr>
              <a:t>19</a:t>
            </a:r>
            <a:r>
              <a:rPr lang="en-GB" sz="2800" b="1" spc="-1" dirty="0">
                <a:solidFill>
                  <a:srgbClr val="000000"/>
                </a:solidFill>
              </a:rPr>
              <a:t> I am no longer worthy to be called your son; make me like one of your hired servants.’ </a:t>
            </a:r>
            <a:r>
              <a:rPr lang="en-GB" sz="2800" b="1" spc="-1" baseline="30000" dirty="0">
                <a:solidFill>
                  <a:srgbClr val="C00000"/>
                </a:solidFill>
              </a:rPr>
              <a:t>20</a:t>
            </a:r>
            <a:r>
              <a:rPr lang="en-GB" sz="2800" b="1" spc="-1" dirty="0">
                <a:solidFill>
                  <a:srgbClr val="000000"/>
                </a:solidFill>
              </a:rPr>
              <a:t> So he got up and went to his father.</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17714" y="4228384"/>
            <a:ext cx="2445867" cy="369332"/>
          </a:xfrm>
          <a:prstGeom prst="rect">
            <a:avLst/>
          </a:prstGeom>
          <a:noFill/>
        </p:spPr>
        <p:txBody>
          <a:bodyPr wrap="square" rtlCol="0">
            <a:spAutoFit/>
          </a:bodyPr>
          <a:lstStyle/>
          <a:p>
            <a:pPr algn="r"/>
            <a:r>
              <a:rPr lang="en-GB" dirty="0"/>
              <a:t> freebibleimages.org</a:t>
            </a:r>
          </a:p>
        </p:txBody>
      </p:sp>
      <p:pic>
        <p:nvPicPr>
          <p:cNvPr id="5122" name="Picture 2" descr="Luke 15 v 19 He thinks of the food that the servants have at his fathers home – Slide 18">
            <a:extLst>
              <a:ext uri="{FF2B5EF4-FFF2-40B4-BE49-F238E27FC236}">
                <a16:creationId xmlns:a16="http://schemas.microsoft.com/office/drawing/2014/main" id="{3A3B044E-F1CA-DE67-E27D-B66CA7707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153" y="322831"/>
            <a:ext cx="5699847" cy="427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1628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5122"/>
                                        </p:tgtEl>
                                        <p:attrNameLst>
                                          <p:attrName>ppt_x</p:attrName>
                                        </p:attrNameLst>
                                      </p:cBhvr>
                                      <p:tavLst>
                                        <p:tav tm="0">
                                          <p:val>
                                            <p:strVal val="ppt_x"/>
                                          </p:val>
                                        </p:tav>
                                        <p:tav tm="100000">
                                          <p:val>
                                            <p:strVal val="ppt_x"/>
                                          </p:val>
                                        </p:tav>
                                      </p:tavLst>
                                    </p:anim>
                                    <p:anim calcmode="lin" valueType="num">
                                      <p:cBhvr additive="base">
                                        <p:cTn id="11" dur="500"/>
                                        <p:tgtEl>
                                          <p:spTgt spid="5122"/>
                                        </p:tgtEl>
                                        <p:attrNameLst>
                                          <p:attrName>ppt_y</p:attrName>
                                        </p:attrNameLst>
                                      </p:cBhvr>
                                      <p:tavLst>
                                        <p:tav tm="0">
                                          <p:val>
                                            <p:strVal val="ppt_y"/>
                                          </p:val>
                                        </p:tav>
                                        <p:tav tm="100000">
                                          <p:val>
                                            <p:strVal val="1+ppt_h/2"/>
                                          </p:val>
                                        </p:tav>
                                      </p:tavLst>
                                    </p:anim>
                                    <p:set>
                                      <p:cBhvr>
                                        <p:cTn id="12" dur="1" fill="hold">
                                          <p:stCondLst>
                                            <p:cond delay="499"/>
                                          </p:stCondLst>
                                        </p:cTn>
                                        <p:tgtEl>
                                          <p:spTgt spid="51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Repentance</a:t>
            </a:r>
            <a:endParaRPr lang="en-GB" sz="2800" b="1" strike="noStrike" spc="-1" dirty="0">
              <a:solidFill>
                <a:srgbClr val="0070C0"/>
              </a:solidFill>
              <a:latin typeface="Verdana"/>
              <a:ea typeface="Verdana"/>
            </a:endParaRPr>
          </a:p>
        </p:txBody>
      </p:sp>
      <p:sp>
        <p:nvSpPr>
          <p:cNvPr id="57" name="TextBox 5"/>
          <p:cNvSpPr/>
          <p:nvPr/>
        </p:nvSpPr>
        <p:spPr>
          <a:xfrm>
            <a:off x="271386" y="521766"/>
            <a:ext cx="7856614"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2800" b="1" spc="-1" dirty="0">
                <a:solidFill>
                  <a:srgbClr val="C00000"/>
                </a:solidFill>
              </a:rPr>
              <a:t>1. </a:t>
            </a:r>
            <a:r>
              <a:rPr lang="en-GB" sz="2800" b="1" spc="-1" dirty="0"/>
              <a:t>Think rationally: ‘I have messed up’.</a:t>
            </a:r>
          </a:p>
          <a:p>
            <a:pPr>
              <a:lnSpc>
                <a:spcPct val="100000"/>
              </a:lnSpc>
            </a:pPr>
            <a:r>
              <a:rPr lang="en-GB" sz="2800" b="1" spc="-1" dirty="0">
                <a:solidFill>
                  <a:srgbClr val="C00000"/>
                </a:solidFill>
              </a:rPr>
              <a:t>2. </a:t>
            </a:r>
            <a:r>
              <a:rPr lang="en-GB" sz="2800" b="1" spc="-1" dirty="0"/>
              <a:t>‘Jesus offers what I need’.</a:t>
            </a:r>
          </a:p>
          <a:p>
            <a:pPr>
              <a:lnSpc>
                <a:spcPct val="100000"/>
              </a:lnSpc>
            </a:pPr>
            <a:r>
              <a:rPr lang="en-GB" sz="2800" b="1" spc="-1" dirty="0">
                <a:solidFill>
                  <a:srgbClr val="C00000"/>
                </a:solidFill>
              </a:rPr>
              <a:t>3. </a:t>
            </a:r>
            <a:r>
              <a:rPr lang="en-GB" sz="2800" b="1" spc="-1" dirty="0"/>
              <a:t>‘I will speak to Jesus’:</a:t>
            </a:r>
          </a:p>
          <a:p>
            <a:pPr lvl="1"/>
            <a:r>
              <a:rPr lang="en-GB" sz="2800" b="1" spc="-1" dirty="0">
                <a:solidFill>
                  <a:srgbClr val="C00000"/>
                </a:solidFill>
              </a:rPr>
              <a:t>● </a:t>
            </a:r>
            <a:r>
              <a:rPr lang="en-GB" sz="2800" b="1" spc="-1" dirty="0"/>
              <a:t>‘I have sinned against God and others’.</a:t>
            </a:r>
          </a:p>
          <a:p>
            <a:pPr lvl="1"/>
            <a:r>
              <a:rPr lang="en-GB" sz="2800" b="1" spc="-1" dirty="0">
                <a:solidFill>
                  <a:srgbClr val="C00000"/>
                </a:solidFill>
              </a:rPr>
              <a:t>● </a:t>
            </a:r>
            <a:r>
              <a:rPr lang="en-GB" sz="2800" b="1" spc="-1" dirty="0"/>
              <a:t>‘I admit that I deserve nothing’.</a:t>
            </a:r>
          </a:p>
          <a:p>
            <a:pPr lvl="1"/>
            <a:r>
              <a:rPr lang="en-GB" sz="2800" b="1" spc="-1" dirty="0">
                <a:solidFill>
                  <a:srgbClr val="C00000"/>
                </a:solidFill>
              </a:rPr>
              <a:t>● </a:t>
            </a:r>
            <a:r>
              <a:rPr lang="en-GB" sz="2800" b="1" spc="-1" dirty="0"/>
              <a:t>‘Please, accept me’.</a:t>
            </a:r>
          </a:p>
          <a:p>
            <a:pPr lvl="1"/>
            <a:r>
              <a:rPr lang="en-GB" sz="2800" b="1" spc="-1" dirty="0">
                <a:solidFill>
                  <a:srgbClr val="C00000"/>
                </a:solidFill>
              </a:rPr>
              <a:t>● </a:t>
            </a:r>
            <a:r>
              <a:rPr lang="en-GB" sz="2800" b="1" spc="-1" dirty="0"/>
              <a:t>‘I will obey your commands’.</a:t>
            </a:r>
          </a:p>
          <a:p>
            <a:pPr>
              <a:lnSpc>
                <a:spcPct val="100000"/>
              </a:lnSpc>
            </a:pPr>
            <a:r>
              <a:rPr lang="en-GB" sz="2800" b="1" spc="-1" dirty="0">
                <a:solidFill>
                  <a:srgbClr val="C00000"/>
                </a:solidFill>
              </a:rPr>
              <a:t>4. </a:t>
            </a:r>
            <a:r>
              <a:rPr lang="en-GB" sz="2800" b="1" spc="-1" dirty="0"/>
              <a:t>Start now.</a:t>
            </a:r>
          </a:p>
          <a:p>
            <a:pPr marL="514350" indent="-514350">
              <a:lnSpc>
                <a:spcPct val="100000"/>
              </a:lnSpc>
              <a:buAutoNum type="arabicPeriod"/>
            </a:pPr>
            <a:endParaRPr lang="en-US" sz="2800" b="1" spc="-1" dirty="0"/>
          </a:p>
        </p:txBody>
      </p:sp>
      <p:pic>
        <p:nvPicPr>
          <p:cNvPr id="4" name="Picture 3">
            <a:extLst>
              <a:ext uri="{FF2B5EF4-FFF2-40B4-BE49-F238E27FC236}">
                <a16:creationId xmlns:a16="http://schemas.microsoft.com/office/drawing/2014/main" id="{1A160D0F-8F3E-38B1-ECFE-0CD8450F2673}"/>
              </a:ext>
            </a:extLst>
          </p:cNvPr>
          <p:cNvPicPr>
            <a:picLocks noChangeAspect="1"/>
          </p:cNvPicPr>
          <p:nvPr/>
        </p:nvPicPr>
        <p:blipFill>
          <a:blip r:embed="rId3"/>
          <a:stretch>
            <a:fillRect/>
          </a:stretch>
        </p:blipFill>
        <p:spPr>
          <a:xfrm>
            <a:off x="6077098" y="2978093"/>
            <a:ext cx="2050902" cy="1593908"/>
          </a:xfrm>
          <a:prstGeom prst="rect">
            <a:avLst/>
          </a:prstGeom>
        </p:spPr>
      </p:pic>
      <p:sp>
        <p:nvSpPr>
          <p:cNvPr id="5" name="TextBox 4">
            <a:extLst>
              <a:ext uri="{FF2B5EF4-FFF2-40B4-BE49-F238E27FC236}">
                <a16:creationId xmlns:a16="http://schemas.microsoft.com/office/drawing/2014/main" id="{7FECEA9A-0459-07C8-189E-33BCACFBA1B4}"/>
              </a:ext>
            </a:extLst>
          </p:cNvPr>
          <p:cNvSpPr txBox="1"/>
          <p:nvPr/>
        </p:nvSpPr>
        <p:spPr>
          <a:xfrm>
            <a:off x="3597777" y="4202668"/>
            <a:ext cx="2445867" cy="369332"/>
          </a:xfrm>
          <a:prstGeom prst="rect">
            <a:avLst/>
          </a:prstGeom>
          <a:noFill/>
        </p:spPr>
        <p:txBody>
          <a:bodyPr wrap="square" rtlCol="0">
            <a:spAutoFit/>
          </a:bodyPr>
          <a:lstStyle/>
          <a:p>
            <a:pPr algn="r"/>
            <a:r>
              <a:rPr lang="en-GB" dirty="0" err="1"/>
              <a:t>Lightstock</a:t>
            </a:r>
            <a:endParaRPr lang="en-GB" dirty="0"/>
          </a:p>
        </p:txBody>
      </p:sp>
    </p:spTree>
    <p:extLst>
      <p:ext uri="{BB962C8B-B14F-4D97-AF65-F5344CB8AC3E}">
        <p14:creationId xmlns:p14="http://schemas.microsoft.com/office/powerpoint/2010/main" val="152971114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5" end="5"/>
                                            </p:txEl>
                                          </p:spTgt>
                                        </p:tgtEl>
                                        <p:attrNameLst>
                                          <p:attrName>style.visibility</p:attrName>
                                        </p:attrNameLst>
                                      </p:cBhvr>
                                      <p:to>
                                        <p:strVal val="visible"/>
                                      </p:to>
                                    </p:set>
                                    <p:anim calcmode="lin" valueType="num">
                                      <p:cBhvr additive="repl">
                                        <p:cTn id="37"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7">
                                            <p:txEl>
                                              <p:pRg st="6" end="6"/>
                                            </p:txEl>
                                          </p:spTgt>
                                        </p:tgtEl>
                                        <p:attrNameLst>
                                          <p:attrName>style.visibility</p:attrName>
                                        </p:attrNameLst>
                                      </p:cBhvr>
                                      <p:to>
                                        <p:strVal val="visible"/>
                                      </p:to>
                                    </p:set>
                                    <p:anim calcmode="lin" valueType="num">
                                      <p:cBhvr additive="repl">
                                        <p:cTn id="43" dur="500" fill="hold"/>
                                        <p:tgtEl>
                                          <p:spTgt spid="57">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5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7">
                                            <p:txEl>
                                              <p:pRg st="7" end="7"/>
                                            </p:txEl>
                                          </p:spTgt>
                                        </p:tgtEl>
                                        <p:attrNameLst>
                                          <p:attrName>style.visibility</p:attrName>
                                        </p:attrNameLst>
                                      </p:cBhvr>
                                      <p:to>
                                        <p:strVal val="visible"/>
                                      </p:to>
                                    </p:set>
                                    <p:anim calcmode="lin" valueType="num">
                                      <p:cBhvr additive="repl">
                                        <p:cTn id="49" dur="500" fill="hold"/>
                                        <p:tgtEl>
                                          <p:spTgt spid="57">
                                            <p:txEl>
                                              <p:pRg st="7" end="7"/>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5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586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Two sons</a:t>
            </a:r>
            <a:endParaRPr lang="en-GB" sz="2800" b="1" strike="noStrike" spc="-1" dirty="0">
              <a:solidFill>
                <a:srgbClr val="0070C0"/>
              </a:solidFill>
              <a:latin typeface="Verdana"/>
              <a:ea typeface="Verdana"/>
            </a:endParaRPr>
          </a:p>
        </p:txBody>
      </p:sp>
      <p:sp>
        <p:nvSpPr>
          <p:cNvPr id="57" name="TextBox 5"/>
          <p:cNvSpPr/>
          <p:nvPr/>
        </p:nvSpPr>
        <p:spPr>
          <a:xfrm>
            <a:off x="204478" y="393940"/>
            <a:ext cx="7779795"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rPr>
              <a:t>20</a:t>
            </a:r>
            <a:r>
              <a:rPr lang="en-GB" sz="2800" b="1" spc="-1" dirty="0">
                <a:solidFill>
                  <a:srgbClr val="000000"/>
                </a:solidFill>
              </a:rPr>
              <a:t> “But while he was still a long way off, his father saw him and was filled with compassion for him; he ran to his son, threw his arms around him and kissed him…</a:t>
            </a:r>
          </a:p>
          <a:p>
            <a:pPr indent="357188">
              <a:lnSpc>
                <a:spcPct val="100000"/>
              </a:lnSpc>
              <a:buNone/>
              <a:tabLst>
                <a:tab pos="0" algn="l"/>
              </a:tabLst>
            </a:pPr>
            <a:r>
              <a:rPr lang="en-GB" sz="2800" b="1" spc="-1" baseline="30000" dirty="0">
                <a:solidFill>
                  <a:srgbClr val="C00000"/>
                </a:solidFill>
              </a:rPr>
              <a:t>22</a:t>
            </a:r>
            <a:r>
              <a:rPr lang="en-GB" sz="2800" b="1" spc="-1" dirty="0">
                <a:solidFill>
                  <a:srgbClr val="000000"/>
                </a:solidFill>
              </a:rPr>
              <a:t> “The father said to his servants, ‘Let’s have a feast and celebrate… </a:t>
            </a:r>
            <a:r>
              <a:rPr lang="en-GB" sz="2800" b="1" spc="-1" baseline="30000" dirty="0">
                <a:solidFill>
                  <a:srgbClr val="C00000"/>
                </a:solidFill>
              </a:rPr>
              <a:t>24</a:t>
            </a:r>
            <a:r>
              <a:rPr lang="en-GB" sz="2800" b="1" spc="-1" dirty="0">
                <a:solidFill>
                  <a:srgbClr val="000000"/>
                </a:solidFill>
              </a:rPr>
              <a:t> For this son of mine was dead and is alive again; he was lost and is found.’ So they began to celebrate.”</a:t>
            </a:r>
            <a:endParaRPr lang="en-US" sz="2800" b="1" spc="-1" dirty="0">
              <a:solidFill>
                <a:srgbClr val="000000"/>
              </a:solidFill>
            </a:endParaRPr>
          </a:p>
        </p:txBody>
      </p:sp>
      <p:sp>
        <p:nvSpPr>
          <p:cNvPr id="3" name="TextBox 2">
            <a:extLst>
              <a:ext uri="{FF2B5EF4-FFF2-40B4-BE49-F238E27FC236}">
                <a16:creationId xmlns:a16="http://schemas.microsoft.com/office/drawing/2014/main" id="{AB39953A-E0AA-2767-F9CF-6418B9A3DA93}"/>
              </a:ext>
            </a:extLst>
          </p:cNvPr>
          <p:cNvSpPr txBox="1"/>
          <p:nvPr/>
        </p:nvSpPr>
        <p:spPr>
          <a:xfrm>
            <a:off x="77098" y="4228384"/>
            <a:ext cx="2445867" cy="369332"/>
          </a:xfrm>
          <a:prstGeom prst="rect">
            <a:avLst/>
          </a:prstGeom>
          <a:noFill/>
        </p:spPr>
        <p:txBody>
          <a:bodyPr wrap="square" rtlCol="0">
            <a:spAutoFit/>
          </a:bodyPr>
          <a:lstStyle/>
          <a:p>
            <a:pPr algn="r"/>
            <a:r>
              <a:rPr lang="en-GB" dirty="0"/>
              <a:t> freebibleimages.org</a:t>
            </a:r>
          </a:p>
        </p:txBody>
      </p:sp>
      <p:pic>
        <p:nvPicPr>
          <p:cNvPr id="4098" name="Picture 2" descr="... and throws his arms around him and kisses him. – Slide 22">
            <a:extLst>
              <a:ext uri="{FF2B5EF4-FFF2-40B4-BE49-F238E27FC236}">
                <a16:creationId xmlns:a16="http://schemas.microsoft.com/office/drawing/2014/main" id="{11BEB0EF-A705-1C29-61F7-D15E4AEC5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965" y="393940"/>
            <a:ext cx="5605035" cy="420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2037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4098"/>
                                        </p:tgtEl>
                                        <p:attrNameLst>
                                          <p:attrName>ppt_x</p:attrName>
                                        </p:attrNameLst>
                                      </p:cBhvr>
                                      <p:tavLst>
                                        <p:tav tm="0">
                                          <p:val>
                                            <p:strVal val="ppt_x"/>
                                          </p:val>
                                        </p:tav>
                                        <p:tav tm="100000">
                                          <p:val>
                                            <p:strVal val="ppt_x"/>
                                          </p:val>
                                        </p:tav>
                                      </p:tavLst>
                                    </p:anim>
                                    <p:anim calcmode="lin" valueType="num">
                                      <p:cBhvr additive="base">
                                        <p:cTn id="11" dur="500"/>
                                        <p:tgtEl>
                                          <p:spTgt spid="4098"/>
                                        </p:tgtEl>
                                        <p:attrNameLst>
                                          <p:attrName>ppt_y</p:attrName>
                                        </p:attrNameLst>
                                      </p:cBhvr>
                                      <p:tavLst>
                                        <p:tav tm="0">
                                          <p:val>
                                            <p:strVal val="ppt_y"/>
                                          </p:val>
                                        </p:tav>
                                        <p:tav tm="100000">
                                          <p:val>
                                            <p:strVal val="1+ppt_h/2"/>
                                          </p:val>
                                        </p:tav>
                                      </p:tavLst>
                                    </p:anim>
                                    <p:set>
                                      <p:cBhvr>
                                        <p:cTn id="12" dur="1" fill="hold">
                                          <p:stCondLst>
                                            <p:cond delay="499"/>
                                          </p:stCondLst>
                                        </p:cTn>
                                        <p:tgtEl>
                                          <p:spTgt spid="409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73605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Non-converted Christians</a:t>
            </a:r>
            <a:endParaRPr lang="en-GB" sz="2800" b="1" strike="noStrike" spc="-1" dirty="0">
              <a:solidFill>
                <a:srgbClr val="0070C0"/>
              </a:solidFill>
              <a:latin typeface="Verdana"/>
              <a:ea typeface="Verdana"/>
            </a:endParaRPr>
          </a:p>
        </p:txBody>
      </p:sp>
      <p:sp>
        <p:nvSpPr>
          <p:cNvPr id="57" name="TextBox 5"/>
          <p:cNvSpPr/>
          <p:nvPr/>
        </p:nvSpPr>
        <p:spPr>
          <a:xfrm>
            <a:off x="271386" y="521766"/>
            <a:ext cx="7856614"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09575" indent="-409575">
              <a:lnSpc>
                <a:spcPct val="100000"/>
              </a:lnSpc>
            </a:pPr>
            <a:r>
              <a:rPr lang="en-GB" sz="2800" b="1" spc="-1" dirty="0">
                <a:solidFill>
                  <a:srgbClr val="C00000"/>
                </a:solidFill>
              </a:rPr>
              <a:t>1. </a:t>
            </a:r>
            <a:r>
              <a:rPr lang="en-GB" sz="2800" b="1" spc="-1" dirty="0"/>
              <a:t>Denominations teach, ‘Trust the church and its ceremonies’.</a:t>
            </a:r>
          </a:p>
          <a:p>
            <a:pPr marL="409575" indent="-409575">
              <a:lnSpc>
                <a:spcPct val="100000"/>
              </a:lnSpc>
            </a:pPr>
            <a:r>
              <a:rPr lang="en-GB" sz="2800" b="1" spc="-1" dirty="0">
                <a:solidFill>
                  <a:srgbClr val="C00000"/>
                </a:solidFill>
              </a:rPr>
              <a:t>2. </a:t>
            </a:r>
            <a:r>
              <a:rPr lang="en-GB" sz="2800" b="1" spc="-1" dirty="0"/>
              <a:t>Evangelicals teach, ‘Just accept Jesus,’ </a:t>
            </a:r>
            <a:br>
              <a:rPr lang="en-GB" sz="2800" b="1" spc="-1" dirty="0"/>
            </a:br>
            <a:r>
              <a:rPr lang="en-GB" sz="2800" b="1" spc="-1" dirty="0"/>
              <a:t>or, ‘Say this little prayer’.</a:t>
            </a:r>
          </a:p>
          <a:p>
            <a:pPr marL="409575" indent="-409575">
              <a:lnSpc>
                <a:spcPct val="100000"/>
              </a:lnSpc>
            </a:pPr>
            <a:r>
              <a:rPr lang="en-GB" sz="2800" b="1" spc="-1" dirty="0">
                <a:solidFill>
                  <a:srgbClr val="C00000"/>
                </a:solidFill>
              </a:rPr>
              <a:t>3. </a:t>
            </a:r>
            <a:r>
              <a:rPr lang="en-GB" sz="2800" b="1" spc="-1" dirty="0"/>
              <a:t>Bible teaches, ‘Repent &amp; be baptized’. </a:t>
            </a:r>
          </a:p>
          <a:p>
            <a:pPr marL="409575" indent="-409575">
              <a:lnSpc>
                <a:spcPct val="100000"/>
              </a:lnSpc>
            </a:pPr>
            <a:r>
              <a:rPr lang="en-GB" sz="2800" b="1" spc="-1" dirty="0">
                <a:solidFill>
                  <a:srgbClr val="0070C0"/>
                </a:solidFill>
              </a:rPr>
              <a:t>In the Bible:</a:t>
            </a:r>
          </a:p>
          <a:p>
            <a:pPr marL="409575" indent="-409575">
              <a:lnSpc>
                <a:spcPct val="100000"/>
              </a:lnSpc>
            </a:pPr>
            <a:r>
              <a:rPr lang="en-GB" sz="2800" b="1" spc="-1" dirty="0">
                <a:solidFill>
                  <a:srgbClr val="C00000"/>
                </a:solidFill>
              </a:rPr>
              <a:t>● </a:t>
            </a:r>
            <a:r>
              <a:rPr lang="en-GB" sz="2800" b="1" spc="-1" dirty="0"/>
              <a:t>Repentance = ‘Change of allegiance’.</a:t>
            </a:r>
          </a:p>
          <a:p>
            <a:pPr marL="409575" indent="-409575">
              <a:lnSpc>
                <a:spcPct val="100000"/>
              </a:lnSpc>
            </a:pPr>
            <a:r>
              <a:rPr lang="en-GB" sz="2800" b="1" spc="-1" dirty="0">
                <a:solidFill>
                  <a:srgbClr val="C00000"/>
                </a:solidFill>
              </a:rPr>
              <a:t>●</a:t>
            </a:r>
            <a:r>
              <a:rPr lang="en-GB" sz="2800" b="1" spc="-1" dirty="0"/>
              <a:t> Faith = faithfulness, loyalty, trust.</a:t>
            </a:r>
            <a:endParaRPr lang="en-US" sz="2800" b="1" spc="-1" dirty="0"/>
          </a:p>
          <a:p>
            <a:pPr marL="409575" indent="-409575">
              <a:lnSpc>
                <a:spcPct val="100000"/>
              </a:lnSpc>
            </a:pPr>
            <a:r>
              <a:rPr lang="en-US" sz="2800" b="1" spc="-1" dirty="0">
                <a:solidFill>
                  <a:srgbClr val="0070C0"/>
                </a:solidFill>
              </a:rPr>
              <a:t>Repentance saves us; faith keeps us saved.</a:t>
            </a:r>
            <a:endParaRPr lang="en-GB" sz="2800" b="1" spc="-1" dirty="0">
              <a:solidFill>
                <a:srgbClr val="0070C0"/>
              </a:solidFill>
            </a:endParaRPr>
          </a:p>
        </p:txBody>
      </p:sp>
    </p:spTree>
    <p:extLst>
      <p:ext uri="{BB962C8B-B14F-4D97-AF65-F5344CB8AC3E}">
        <p14:creationId xmlns:p14="http://schemas.microsoft.com/office/powerpoint/2010/main" val="27092323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5" end="5"/>
                                            </p:txEl>
                                          </p:spTgt>
                                        </p:tgtEl>
                                        <p:attrNameLst>
                                          <p:attrName>style.visibility</p:attrName>
                                        </p:attrNameLst>
                                      </p:cBhvr>
                                      <p:to>
                                        <p:strVal val="visible"/>
                                      </p:to>
                                    </p:set>
                                    <p:anim calcmode="lin" valueType="num">
                                      <p:cBhvr additive="repl">
                                        <p:cTn id="37"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7">
                                            <p:txEl>
                                              <p:pRg st="6" end="6"/>
                                            </p:txEl>
                                          </p:spTgt>
                                        </p:tgtEl>
                                        <p:attrNameLst>
                                          <p:attrName>style.visibility</p:attrName>
                                        </p:attrNameLst>
                                      </p:cBhvr>
                                      <p:to>
                                        <p:strVal val="visible"/>
                                      </p:to>
                                    </p:set>
                                    <p:anim calcmode="lin" valueType="num">
                                      <p:cBhvr additive="repl">
                                        <p:cTn id="43" dur="500" fill="hold"/>
                                        <p:tgtEl>
                                          <p:spTgt spid="57">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5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73605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(Tentative) Ordo salutis</a:t>
            </a:r>
            <a:endParaRPr lang="en-GB" sz="2800" b="1" strike="noStrike" spc="-1" dirty="0">
              <a:solidFill>
                <a:srgbClr val="0070C0"/>
              </a:solidFill>
              <a:latin typeface="Verdana"/>
              <a:ea typeface="Verdana"/>
            </a:endParaRPr>
          </a:p>
        </p:txBody>
      </p:sp>
      <p:sp>
        <p:nvSpPr>
          <p:cNvPr id="2" name="TextBox 1">
            <a:extLst>
              <a:ext uri="{FF2B5EF4-FFF2-40B4-BE49-F238E27FC236}">
                <a16:creationId xmlns:a16="http://schemas.microsoft.com/office/drawing/2014/main" id="{5EC6D4EB-E5D0-7D62-62C2-545EE3B9D64F}"/>
              </a:ext>
            </a:extLst>
          </p:cNvPr>
          <p:cNvSpPr txBox="1"/>
          <p:nvPr/>
        </p:nvSpPr>
        <p:spPr>
          <a:xfrm>
            <a:off x="435896" y="566338"/>
            <a:ext cx="7256207" cy="3570208"/>
          </a:xfrm>
          <a:prstGeom prst="rect">
            <a:avLst/>
          </a:prstGeom>
          <a:noFill/>
        </p:spPr>
        <p:txBody>
          <a:bodyPr wrap="square" rtlCol="0">
            <a:spAutoFit/>
          </a:bodyPr>
          <a:lstStyle/>
          <a:p>
            <a:pPr>
              <a:spcBef>
                <a:spcPts val="600"/>
              </a:spcBef>
            </a:pPr>
            <a:r>
              <a:rPr lang="en-GB" sz="2800" b="1" dirty="0">
                <a:solidFill>
                  <a:srgbClr val="C00000"/>
                </a:solidFill>
              </a:rPr>
              <a:t>1. </a:t>
            </a:r>
            <a:r>
              <a:rPr lang="en-GB" sz="2800" b="1" dirty="0"/>
              <a:t>Chosen in Christ before creation</a:t>
            </a:r>
          </a:p>
          <a:p>
            <a:pPr>
              <a:spcBef>
                <a:spcPts val="600"/>
              </a:spcBef>
            </a:pPr>
            <a:r>
              <a:rPr lang="en-GB" sz="2800" b="1" dirty="0">
                <a:solidFill>
                  <a:srgbClr val="C00000"/>
                </a:solidFill>
              </a:rPr>
              <a:t>2. </a:t>
            </a:r>
            <a:r>
              <a:rPr lang="en-GB" sz="2800" b="1" dirty="0"/>
              <a:t>Set apart from mother’s womb</a:t>
            </a:r>
          </a:p>
          <a:p>
            <a:pPr>
              <a:spcBef>
                <a:spcPts val="600"/>
              </a:spcBef>
            </a:pPr>
            <a:r>
              <a:rPr lang="en-GB" sz="2800" b="1" dirty="0">
                <a:solidFill>
                  <a:srgbClr val="C00000"/>
                </a:solidFill>
              </a:rPr>
              <a:t>3. </a:t>
            </a:r>
            <a:r>
              <a:rPr lang="en-GB" sz="2800" b="1" dirty="0"/>
              <a:t>Heard the Gospel of our salvation</a:t>
            </a:r>
          </a:p>
          <a:p>
            <a:pPr>
              <a:spcBef>
                <a:spcPts val="600"/>
              </a:spcBef>
            </a:pPr>
            <a:r>
              <a:rPr lang="en-GB" sz="2800" b="1" dirty="0">
                <a:solidFill>
                  <a:srgbClr val="C00000"/>
                </a:solidFill>
              </a:rPr>
              <a:t>4. </a:t>
            </a:r>
            <a:r>
              <a:rPr lang="en-GB" sz="2800" b="1" dirty="0"/>
              <a:t>Convicted of sin and of righteousness</a:t>
            </a:r>
          </a:p>
          <a:p>
            <a:pPr>
              <a:spcBef>
                <a:spcPts val="600"/>
              </a:spcBef>
            </a:pPr>
            <a:r>
              <a:rPr lang="en-GB" sz="2800" b="1" dirty="0">
                <a:solidFill>
                  <a:srgbClr val="C00000"/>
                </a:solidFill>
              </a:rPr>
              <a:t>5. </a:t>
            </a:r>
            <a:r>
              <a:rPr lang="en-GB" sz="2800" b="1" dirty="0"/>
              <a:t>Called by the Father</a:t>
            </a:r>
          </a:p>
          <a:p>
            <a:pPr>
              <a:spcBef>
                <a:spcPts val="600"/>
              </a:spcBef>
            </a:pPr>
            <a:r>
              <a:rPr lang="en-GB" sz="2800" b="1" dirty="0">
                <a:solidFill>
                  <a:srgbClr val="C00000"/>
                </a:solidFill>
              </a:rPr>
              <a:t>6. </a:t>
            </a:r>
            <a:r>
              <a:rPr lang="en-GB" sz="2800" b="1" dirty="0"/>
              <a:t>Godly sorrow for sins</a:t>
            </a:r>
          </a:p>
          <a:p>
            <a:pPr>
              <a:spcBef>
                <a:spcPts val="600"/>
              </a:spcBef>
            </a:pPr>
            <a:r>
              <a:rPr lang="en-GB" sz="2800" b="1" dirty="0">
                <a:solidFill>
                  <a:srgbClr val="C00000"/>
                </a:solidFill>
              </a:rPr>
              <a:t>7. </a:t>
            </a:r>
            <a:r>
              <a:rPr lang="en-GB" sz="2800" b="1" dirty="0"/>
              <a:t>Repentance leading to life</a:t>
            </a:r>
            <a:endParaRPr lang="en-US" b="1" dirty="0"/>
          </a:p>
        </p:txBody>
      </p:sp>
    </p:spTree>
    <p:extLst>
      <p:ext uri="{BB962C8B-B14F-4D97-AF65-F5344CB8AC3E}">
        <p14:creationId xmlns:p14="http://schemas.microsoft.com/office/powerpoint/2010/main" val="1120256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73605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(Tentative) Ordo salutis</a:t>
            </a:r>
            <a:endParaRPr lang="en-GB" sz="2800" b="1" strike="noStrike" spc="-1" dirty="0">
              <a:solidFill>
                <a:srgbClr val="0070C0"/>
              </a:solidFill>
              <a:latin typeface="Verdana"/>
              <a:ea typeface="Verdana"/>
            </a:endParaRPr>
          </a:p>
        </p:txBody>
      </p:sp>
      <p:sp>
        <p:nvSpPr>
          <p:cNvPr id="2" name="TextBox 1">
            <a:extLst>
              <a:ext uri="{FF2B5EF4-FFF2-40B4-BE49-F238E27FC236}">
                <a16:creationId xmlns:a16="http://schemas.microsoft.com/office/drawing/2014/main" id="{5EC6D4EB-E5D0-7D62-62C2-545EE3B9D64F}"/>
              </a:ext>
            </a:extLst>
          </p:cNvPr>
          <p:cNvSpPr txBox="1"/>
          <p:nvPr/>
        </p:nvSpPr>
        <p:spPr>
          <a:xfrm>
            <a:off x="318565" y="607634"/>
            <a:ext cx="7621967" cy="3570208"/>
          </a:xfrm>
          <a:prstGeom prst="rect">
            <a:avLst/>
          </a:prstGeom>
          <a:noFill/>
        </p:spPr>
        <p:txBody>
          <a:bodyPr wrap="square" rtlCol="0">
            <a:spAutoFit/>
          </a:bodyPr>
          <a:lstStyle/>
          <a:p>
            <a:pPr>
              <a:spcBef>
                <a:spcPts val="600"/>
              </a:spcBef>
            </a:pPr>
            <a:r>
              <a:rPr lang="en-GB" sz="2800" b="1" dirty="0"/>
              <a:t> </a:t>
            </a:r>
            <a:r>
              <a:rPr lang="en-GB" sz="2800" b="1" dirty="0">
                <a:solidFill>
                  <a:srgbClr val="C00000"/>
                </a:solidFill>
              </a:rPr>
              <a:t>8. </a:t>
            </a:r>
            <a:r>
              <a:rPr lang="en-GB" sz="2800" b="1" dirty="0"/>
              <a:t>Confessed sins, faith in Christ</a:t>
            </a:r>
          </a:p>
          <a:p>
            <a:pPr>
              <a:spcBef>
                <a:spcPts val="600"/>
              </a:spcBef>
            </a:pPr>
            <a:r>
              <a:rPr lang="en-GB" sz="2800" b="1" dirty="0"/>
              <a:t> </a:t>
            </a:r>
            <a:r>
              <a:rPr lang="en-GB" sz="2800" b="1" dirty="0">
                <a:solidFill>
                  <a:srgbClr val="C00000"/>
                </a:solidFill>
              </a:rPr>
              <a:t>9. </a:t>
            </a:r>
            <a:r>
              <a:rPr lang="en-GB" sz="2800" b="1" dirty="0"/>
              <a:t>Baptized for a good conscience</a:t>
            </a:r>
          </a:p>
          <a:p>
            <a:pPr>
              <a:spcBef>
                <a:spcPts val="600"/>
              </a:spcBef>
            </a:pPr>
            <a:r>
              <a:rPr lang="en-GB" sz="2800" b="1" dirty="0">
                <a:solidFill>
                  <a:srgbClr val="C00000"/>
                </a:solidFill>
              </a:rPr>
              <a:t>10. </a:t>
            </a:r>
            <a:r>
              <a:rPr lang="en-GB" sz="2800" b="1" dirty="0"/>
              <a:t>Past sins forgiven, no condemnation</a:t>
            </a:r>
          </a:p>
          <a:p>
            <a:pPr>
              <a:spcBef>
                <a:spcPts val="600"/>
              </a:spcBef>
            </a:pPr>
            <a:r>
              <a:rPr lang="en-GB" sz="2800" b="1" dirty="0">
                <a:solidFill>
                  <a:srgbClr val="C00000"/>
                </a:solidFill>
              </a:rPr>
              <a:t>11. </a:t>
            </a:r>
            <a:r>
              <a:rPr lang="en-GB" sz="2800" b="1" dirty="0"/>
              <a:t>United with Christ, death, resurrection </a:t>
            </a:r>
          </a:p>
          <a:p>
            <a:pPr>
              <a:spcBef>
                <a:spcPts val="600"/>
              </a:spcBef>
            </a:pPr>
            <a:r>
              <a:rPr lang="en-GB" sz="2800" b="1" dirty="0">
                <a:solidFill>
                  <a:srgbClr val="C00000"/>
                </a:solidFill>
              </a:rPr>
              <a:t>12. </a:t>
            </a:r>
            <a:r>
              <a:rPr lang="en-GB" sz="2800" b="1" dirty="0"/>
              <a:t>Received the Spirit, sealed, sanctified</a:t>
            </a:r>
          </a:p>
          <a:p>
            <a:pPr>
              <a:spcBef>
                <a:spcPts val="600"/>
              </a:spcBef>
            </a:pPr>
            <a:r>
              <a:rPr lang="en-GB" sz="2800" b="1" dirty="0">
                <a:solidFill>
                  <a:srgbClr val="C00000"/>
                </a:solidFill>
              </a:rPr>
              <a:t>13. </a:t>
            </a:r>
            <a:r>
              <a:rPr lang="en-GB" sz="2800" b="1" dirty="0"/>
              <a:t>Chosen, elect, ordained for glory </a:t>
            </a:r>
          </a:p>
          <a:p>
            <a:pPr>
              <a:spcBef>
                <a:spcPts val="600"/>
              </a:spcBef>
            </a:pPr>
            <a:r>
              <a:rPr lang="en-GB" sz="2800" b="1" dirty="0">
                <a:solidFill>
                  <a:srgbClr val="C00000"/>
                </a:solidFill>
              </a:rPr>
              <a:t>14. </a:t>
            </a:r>
            <a:r>
              <a:rPr lang="en-GB" sz="2800" b="1" dirty="0"/>
              <a:t>Foreknown, predestined, justified</a:t>
            </a:r>
            <a:endParaRPr lang="en-US" b="1" dirty="0"/>
          </a:p>
        </p:txBody>
      </p:sp>
    </p:spTree>
    <p:extLst>
      <p:ext uri="{BB962C8B-B14F-4D97-AF65-F5344CB8AC3E}">
        <p14:creationId xmlns:p14="http://schemas.microsoft.com/office/powerpoint/2010/main" val="2723452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04480" y="0"/>
            <a:ext cx="787434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Human attitudes matter forever</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58980" y="610976"/>
            <a:ext cx="7357087" cy="408139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solidFill>
                  <a:srgbClr val="C00000"/>
                </a:solidFill>
                <a:latin typeface="+mj-lt"/>
                <a:ea typeface="Verdana"/>
              </a:rPr>
              <a:t>1. </a:t>
            </a:r>
            <a:r>
              <a:rPr lang="en-GB" sz="2800" b="1" spc="-1" dirty="0">
                <a:latin typeface="+mj-lt"/>
                <a:ea typeface="Verdana"/>
              </a:rPr>
              <a:t>Attitudes toward </a:t>
            </a:r>
            <a:r>
              <a:rPr lang="en-GB" sz="2800" b="1" spc="-1" dirty="0">
                <a:solidFill>
                  <a:srgbClr val="0070C0"/>
                </a:solidFill>
                <a:latin typeface="+mj-lt"/>
                <a:ea typeface="Verdana"/>
              </a:rPr>
              <a:t>Jesus</a:t>
            </a:r>
            <a:r>
              <a:rPr lang="en-GB" sz="2800" b="1" spc="-1" dirty="0">
                <a:latin typeface="+mj-lt"/>
                <a:ea typeface="Verdana"/>
              </a:rPr>
              <a:t>: “Not one of those who were invited will get a taste of my banquet” </a:t>
            </a:r>
            <a:r>
              <a:rPr lang="en-GB" sz="2800" spc="-1" dirty="0">
                <a:latin typeface="+mj-lt"/>
                <a:ea typeface="Verdana"/>
              </a:rPr>
              <a:t>(Luke chapter 14).</a:t>
            </a:r>
          </a:p>
          <a:p>
            <a:pPr marL="357188" indent="-357188">
              <a:spcBef>
                <a:spcPts val="601"/>
              </a:spcBef>
            </a:pPr>
            <a:endParaRPr lang="en-GB" sz="2800" b="1" spc="-1" dirty="0">
              <a:solidFill>
                <a:srgbClr val="C00000"/>
              </a:solidFill>
              <a:latin typeface="+mj-lt"/>
              <a:ea typeface="Verdana"/>
            </a:endParaRPr>
          </a:p>
          <a:p>
            <a:pPr marL="357188" indent="-357188">
              <a:spcBef>
                <a:spcPts val="601"/>
              </a:spcBef>
            </a:pPr>
            <a:r>
              <a:rPr lang="en-GB" sz="2800" b="1" spc="-1" dirty="0">
                <a:solidFill>
                  <a:srgbClr val="C00000"/>
                </a:solidFill>
                <a:latin typeface="+mj-lt"/>
                <a:ea typeface="Verdana"/>
              </a:rPr>
              <a:t>2. </a:t>
            </a:r>
            <a:r>
              <a:rPr lang="en-GB" sz="2800" b="1" spc="-1" dirty="0">
                <a:ea typeface="Verdana"/>
              </a:rPr>
              <a:t>Attitudes towards </a:t>
            </a:r>
            <a:r>
              <a:rPr lang="en-GB" sz="2800" b="1" spc="-1" dirty="0">
                <a:solidFill>
                  <a:srgbClr val="0070C0"/>
                </a:solidFill>
                <a:ea typeface="Verdana"/>
              </a:rPr>
              <a:t>others</a:t>
            </a:r>
            <a:r>
              <a:rPr lang="en-GB" sz="2800" b="1" spc="-1" dirty="0">
                <a:ea typeface="Verdana"/>
              </a:rPr>
              <a:t>:</a:t>
            </a:r>
            <a:r>
              <a:rPr lang="en-GB" sz="2800" b="1" spc="-1" dirty="0">
                <a:latin typeface="+mj-lt"/>
                <a:ea typeface="Verdana"/>
              </a:rPr>
              <a:t> “There is rejoicing in the presence of the angels of God over one sinner who repents” </a:t>
            </a:r>
            <a:br>
              <a:rPr lang="en-GB" sz="2800" b="1" spc="-1" dirty="0">
                <a:latin typeface="+mj-lt"/>
                <a:ea typeface="Verdana"/>
              </a:rPr>
            </a:br>
            <a:r>
              <a:rPr lang="en-GB" sz="2800" spc="-1" dirty="0">
                <a:latin typeface="+mj-lt"/>
                <a:ea typeface="Verdana"/>
              </a:rPr>
              <a:t>(Luke </a:t>
            </a:r>
            <a:r>
              <a:rPr lang="en-GB" sz="2800" spc="-1" dirty="0">
                <a:ea typeface="Verdana"/>
              </a:rPr>
              <a:t>chapter </a:t>
            </a:r>
            <a:r>
              <a:rPr lang="en-GB" sz="2800" spc="-1" dirty="0">
                <a:latin typeface="+mj-lt"/>
                <a:ea typeface="Verdana"/>
              </a:rPr>
              <a:t>15).</a:t>
            </a:r>
          </a:p>
          <a:p>
            <a:pPr marL="357188" indent="-357188">
              <a:lnSpc>
                <a:spcPts val="2400"/>
              </a:lnSpc>
              <a:spcBef>
                <a:spcPts val="601"/>
              </a:spcBef>
            </a:pPr>
            <a:endParaRPr lang="en-GB" sz="2800" spc="-1" dirty="0">
              <a:latin typeface="+mj-lt"/>
              <a:ea typeface="Verdana"/>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repl">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2" end="2"/>
                                            </p:txEl>
                                          </p:spTgt>
                                        </p:tgtEl>
                                        <p:attrNameLst>
                                          <p:attrName>style.visibility</p:attrName>
                                        </p:attrNameLst>
                                      </p:cBhvr>
                                      <p:to>
                                        <p:strVal val="visible"/>
                                      </p:to>
                                    </p:set>
                                    <p:anim calcmode="lin" valueType="num">
                                      <p:cBhvr additive="repl">
                                        <p:cTn id="13"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73605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(Tentative) Ordo salutis</a:t>
            </a:r>
            <a:endParaRPr lang="en-GB" sz="2800" b="1" strike="noStrike" spc="-1" dirty="0">
              <a:solidFill>
                <a:srgbClr val="0070C0"/>
              </a:solidFill>
              <a:latin typeface="Verdana"/>
              <a:ea typeface="Verdana"/>
            </a:endParaRPr>
          </a:p>
        </p:txBody>
      </p:sp>
      <p:sp>
        <p:nvSpPr>
          <p:cNvPr id="2" name="TextBox 1">
            <a:extLst>
              <a:ext uri="{FF2B5EF4-FFF2-40B4-BE49-F238E27FC236}">
                <a16:creationId xmlns:a16="http://schemas.microsoft.com/office/drawing/2014/main" id="{5EC6D4EB-E5D0-7D62-62C2-545EE3B9D64F}"/>
              </a:ext>
            </a:extLst>
          </p:cNvPr>
          <p:cNvSpPr txBox="1"/>
          <p:nvPr/>
        </p:nvSpPr>
        <p:spPr>
          <a:xfrm>
            <a:off x="318565" y="607634"/>
            <a:ext cx="7621967" cy="3570208"/>
          </a:xfrm>
          <a:prstGeom prst="rect">
            <a:avLst/>
          </a:prstGeom>
          <a:noFill/>
        </p:spPr>
        <p:txBody>
          <a:bodyPr wrap="square" rtlCol="0">
            <a:spAutoFit/>
          </a:bodyPr>
          <a:lstStyle/>
          <a:p>
            <a:pPr>
              <a:spcBef>
                <a:spcPts val="600"/>
              </a:spcBef>
            </a:pPr>
            <a:r>
              <a:rPr lang="en-GB" sz="2800" b="1" dirty="0">
                <a:solidFill>
                  <a:srgbClr val="C00000"/>
                </a:solidFill>
              </a:rPr>
              <a:t>15. </a:t>
            </a:r>
            <a:r>
              <a:rPr lang="en-GB" sz="2800" b="1" dirty="0"/>
              <a:t>Faithful to Christ</a:t>
            </a:r>
          </a:p>
          <a:p>
            <a:pPr>
              <a:spcBef>
                <a:spcPts val="600"/>
              </a:spcBef>
            </a:pPr>
            <a:r>
              <a:rPr lang="en-GB" sz="2800" b="1" dirty="0">
                <a:solidFill>
                  <a:srgbClr val="C00000"/>
                </a:solidFill>
              </a:rPr>
              <a:t>16. </a:t>
            </a:r>
            <a:r>
              <a:rPr lang="en-GB" sz="2800" b="1" dirty="0"/>
              <a:t>Saved by grace, being saved</a:t>
            </a:r>
          </a:p>
          <a:p>
            <a:pPr>
              <a:spcBef>
                <a:spcPts val="600"/>
              </a:spcBef>
            </a:pPr>
            <a:r>
              <a:rPr lang="en-GB" sz="2800" b="1" dirty="0">
                <a:solidFill>
                  <a:srgbClr val="C00000"/>
                </a:solidFill>
              </a:rPr>
              <a:t>17. </a:t>
            </a:r>
            <a:r>
              <a:rPr lang="en-GB" sz="2800" b="1" dirty="0"/>
              <a:t>Obedience, fruitfulness</a:t>
            </a:r>
          </a:p>
          <a:p>
            <a:pPr>
              <a:spcBef>
                <a:spcPts val="600"/>
              </a:spcBef>
            </a:pPr>
            <a:r>
              <a:rPr lang="en-GB" sz="2800" b="1" dirty="0">
                <a:solidFill>
                  <a:srgbClr val="C00000"/>
                </a:solidFill>
              </a:rPr>
              <a:t>18. </a:t>
            </a:r>
            <a:r>
              <a:rPr lang="en-GB" sz="2800" b="1" dirty="0"/>
              <a:t>Go be with Jesus in New Jerusalem</a:t>
            </a:r>
          </a:p>
          <a:p>
            <a:pPr>
              <a:spcBef>
                <a:spcPts val="600"/>
              </a:spcBef>
            </a:pPr>
            <a:r>
              <a:rPr lang="en-GB" sz="2800" b="1" dirty="0">
                <a:solidFill>
                  <a:srgbClr val="C00000"/>
                </a:solidFill>
              </a:rPr>
              <a:t>19. </a:t>
            </a:r>
            <a:r>
              <a:rPr lang="en-GB" sz="2800" b="1" dirty="0"/>
              <a:t>Inheritance, everlasting life</a:t>
            </a:r>
          </a:p>
          <a:p>
            <a:pPr>
              <a:spcBef>
                <a:spcPts val="600"/>
              </a:spcBef>
            </a:pPr>
            <a:r>
              <a:rPr lang="en-GB" sz="2800" b="1" dirty="0">
                <a:solidFill>
                  <a:srgbClr val="C00000"/>
                </a:solidFill>
              </a:rPr>
              <a:t>20. </a:t>
            </a:r>
            <a:r>
              <a:rPr lang="en-GB" sz="2800" b="1" dirty="0"/>
              <a:t>Resurrection, will be saved</a:t>
            </a:r>
          </a:p>
          <a:p>
            <a:pPr>
              <a:spcBef>
                <a:spcPts val="600"/>
              </a:spcBef>
            </a:pPr>
            <a:r>
              <a:rPr lang="en-GB" sz="2800" b="1" dirty="0">
                <a:solidFill>
                  <a:srgbClr val="C00000"/>
                </a:solidFill>
              </a:rPr>
              <a:t>21. </a:t>
            </a:r>
            <a:r>
              <a:rPr lang="en-GB" sz="2800" b="1" dirty="0"/>
              <a:t>Glorified, will reign with Christ</a:t>
            </a:r>
            <a:endParaRPr lang="en-US" b="1" dirty="0"/>
          </a:p>
        </p:txBody>
      </p:sp>
    </p:spTree>
    <p:extLst>
      <p:ext uri="{BB962C8B-B14F-4D97-AF65-F5344CB8AC3E}">
        <p14:creationId xmlns:p14="http://schemas.microsoft.com/office/powerpoint/2010/main" val="1217907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Discover</a:t>
            </a:r>
            <a:endParaRPr lang="fr-FR" sz="2800" b="0" strike="noStrike" spc="-1" dirty="0">
              <a:latin typeface="Arial"/>
            </a:endParaRPr>
          </a:p>
        </p:txBody>
      </p:sp>
      <p:sp>
        <p:nvSpPr>
          <p:cNvPr id="131"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Truths to affirm?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Promises to claim?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Commands to obey?</a:t>
            </a:r>
            <a:endParaRPr lang="fr-FR" sz="2800" b="0" strike="noStrike" spc="-1" dirty="0">
              <a:latin typeface="Arial"/>
            </a:endParaRPr>
          </a:p>
          <a:p>
            <a:pPr marL="341280" indent="-341280">
              <a:lnSpc>
                <a:spcPct val="100000"/>
              </a:lnSpc>
              <a:buNone/>
              <a:tabLst>
                <a:tab pos="0" algn="l"/>
              </a:tabLst>
            </a:pP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0070C0"/>
                </a:solidFill>
                <a:latin typeface="Arial"/>
                <a:ea typeface="Verdana"/>
              </a:rPr>
              <a:t>Assignment</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Read: </a:t>
            </a:r>
            <a:r>
              <a:rPr lang="en-US" sz="2800" b="1" strike="noStrike" spc="-1" dirty="0">
                <a:solidFill>
                  <a:srgbClr val="000000"/>
                </a:solidFill>
                <a:latin typeface="Arial"/>
                <a:ea typeface="Verdana"/>
              </a:rPr>
              <a:t>Luke chapters </a:t>
            </a:r>
            <a:r>
              <a:rPr lang="en-US" sz="2800" b="1" strike="noStrike" spc="-1" dirty="0">
                <a:solidFill>
                  <a:srgbClr val="C00000"/>
                </a:solidFill>
                <a:latin typeface="Arial"/>
                <a:ea typeface="Verdana"/>
              </a:rPr>
              <a:t>1</a:t>
            </a:r>
            <a:r>
              <a:rPr lang="en-US" sz="2800" b="1" spc="-1" dirty="0">
                <a:solidFill>
                  <a:srgbClr val="C00000"/>
                </a:solidFill>
                <a:latin typeface="Arial"/>
                <a:ea typeface="Verdana"/>
              </a:rPr>
              <a:t>6 &amp; 17</a:t>
            </a: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Visit: </a:t>
            </a:r>
            <a:r>
              <a:rPr lang="en-US" sz="2800" b="1" strike="noStrike" spc="-1" dirty="0" err="1">
                <a:solidFill>
                  <a:srgbClr val="00B050"/>
                </a:solidFill>
                <a:latin typeface="Arial"/>
                <a:ea typeface="Verdana"/>
              </a:rPr>
              <a:t>luke.currah.download</a:t>
            </a:r>
            <a:endParaRPr lang="fr-FR" sz="2800" b="0" strike="noStrike" spc="-1" dirty="0">
              <a:solidFill>
                <a:srgbClr val="00B050"/>
              </a:solidFill>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Compile: </a:t>
            </a:r>
            <a:r>
              <a:rPr lang="en-US" sz="2800" b="1" strike="noStrike" spc="-1" dirty="0">
                <a:solidFill>
                  <a:srgbClr val="000000"/>
                </a:solidFill>
                <a:latin typeface="Arial"/>
                <a:ea typeface="Verdana"/>
              </a:rPr>
              <a:t>insights, queries &amp; observations.</a:t>
            </a:r>
            <a:endParaRPr lang="fr-FR" sz="2800" b="0" strike="noStrike" spc="-1" dirty="0">
              <a:latin typeface="Arial"/>
            </a:endParaRPr>
          </a:p>
        </p:txBody>
      </p:sp>
      <p:pic>
        <p:nvPicPr>
          <p:cNvPr id="2" name="Picture 2" descr="A Response: Why Are Black People Obsessed With The Bible That Was Used To  Enslave Them?">
            <a:extLst>
              <a:ext uri="{FF2B5EF4-FFF2-40B4-BE49-F238E27FC236}">
                <a16:creationId xmlns:a16="http://schemas.microsoft.com/office/drawing/2014/main" id="{A4C42503-F10E-2568-C70B-3403CFCFE606}"/>
              </a:ext>
            </a:extLst>
          </p:cNvPr>
          <p:cNvPicPr/>
          <p:nvPr/>
        </p:nvPicPr>
        <p:blipFill>
          <a:blip r:embed="rId2"/>
          <a:stretch/>
        </p:blipFill>
        <p:spPr>
          <a:xfrm>
            <a:off x="4291560" y="0"/>
            <a:ext cx="3836160" cy="2466000"/>
          </a:xfrm>
          <a:prstGeom prst="rect">
            <a:avLst/>
          </a:prstGeom>
          <a:ln w="0">
            <a:noFill/>
          </a:ln>
        </p:spPr>
      </p:pic>
    </p:spTree>
    <p:extLst>
      <p:ext uri="{BB962C8B-B14F-4D97-AF65-F5344CB8AC3E}">
        <p14:creationId xmlns:p14="http://schemas.microsoft.com/office/powerpoint/2010/main" val="2956530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4" end="4"/>
                                            </p:txEl>
                                          </p:spTgt>
                                        </p:tgtEl>
                                        <p:attrNameLst>
                                          <p:attrName>style.visibility</p:attrName>
                                        </p:attrNameLst>
                                      </p:cBhvr>
                                      <p:to>
                                        <p:strVal val="visible"/>
                                      </p:to>
                                    </p:set>
                                    <p:anim calcmode="lin" valueType="num">
                                      <p:cBhvr additive="repl">
                                        <p:cTn id="25"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5" end="5"/>
                                            </p:txEl>
                                          </p:spTgt>
                                        </p:tgtEl>
                                        <p:attrNameLst>
                                          <p:attrName>style.visibility</p:attrName>
                                        </p:attrNameLst>
                                      </p:cBhvr>
                                      <p:to>
                                        <p:strVal val="visible"/>
                                      </p:to>
                                    </p:set>
                                    <p:anim calcmode="lin" valueType="num">
                                      <p:cBhvr additive="repl">
                                        <p:cTn id="31"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6" end="6"/>
                                            </p:txEl>
                                          </p:spTgt>
                                        </p:tgtEl>
                                        <p:attrNameLst>
                                          <p:attrName>style.visibility</p:attrName>
                                        </p:attrNameLst>
                                      </p:cBhvr>
                                      <p:to>
                                        <p:strVal val="visible"/>
                                      </p:to>
                                    </p:set>
                                    <p:anim calcmode="lin" valueType="num">
                                      <p:cBhvr additive="repl">
                                        <p:cTn id="37" dur="500" fill="hold"/>
                                        <p:tgtEl>
                                          <p:spTgt spid="131">
                                            <p:txEl>
                                              <p:pRg st="6" end="6"/>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1">
                                            <p:txEl>
                                              <p:pRg st="7" end="7"/>
                                            </p:txEl>
                                          </p:spTgt>
                                        </p:tgtEl>
                                        <p:attrNameLst>
                                          <p:attrName>style.visibility</p:attrName>
                                        </p:attrNameLst>
                                      </p:cBhvr>
                                      <p:to>
                                        <p:strVal val="visible"/>
                                      </p:to>
                                    </p:set>
                                    <p:anim calcmode="lin" valueType="num">
                                      <p:cBhvr additive="repl">
                                        <p:cTn id="43" dur="500" fill="hold"/>
                                        <p:tgtEl>
                                          <p:spTgt spid="131">
                                            <p:txEl>
                                              <p:pRg st="7" end="7"/>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Attitudes toward Jesus</a:t>
            </a:r>
            <a:br>
              <a:rPr lang="en-GB" sz="3200" b="1" strike="noStrike" spc="-1" dirty="0">
                <a:solidFill>
                  <a:srgbClr val="0070C0"/>
                </a:solidFill>
                <a:latin typeface="Arial"/>
              </a:rPr>
            </a:br>
            <a:r>
              <a:rPr lang="en-GB" sz="3200" b="1" strike="noStrike" spc="-1" dirty="0">
                <a:solidFill>
                  <a:srgbClr val="C00000"/>
                </a:solidFill>
                <a:latin typeface="Arial"/>
              </a:rPr>
              <a:t>Luke 14:15-35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Human attitudes matter</a:t>
            </a:r>
          </a:p>
        </p:txBody>
      </p:sp>
      <p:sp>
        <p:nvSpPr>
          <p:cNvPr id="57" name="TextBox 5"/>
          <p:cNvSpPr/>
          <p:nvPr/>
        </p:nvSpPr>
        <p:spPr>
          <a:xfrm>
            <a:off x="204480" y="517012"/>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pc="-1" dirty="0">
                <a:solidFill>
                  <a:srgbClr val="0070C0"/>
                </a:solidFill>
                <a:latin typeface="+mj-lt"/>
              </a:rPr>
              <a:t>14</a:t>
            </a:r>
            <a:r>
              <a:rPr lang="fr-FR" sz="2800" b="1" strike="noStrike" spc="-1" baseline="30000" dirty="0">
                <a:solidFill>
                  <a:srgbClr val="C00000"/>
                </a:solidFill>
                <a:latin typeface="+mj-lt"/>
              </a:rPr>
              <a:t> 15 </a:t>
            </a:r>
            <a:r>
              <a:rPr lang="en-GB" sz="2800" b="1" spc="-1" dirty="0">
                <a:solidFill>
                  <a:srgbClr val="000000"/>
                </a:solidFill>
                <a:latin typeface="+mj-lt"/>
              </a:rPr>
              <a:t>When one of those at the table with him heard this, he said to Jesus, “Blessed is the one who will eat at the feast in the kingdom of God!”</a:t>
            </a:r>
          </a:p>
          <a:p>
            <a:pPr>
              <a:lnSpc>
                <a:spcPct val="100000"/>
              </a:lnSpc>
              <a:buNone/>
              <a:tabLst>
                <a:tab pos="265113" algn="l"/>
              </a:tabLst>
            </a:pPr>
            <a:r>
              <a:rPr lang="en-US" sz="2800" b="1" spc="-1" dirty="0">
                <a:solidFill>
                  <a:srgbClr val="C00000"/>
                </a:solidFill>
                <a:ea typeface="Verdana"/>
              </a:rPr>
              <a:t>● </a:t>
            </a:r>
            <a:r>
              <a:rPr lang="en-GB" sz="2800" b="1" spc="-1" dirty="0">
                <a:solidFill>
                  <a:srgbClr val="0070C0"/>
                </a:solidFill>
                <a:ea typeface="Verdana"/>
              </a:rPr>
              <a:t>‘The one’</a:t>
            </a:r>
            <a:r>
              <a:rPr lang="en-GB" sz="2800" b="1" spc="-1" dirty="0">
                <a:solidFill>
                  <a:srgbClr val="000000"/>
                </a:solidFill>
                <a:latin typeface="+mj-lt"/>
              </a:rPr>
              <a:t>: In biblical languages = everyone.</a:t>
            </a:r>
          </a:p>
          <a:p>
            <a:pPr>
              <a:lnSpc>
                <a:spcPct val="100000"/>
              </a:lnSpc>
              <a:buNone/>
              <a:tabLst>
                <a:tab pos="0" algn="l"/>
              </a:tabLst>
            </a:pPr>
            <a:r>
              <a:rPr lang="en-US" sz="2800" b="1" spc="-1" dirty="0">
                <a:solidFill>
                  <a:srgbClr val="C00000"/>
                </a:solidFill>
                <a:ea typeface="Verdana"/>
              </a:rPr>
              <a:t>● </a:t>
            </a:r>
            <a:r>
              <a:rPr lang="en-US" sz="2800" b="1" spc="-1" dirty="0">
                <a:solidFill>
                  <a:srgbClr val="0070C0"/>
                </a:solidFill>
                <a:ea typeface="Verdana"/>
              </a:rPr>
              <a:t>‘Blessed’: </a:t>
            </a:r>
            <a:r>
              <a:rPr lang="en-US" sz="2800" b="1" spc="-1" dirty="0">
                <a:solidFill>
                  <a:srgbClr val="000000"/>
                </a:solidFill>
                <a:latin typeface="+mj-lt"/>
              </a:rPr>
              <a:t>happy! As a poor </a:t>
            </a:r>
            <a:br>
              <a:rPr lang="en-US" sz="2800" b="1" spc="-1" dirty="0">
                <a:solidFill>
                  <a:srgbClr val="000000"/>
                </a:solidFill>
                <a:latin typeface="+mj-lt"/>
              </a:rPr>
            </a:br>
            <a:r>
              <a:rPr lang="en-US" sz="2800" b="1" spc="-1" dirty="0">
                <a:solidFill>
                  <a:srgbClr val="000000"/>
                </a:solidFill>
                <a:latin typeface="+mj-lt"/>
              </a:rPr>
              <a:t>man enjoying a feast with </a:t>
            </a:r>
            <a:br>
              <a:rPr lang="en-US" sz="2800" b="1" spc="-1" dirty="0">
                <a:solidFill>
                  <a:srgbClr val="000000"/>
                </a:solidFill>
                <a:latin typeface="+mj-lt"/>
              </a:rPr>
            </a:br>
            <a:r>
              <a:rPr lang="en-US" sz="2800" b="1" spc="-1" dirty="0">
                <a:solidFill>
                  <a:srgbClr val="000000"/>
                </a:solidFill>
                <a:latin typeface="+mj-lt"/>
              </a:rPr>
              <a:t>friends.</a:t>
            </a:r>
          </a:p>
        </p:txBody>
      </p:sp>
      <p:sp>
        <p:nvSpPr>
          <p:cNvPr id="2" name="TextBox 1">
            <a:extLst>
              <a:ext uri="{FF2B5EF4-FFF2-40B4-BE49-F238E27FC236}">
                <a16:creationId xmlns:a16="http://schemas.microsoft.com/office/drawing/2014/main" id="{D7498D88-F5ED-7BCA-AE73-923EA420623D}"/>
              </a:ext>
            </a:extLst>
          </p:cNvPr>
          <p:cNvSpPr txBox="1"/>
          <p:nvPr/>
        </p:nvSpPr>
        <p:spPr>
          <a:xfrm>
            <a:off x="446196" y="4202668"/>
            <a:ext cx="4691717" cy="369332"/>
          </a:xfrm>
          <a:prstGeom prst="rect">
            <a:avLst/>
          </a:prstGeom>
          <a:noFill/>
        </p:spPr>
        <p:txBody>
          <a:bodyPr wrap="square" rtlCol="0">
            <a:spAutoFit/>
          </a:bodyPr>
          <a:lstStyle/>
          <a:p>
            <a:pPr algn="r"/>
            <a:r>
              <a:rPr lang="en-GB" dirty="0"/>
              <a:t>Generated with Bing AI, 22 December 2023</a:t>
            </a:r>
            <a:endParaRPr lang="en-US" dirty="0"/>
          </a:p>
        </p:txBody>
      </p:sp>
      <p:pic>
        <p:nvPicPr>
          <p:cNvPr id="5" name="Picture 4">
            <a:extLst>
              <a:ext uri="{FF2B5EF4-FFF2-40B4-BE49-F238E27FC236}">
                <a16:creationId xmlns:a16="http://schemas.microsoft.com/office/drawing/2014/main" id="{433A010B-5A25-7ECB-F66E-78178622C21B}"/>
              </a:ext>
            </a:extLst>
          </p:cNvPr>
          <p:cNvPicPr>
            <a:picLocks noChangeAspect="1"/>
          </p:cNvPicPr>
          <p:nvPr/>
        </p:nvPicPr>
        <p:blipFill>
          <a:blip r:embed="rId2"/>
          <a:stretch>
            <a:fillRect/>
          </a:stretch>
        </p:blipFill>
        <p:spPr>
          <a:xfrm>
            <a:off x="6046839" y="2726782"/>
            <a:ext cx="2083245" cy="1845218"/>
          </a:xfrm>
          <a:prstGeom prst="rect">
            <a:avLst/>
          </a:prstGeom>
        </p:spPr>
      </p:pic>
      <p:pic>
        <p:nvPicPr>
          <p:cNvPr id="4" name="Picture 3">
            <a:extLst>
              <a:ext uri="{FF2B5EF4-FFF2-40B4-BE49-F238E27FC236}">
                <a16:creationId xmlns:a16="http://schemas.microsoft.com/office/drawing/2014/main" id="{EF969335-06FB-B08A-25BF-14E413C8CB88}"/>
              </a:ext>
            </a:extLst>
          </p:cNvPr>
          <p:cNvPicPr>
            <a:picLocks noChangeAspect="1"/>
          </p:cNvPicPr>
          <p:nvPr/>
        </p:nvPicPr>
        <p:blipFill>
          <a:blip r:embed="rId2"/>
          <a:stretch>
            <a:fillRect/>
          </a:stretch>
        </p:blipFill>
        <p:spPr>
          <a:xfrm>
            <a:off x="2966227" y="0"/>
            <a:ext cx="5161773" cy="4572000"/>
          </a:xfrm>
          <a:prstGeom prst="rect">
            <a:avLst/>
          </a:prstGeom>
        </p:spPr>
      </p:pic>
    </p:spTree>
    <p:extLst>
      <p:ext uri="{BB962C8B-B14F-4D97-AF65-F5344CB8AC3E}">
        <p14:creationId xmlns:p14="http://schemas.microsoft.com/office/powerpoint/2010/main" val="31126595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92352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‘Kingdom of God’: meanings</a:t>
            </a:r>
          </a:p>
        </p:txBody>
      </p:sp>
      <p:sp>
        <p:nvSpPr>
          <p:cNvPr id="57" name="TextBox 5"/>
          <p:cNvSpPr/>
          <p:nvPr/>
        </p:nvSpPr>
        <p:spPr>
          <a:xfrm>
            <a:off x="204480" y="516240"/>
            <a:ext cx="7923520" cy="37841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5113" indent="-265113">
              <a:lnSpc>
                <a:spcPct val="100000"/>
              </a:lnSpc>
              <a:buNone/>
            </a:pPr>
            <a:r>
              <a:rPr lang="en-US" sz="2400" b="1" spc="-1" dirty="0">
                <a:solidFill>
                  <a:srgbClr val="C00000"/>
                </a:solidFill>
                <a:ea typeface="Verdana"/>
              </a:rPr>
              <a:t>●</a:t>
            </a:r>
            <a:r>
              <a:rPr lang="en-US" sz="2400" b="1" spc="-1" dirty="0">
                <a:solidFill>
                  <a:srgbClr val="000000"/>
                </a:solidFill>
                <a:latin typeface="+mj-lt"/>
              </a:rPr>
              <a:t> </a:t>
            </a:r>
            <a:r>
              <a:rPr lang="en-GB" sz="2400" b="1" spc="-1" dirty="0">
                <a:solidFill>
                  <a:srgbClr val="000000"/>
                </a:solidFill>
                <a:latin typeface="+mj-lt"/>
              </a:rPr>
              <a:t>God is Creator and King over everything.</a:t>
            </a:r>
          </a:p>
          <a:p>
            <a:pPr marL="265113" indent="-265113">
              <a:lnSpc>
                <a:spcPct val="100000"/>
              </a:lnSpc>
              <a:buNone/>
            </a:pPr>
            <a:r>
              <a:rPr lang="en-US" sz="2400" b="1" spc="-1" dirty="0">
                <a:solidFill>
                  <a:srgbClr val="C00000"/>
                </a:solidFill>
                <a:ea typeface="Verdana"/>
              </a:rPr>
              <a:t>●</a:t>
            </a:r>
            <a:r>
              <a:rPr lang="en-US" sz="2400" b="1" spc="-1" dirty="0">
                <a:solidFill>
                  <a:srgbClr val="000000"/>
                </a:solidFill>
                <a:latin typeface="+mj-lt"/>
              </a:rPr>
              <a:t> God judges lesser gods, kings, and everyone else.</a:t>
            </a:r>
          </a:p>
          <a:p>
            <a:pPr marL="265113" indent="-265113">
              <a:lnSpc>
                <a:spcPct val="100000"/>
              </a:lnSpc>
              <a:buNone/>
            </a:pPr>
            <a:r>
              <a:rPr lang="en-US" sz="2400" b="1" spc="-1" dirty="0">
                <a:solidFill>
                  <a:srgbClr val="C00000"/>
                </a:solidFill>
                <a:ea typeface="Verdana"/>
              </a:rPr>
              <a:t>●</a:t>
            </a:r>
            <a:r>
              <a:rPr lang="en-US" sz="2400" b="1" spc="-1" dirty="0">
                <a:solidFill>
                  <a:srgbClr val="000000"/>
                </a:solidFill>
              </a:rPr>
              <a:t> God was the national Protector over Israel.</a:t>
            </a:r>
          </a:p>
          <a:p>
            <a:pPr marL="265113" indent="-265113">
              <a:lnSpc>
                <a:spcPct val="100000"/>
              </a:lnSpc>
              <a:buNone/>
            </a:pPr>
            <a:r>
              <a:rPr lang="en-US" sz="2400" b="1" spc="-1" dirty="0">
                <a:solidFill>
                  <a:srgbClr val="C00000"/>
                </a:solidFill>
                <a:ea typeface="Verdana"/>
              </a:rPr>
              <a:t>●</a:t>
            </a:r>
            <a:r>
              <a:rPr lang="en-US" sz="2400" b="1" spc="-1" dirty="0">
                <a:solidFill>
                  <a:srgbClr val="000000"/>
                </a:solidFill>
              </a:rPr>
              <a:t> In Jesus’ day, believers were waiting for a Messiah-king who would defeat Israel’s enemies and make Israel great again.</a:t>
            </a:r>
          </a:p>
          <a:p>
            <a:pPr marL="265113" indent="-265113">
              <a:lnSpc>
                <a:spcPct val="100000"/>
              </a:lnSpc>
              <a:buNone/>
            </a:pPr>
            <a:r>
              <a:rPr lang="en-US" sz="2400" b="1" spc="-1" dirty="0">
                <a:solidFill>
                  <a:srgbClr val="C00000"/>
                </a:solidFill>
                <a:ea typeface="Verdana"/>
              </a:rPr>
              <a:t>●</a:t>
            </a:r>
            <a:r>
              <a:rPr lang="en-US" sz="2400" b="1" spc="-1" dirty="0">
                <a:solidFill>
                  <a:srgbClr val="000000"/>
                </a:solidFill>
              </a:rPr>
              <a:t> When Jesus came, he taught that he is Messiah, and that those who obey him are in God’s kingdom.</a:t>
            </a:r>
          </a:p>
          <a:p>
            <a:pPr marL="265113" indent="-265113">
              <a:lnSpc>
                <a:spcPct val="100000"/>
              </a:lnSpc>
              <a:buNone/>
            </a:pPr>
            <a:r>
              <a:rPr lang="en-US" sz="2400" b="1" spc="-1" dirty="0">
                <a:solidFill>
                  <a:srgbClr val="C00000"/>
                </a:solidFill>
                <a:ea typeface="Verdana"/>
              </a:rPr>
              <a:t>●</a:t>
            </a:r>
            <a:r>
              <a:rPr lang="en-US" sz="2400" b="1" spc="-1" dirty="0">
                <a:solidFill>
                  <a:srgbClr val="000000"/>
                </a:solidFill>
              </a:rPr>
              <a:t> In Christianity, King Jesus lives in us, giving us guidance, hope, joy and self-control.</a:t>
            </a:r>
            <a:endParaRPr lang="en-US" sz="2400" b="1" spc="-1" dirty="0">
              <a:solidFill>
                <a:srgbClr val="000000"/>
              </a:solidFill>
              <a:latin typeface="+mj-lt"/>
            </a:endParaRPr>
          </a:p>
        </p:txBody>
      </p:sp>
    </p:spTree>
    <p:extLst>
      <p:ext uri="{BB962C8B-B14F-4D97-AF65-F5344CB8AC3E}">
        <p14:creationId xmlns:p14="http://schemas.microsoft.com/office/powerpoint/2010/main" val="2398681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5" end="5"/>
                                            </p:txEl>
                                          </p:spTgt>
                                        </p:tgtEl>
                                        <p:attrNameLst>
                                          <p:attrName>style.visibility</p:attrName>
                                        </p:attrNameLst>
                                      </p:cBhvr>
                                      <p:to>
                                        <p:strVal val="visible"/>
                                      </p:to>
                                    </p:set>
                                    <p:anim calcmode="lin" valueType="num">
                                      <p:cBhvr additive="repl">
                                        <p:cTn id="37"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56809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None of those guests</a:t>
            </a:r>
          </a:p>
        </p:txBody>
      </p:sp>
      <p:sp>
        <p:nvSpPr>
          <p:cNvPr id="57" name="TextBox 5"/>
          <p:cNvSpPr/>
          <p:nvPr/>
        </p:nvSpPr>
        <p:spPr>
          <a:xfrm>
            <a:off x="204479" y="424813"/>
            <a:ext cx="7923520"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16</a:t>
            </a:r>
            <a:r>
              <a:rPr lang="en-GB" sz="2800" b="1" spc="-1" dirty="0">
                <a:solidFill>
                  <a:srgbClr val="000000"/>
                </a:solidFill>
                <a:latin typeface="+mj-lt"/>
              </a:rPr>
              <a:t> Jesus replied: “A certain man was preparing a great banquet and invited many guests. </a:t>
            </a:r>
            <a:r>
              <a:rPr lang="en-GB" sz="2800" b="1" spc="-1" baseline="30000" dirty="0">
                <a:solidFill>
                  <a:srgbClr val="C00000"/>
                </a:solidFill>
                <a:latin typeface="+mj-lt"/>
              </a:rPr>
              <a:t>17</a:t>
            </a:r>
            <a:r>
              <a:rPr lang="en-GB" sz="2800" b="1" spc="-1" dirty="0">
                <a:solidFill>
                  <a:srgbClr val="000000"/>
                </a:solidFill>
                <a:latin typeface="+mj-lt"/>
              </a:rPr>
              <a:t> At the time of the banquet he sent his servant to tell those who had been invited, ‘Come, for everything is</a:t>
            </a:r>
            <a:r>
              <a:rPr lang="en-GB" sz="2800" b="1" spc="-1" dirty="0">
                <a:solidFill>
                  <a:srgbClr val="00B050"/>
                </a:solidFill>
                <a:latin typeface="+mj-lt"/>
              </a:rPr>
              <a:t>*</a:t>
            </a:r>
            <a:r>
              <a:rPr lang="en-GB" sz="2800" b="1" spc="-1" dirty="0">
                <a:solidFill>
                  <a:srgbClr val="000000"/>
                </a:solidFill>
                <a:latin typeface="+mj-lt"/>
              </a:rPr>
              <a:t> now ready.’ </a:t>
            </a:r>
            <a:r>
              <a:rPr lang="en-GB" sz="2800" b="1" spc="-1" baseline="30000" dirty="0">
                <a:solidFill>
                  <a:srgbClr val="C00000"/>
                </a:solidFill>
                <a:latin typeface="+mj-lt"/>
              </a:rPr>
              <a:t>18</a:t>
            </a:r>
            <a:r>
              <a:rPr lang="en-GB" sz="2800" b="1" spc="-1" dirty="0">
                <a:solidFill>
                  <a:srgbClr val="000000"/>
                </a:solidFill>
                <a:latin typeface="+mj-lt"/>
              </a:rPr>
              <a:t> “But they all alike began </a:t>
            </a:r>
            <a:br>
              <a:rPr lang="en-GB" sz="2800" b="1" spc="-1" dirty="0">
                <a:solidFill>
                  <a:srgbClr val="000000"/>
                </a:solidFill>
                <a:latin typeface="+mj-lt"/>
              </a:rPr>
            </a:br>
            <a:r>
              <a:rPr lang="en-GB" sz="2800" b="1" spc="-1" dirty="0">
                <a:solidFill>
                  <a:srgbClr val="000000"/>
                </a:solidFill>
                <a:latin typeface="+mj-lt"/>
              </a:rPr>
              <a:t>to make excuses. </a:t>
            </a:r>
            <a:endParaRPr lang="en-US" sz="2800" spc="-1" dirty="0">
              <a:solidFill>
                <a:srgbClr val="0070C0"/>
              </a:solidFill>
              <a:latin typeface="+mj-lt"/>
            </a:endParaRPr>
          </a:p>
        </p:txBody>
      </p:sp>
      <p:pic>
        <p:nvPicPr>
          <p:cNvPr id="1028" name="Picture 4" descr="The man tells his servant to go outside the town and invite those on the roads and country lanes. – Slide 17">
            <a:extLst>
              <a:ext uri="{FF2B5EF4-FFF2-40B4-BE49-F238E27FC236}">
                <a16:creationId xmlns:a16="http://schemas.microsoft.com/office/drawing/2014/main" id="{9621BB1A-A2D4-1740-033D-D45807938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9783" y="2705837"/>
            <a:ext cx="2488217" cy="18661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man tells his servant to go outside the town and invite those on the roads and country lanes. – Slide 17">
            <a:extLst>
              <a:ext uri="{FF2B5EF4-FFF2-40B4-BE49-F238E27FC236}">
                <a16:creationId xmlns:a16="http://schemas.microsoft.com/office/drawing/2014/main" id="{EB8A96EF-0B56-04BB-3F4E-5297F3428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765" y="527824"/>
            <a:ext cx="5392234" cy="4044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A7EC9E-E78B-82A2-A332-CDC44D332B24}"/>
              </a:ext>
            </a:extLst>
          </p:cNvPr>
          <p:cNvSpPr txBox="1"/>
          <p:nvPr/>
        </p:nvSpPr>
        <p:spPr>
          <a:xfrm>
            <a:off x="441433" y="4146534"/>
            <a:ext cx="2294331" cy="369332"/>
          </a:xfrm>
          <a:prstGeom prst="rect">
            <a:avLst/>
          </a:prstGeom>
          <a:noFill/>
        </p:spPr>
        <p:txBody>
          <a:bodyPr wrap="square" rtlCol="0">
            <a:spAutoFit/>
          </a:bodyPr>
          <a:lstStyle/>
          <a:p>
            <a:pPr algn="r"/>
            <a:r>
              <a:rPr lang="en-GB" dirty="0"/>
              <a:t>freebibleimages.org</a:t>
            </a:r>
            <a:endParaRPr lang="en-US" dirty="0"/>
          </a:p>
        </p:txBody>
      </p:sp>
      <p:sp>
        <p:nvSpPr>
          <p:cNvPr id="3" name="TextBox 2">
            <a:extLst>
              <a:ext uri="{FF2B5EF4-FFF2-40B4-BE49-F238E27FC236}">
                <a16:creationId xmlns:a16="http://schemas.microsoft.com/office/drawing/2014/main" id="{916AE414-2CEE-1514-F14E-711B03FA6F6E}"/>
              </a:ext>
            </a:extLst>
          </p:cNvPr>
          <p:cNvSpPr txBox="1"/>
          <p:nvPr/>
        </p:nvSpPr>
        <p:spPr>
          <a:xfrm>
            <a:off x="234439" y="3531902"/>
            <a:ext cx="5120640" cy="523220"/>
          </a:xfrm>
          <a:prstGeom prst="rect">
            <a:avLst/>
          </a:prstGeom>
          <a:noFill/>
        </p:spPr>
        <p:txBody>
          <a:bodyPr wrap="square" rtlCol="0">
            <a:spAutoFit/>
          </a:bodyPr>
          <a:lstStyle/>
          <a:p>
            <a:r>
              <a:rPr lang="en-GB" sz="2800" b="1" spc="-1" dirty="0">
                <a:solidFill>
                  <a:srgbClr val="00B050"/>
                </a:solidFill>
                <a:latin typeface="+mj-lt"/>
              </a:rPr>
              <a:t>* </a:t>
            </a:r>
            <a:r>
              <a:rPr lang="en-GB" sz="2800" spc="-1" dirty="0">
                <a:solidFill>
                  <a:srgbClr val="00B050"/>
                </a:solidFill>
                <a:latin typeface="+mj-lt"/>
              </a:rPr>
              <a:t>Some </a:t>
            </a:r>
            <a:r>
              <a:rPr lang="en-GB" sz="2800" spc="-1" dirty="0" err="1">
                <a:solidFill>
                  <a:srgbClr val="00B050"/>
                </a:solidFill>
                <a:latin typeface="+mj-lt"/>
              </a:rPr>
              <a:t>mss</a:t>
            </a:r>
            <a:r>
              <a:rPr lang="en-GB" sz="2800" spc="-1" dirty="0">
                <a:solidFill>
                  <a:srgbClr val="00B050"/>
                </a:solidFill>
                <a:latin typeface="+mj-lt"/>
              </a:rPr>
              <a:t> read, ‘things are’.</a:t>
            </a:r>
            <a:endParaRPr lang="en-US" sz="2800" dirty="0"/>
          </a:p>
        </p:txBody>
      </p:sp>
    </p:spTree>
    <p:extLst>
      <p:ext uri="{BB962C8B-B14F-4D97-AF65-F5344CB8AC3E}">
        <p14:creationId xmlns:p14="http://schemas.microsoft.com/office/powerpoint/2010/main" val="24498857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30"/>
                                        </p:tgtEl>
                                        <p:attrNameLst>
                                          <p:attrName>ppt_x</p:attrName>
                                        </p:attrNameLst>
                                      </p:cBhvr>
                                      <p:tavLst>
                                        <p:tav tm="0">
                                          <p:val>
                                            <p:strVal val="ppt_x"/>
                                          </p:val>
                                        </p:tav>
                                        <p:tav tm="100000">
                                          <p:val>
                                            <p:strVal val="ppt_x"/>
                                          </p:val>
                                        </p:tav>
                                      </p:tavLst>
                                    </p:anim>
                                    <p:anim calcmode="lin" valueType="num">
                                      <p:cBhvr additive="base">
                                        <p:cTn id="7" dur="500"/>
                                        <p:tgtEl>
                                          <p:spTgt spid="1030"/>
                                        </p:tgtEl>
                                        <p:attrNameLst>
                                          <p:attrName>ppt_y</p:attrName>
                                        </p:attrNameLst>
                                      </p:cBhvr>
                                      <p:tavLst>
                                        <p:tav tm="0">
                                          <p:val>
                                            <p:strVal val="ppt_y"/>
                                          </p:val>
                                        </p:tav>
                                        <p:tav tm="100000">
                                          <p:val>
                                            <p:strVal val="1+ppt_h/2"/>
                                          </p:val>
                                        </p:tav>
                                      </p:tavLst>
                                    </p:anim>
                                    <p:set>
                                      <p:cBhvr>
                                        <p:cTn id="8" dur="1" fill="hold">
                                          <p:stCondLst>
                                            <p:cond delay="499"/>
                                          </p:stCondLst>
                                        </p:cTn>
                                        <p:tgtEl>
                                          <p:spTgt spid="103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56809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None of those guests</a:t>
            </a:r>
          </a:p>
        </p:txBody>
      </p:sp>
      <p:sp>
        <p:nvSpPr>
          <p:cNvPr id="57" name="TextBox 5"/>
          <p:cNvSpPr/>
          <p:nvPr/>
        </p:nvSpPr>
        <p:spPr>
          <a:xfrm>
            <a:off x="204480" y="516240"/>
            <a:ext cx="7923520"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tabLst>
                <a:tab pos="0" algn="l"/>
              </a:tabLst>
            </a:pPr>
            <a:r>
              <a:rPr lang="en-GB" sz="2800" b="1" spc="-1" dirty="0">
                <a:solidFill>
                  <a:srgbClr val="000000"/>
                </a:solidFill>
              </a:rPr>
              <a:t>The first said, ‘I have just bought a field, and</a:t>
            </a:r>
            <a:br>
              <a:rPr lang="en-GB" sz="2800" b="1" spc="-1" dirty="0">
                <a:solidFill>
                  <a:srgbClr val="000000"/>
                </a:solidFill>
              </a:rPr>
            </a:br>
            <a:r>
              <a:rPr lang="en-GB" sz="2800" b="1" spc="-1" dirty="0">
                <a:solidFill>
                  <a:srgbClr val="000000"/>
                </a:solidFill>
              </a:rPr>
              <a:t>I must go and see it. Please excuse me.’</a:t>
            </a:r>
          </a:p>
          <a:p>
            <a:pPr indent="360363">
              <a:lnSpc>
                <a:spcPct val="100000"/>
              </a:lnSpc>
              <a:buNone/>
              <a:tabLst>
                <a:tab pos="0" algn="l"/>
              </a:tabLst>
            </a:pPr>
            <a:r>
              <a:rPr lang="en-GB" sz="2800" b="1" spc="-1" baseline="30000" dirty="0">
                <a:solidFill>
                  <a:srgbClr val="C00000"/>
                </a:solidFill>
                <a:latin typeface="+mj-lt"/>
              </a:rPr>
              <a:t>19</a:t>
            </a:r>
            <a:r>
              <a:rPr lang="en-GB" sz="2800" b="1" spc="-1" dirty="0">
                <a:solidFill>
                  <a:srgbClr val="000000"/>
                </a:solidFill>
              </a:rPr>
              <a:t> “Another said, ‘I have just bought five yoke of oxen, and I’m on my way to try them out. Please excuse me.’</a:t>
            </a:r>
            <a:endParaRPr lang="en-GB" sz="2800" b="1" spc="-1" baseline="30000" dirty="0">
              <a:solidFill>
                <a:srgbClr val="C00000"/>
              </a:solidFill>
              <a:latin typeface="+mj-lt"/>
            </a:endParaRPr>
          </a:p>
          <a:p>
            <a:pPr indent="360363">
              <a:lnSpc>
                <a:spcPct val="100000"/>
              </a:lnSpc>
              <a:buNone/>
              <a:tabLst>
                <a:tab pos="0" algn="l"/>
              </a:tabLst>
            </a:pPr>
            <a:r>
              <a:rPr lang="en-GB" sz="2800" b="1" spc="-1" baseline="30000" dirty="0">
                <a:solidFill>
                  <a:srgbClr val="C00000"/>
                </a:solidFill>
                <a:latin typeface="+mj-lt"/>
              </a:rPr>
              <a:t>20</a:t>
            </a:r>
            <a:r>
              <a:rPr lang="en-GB" sz="2800" b="1" spc="-1" dirty="0">
                <a:solidFill>
                  <a:srgbClr val="000000"/>
                </a:solidFill>
              </a:rPr>
              <a:t> “Still another said, ‘I just </a:t>
            </a:r>
            <a:br>
              <a:rPr lang="en-GB" sz="2800" b="1" spc="-1" dirty="0">
                <a:solidFill>
                  <a:srgbClr val="000000"/>
                </a:solidFill>
              </a:rPr>
            </a:br>
            <a:r>
              <a:rPr lang="en-GB" sz="2800" b="1" spc="-1" dirty="0">
                <a:solidFill>
                  <a:srgbClr val="000000"/>
                </a:solidFill>
              </a:rPr>
              <a:t>got married, so I can’t come.’</a:t>
            </a:r>
            <a:endParaRPr lang="en-US" sz="2800" b="1" spc="-1" dirty="0">
              <a:solidFill>
                <a:srgbClr val="000000"/>
              </a:solidFill>
            </a:endParaRPr>
          </a:p>
        </p:txBody>
      </p:sp>
      <p:graphicFrame>
        <p:nvGraphicFramePr>
          <p:cNvPr id="2" name="Object 1">
            <a:extLst>
              <a:ext uri="{FF2B5EF4-FFF2-40B4-BE49-F238E27FC236}">
                <a16:creationId xmlns:a16="http://schemas.microsoft.com/office/drawing/2014/main" id="{17F0F682-84F5-3451-0335-3A59B3309446}"/>
              </a:ext>
            </a:extLst>
          </p:cNvPr>
          <p:cNvGraphicFramePr>
            <a:graphicFrameLocks noChangeAspect="1"/>
          </p:cNvGraphicFramePr>
          <p:nvPr>
            <p:extLst>
              <p:ext uri="{D42A27DB-BD31-4B8C-83A1-F6EECF244321}">
                <p14:modId xmlns:p14="http://schemas.microsoft.com/office/powerpoint/2010/main" val="2220063837"/>
              </p:ext>
            </p:extLst>
          </p:nvPr>
        </p:nvGraphicFramePr>
        <p:xfrm>
          <a:off x="5783767" y="2258349"/>
          <a:ext cx="2359742" cy="2334093"/>
        </p:xfrm>
        <a:graphic>
          <a:graphicData uri="http://schemas.openxmlformats.org/presentationml/2006/ole">
            <mc:AlternateContent xmlns:mc="http://schemas.openxmlformats.org/markup-compatibility/2006">
              <mc:Choice xmlns:v="urn:schemas-microsoft-com:vml" Requires="v">
                <p:oleObj name="Bitmap Image" r:id="rId3" imgW="6502320" imgH="6502320" progId="Paint.Picture">
                  <p:embed/>
                </p:oleObj>
              </mc:Choice>
              <mc:Fallback>
                <p:oleObj name="Bitmap Image" r:id="rId3" imgW="6502320" imgH="6502320" progId="Paint.Picture">
                  <p:embed/>
                  <p:pic>
                    <p:nvPicPr>
                      <p:cNvPr id="0" name=""/>
                      <p:cNvPicPr/>
                      <p:nvPr/>
                    </p:nvPicPr>
                    <p:blipFill>
                      <a:blip r:embed="rId4"/>
                      <a:stretch>
                        <a:fillRect/>
                      </a:stretch>
                    </p:blipFill>
                    <p:spPr>
                      <a:xfrm>
                        <a:off x="5783767" y="2258349"/>
                        <a:ext cx="2359742" cy="233409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B39953A-E0AA-2767-F9CF-6418B9A3DA93}"/>
              </a:ext>
            </a:extLst>
          </p:cNvPr>
          <p:cNvSpPr txBox="1"/>
          <p:nvPr/>
        </p:nvSpPr>
        <p:spPr>
          <a:xfrm>
            <a:off x="928499" y="4182911"/>
            <a:ext cx="4691717" cy="369332"/>
          </a:xfrm>
          <a:prstGeom prst="rect">
            <a:avLst/>
          </a:prstGeom>
          <a:noFill/>
        </p:spPr>
        <p:txBody>
          <a:bodyPr wrap="square" rtlCol="0">
            <a:spAutoFit/>
          </a:bodyPr>
          <a:lstStyle/>
          <a:p>
            <a:pPr algn="r"/>
            <a:r>
              <a:rPr lang="en-GB" dirty="0"/>
              <a:t>Generated with Bing AI, 22 December 2023</a:t>
            </a:r>
            <a:endParaRPr lang="en-US" dirty="0"/>
          </a:p>
        </p:txBody>
      </p:sp>
      <p:graphicFrame>
        <p:nvGraphicFramePr>
          <p:cNvPr id="5" name="Object 4">
            <a:extLst>
              <a:ext uri="{FF2B5EF4-FFF2-40B4-BE49-F238E27FC236}">
                <a16:creationId xmlns:a16="http://schemas.microsoft.com/office/drawing/2014/main" id="{4C220620-3145-CB20-C4C6-E88B6444509E}"/>
              </a:ext>
            </a:extLst>
          </p:cNvPr>
          <p:cNvGraphicFramePr>
            <a:graphicFrameLocks noChangeAspect="1"/>
          </p:cNvGraphicFramePr>
          <p:nvPr>
            <p:extLst>
              <p:ext uri="{D42A27DB-BD31-4B8C-83A1-F6EECF244321}">
                <p14:modId xmlns:p14="http://schemas.microsoft.com/office/powerpoint/2010/main" val="2898060893"/>
              </p:ext>
            </p:extLst>
          </p:nvPr>
        </p:nvGraphicFramePr>
        <p:xfrm>
          <a:off x="3501163" y="-31974"/>
          <a:ext cx="4634592" cy="4584217"/>
        </p:xfrm>
        <a:graphic>
          <a:graphicData uri="http://schemas.openxmlformats.org/presentationml/2006/ole">
            <mc:AlternateContent xmlns:mc="http://schemas.openxmlformats.org/markup-compatibility/2006">
              <mc:Choice xmlns:v="urn:schemas-microsoft-com:vml" Requires="v">
                <p:oleObj name="Bitmap Image" r:id="rId5" imgW="6502320" imgH="6502320" progId="Paint.Picture">
                  <p:embed/>
                </p:oleObj>
              </mc:Choice>
              <mc:Fallback>
                <p:oleObj name="Bitmap Image" r:id="rId5" imgW="6502320" imgH="6502320" progId="Paint.Picture">
                  <p:embed/>
                  <p:pic>
                    <p:nvPicPr>
                      <p:cNvPr id="2" name="Object 1">
                        <a:extLst>
                          <a:ext uri="{FF2B5EF4-FFF2-40B4-BE49-F238E27FC236}">
                            <a16:creationId xmlns:a16="http://schemas.microsoft.com/office/drawing/2014/main" id="{17F0F682-84F5-3451-0335-3A59B3309446}"/>
                          </a:ext>
                        </a:extLst>
                      </p:cNvPr>
                      <p:cNvPicPr/>
                      <p:nvPr/>
                    </p:nvPicPr>
                    <p:blipFill>
                      <a:blip r:embed="rId4"/>
                      <a:stretch>
                        <a:fillRect/>
                      </a:stretch>
                    </p:blipFill>
                    <p:spPr>
                      <a:xfrm>
                        <a:off x="3501163" y="-31974"/>
                        <a:ext cx="4634592" cy="4584217"/>
                      </a:xfrm>
                      <a:prstGeom prst="rect">
                        <a:avLst/>
                      </a:prstGeom>
                    </p:spPr>
                  </p:pic>
                </p:oleObj>
              </mc:Fallback>
            </mc:AlternateContent>
          </a:graphicData>
        </a:graphic>
      </p:graphicFrame>
    </p:spTree>
    <p:extLst>
      <p:ext uri="{BB962C8B-B14F-4D97-AF65-F5344CB8AC3E}">
        <p14:creationId xmlns:p14="http://schemas.microsoft.com/office/powerpoint/2010/main" val="148246031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50473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a:ea typeface="Verdana"/>
              </a:rPr>
              <a:t>What do you think of their excuses?</a:t>
            </a:r>
          </a:p>
        </p:txBody>
      </p:sp>
      <p:sp>
        <p:nvSpPr>
          <p:cNvPr id="3" name="TextBox 2">
            <a:extLst>
              <a:ext uri="{FF2B5EF4-FFF2-40B4-BE49-F238E27FC236}">
                <a16:creationId xmlns:a16="http://schemas.microsoft.com/office/drawing/2014/main" id="{AABDD93F-93C8-324E-00A4-93614343BF99}"/>
              </a:ext>
            </a:extLst>
          </p:cNvPr>
          <p:cNvSpPr txBox="1"/>
          <p:nvPr/>
        </p:nvSpPr>
        <p:spPr>
          <a:xfrm>
            <a:off x="356839" y="585233"/>
            <a:ext cx="7426712" cy="1384995"/>
          </a:xfrm>
          <a:prstGeom prst="rect">
            <a:avLst/>
          </a:prstGeom>
          <a:noFill/>
        </p:spPr>
        <p:txBody>
          <a:bodyPr wrap="square" rtlCol="0">
            <a:spAutoFit/>
          </a:bodyPr>
          <a:lstStyle/>
          <a:p>
            <a:r>
              <a:rPr lang="en-GB" sz="2800" b="1" spc="-1" dirty="0">
                <a:solidFill>
                  <a:srgbClr val="000000"/>
                </a:solidFill>
                <a:latin typeface="+mj-lt"/>
              </a:rPr>
              <a:t>“I must go see the field that I bought.</a:t>
            </a:r>
            <a:r>
              <a:rPr lang="en-US" sz="2800" b="1" spc="-1" dirty="0">
                <a:solidFill>
                  <a:srgbClr val="000000"/>
                </a:solidFill>
                <a:latin typeface="+mj-lt"/>
              </a:rPr>
              <a:t>”</a:t>
            </a:r>
            <a:endParaRPr lang="en-GB" sz="2800" b="1" spc="-1" dirty="0">
              <a:solidFill>
                <a:srgbClr val="000000"/>
              </a:solidFill>
              <a:latin typeface="+mj-lt"/>
            </a:endParaRPr>
          </a:p>
          <a:p>
            <a:r>
              <a:rPr lang="en-GB" sz="2800" b="1" spc="-1" dirty="0">
                <a:solidFill>
                  <a:srgbClr val="000000"/>
                </a:solidFill>
                <a:latin typeface="+mj-lt"/>
              </a:rPr>
              <a:t>“I must go try out my new oxen.”</a:t>
            </a:r>
          </a:p>
          <a:p>
            <a:r>
              <a:rPr lang="en-GB" sz="2800" b="1" spc="-1" dirty="0">
                <a:solidFill>
                  <a:srgbClr val="000000"/>
                </a:solidFill>
                <a:latin typeface="+mj-lt"/>
              </a:rPr>
              <a:t>“I have just got married.”</a:t>
            </a:r>
            <a:endParaRPr lang="en-US" dirty="0"/>
          </a:p>
        </p:txBody>
      </p:sp>
      <p:sp>
        <p:nvSpPr>
          <p:cNvPr id="4" name="TextBox 3">
            <a:extLst>
              <a:ext uri="{FF2B5EF4-FFF2-40B4-BE49-F238E27FC236}">
                <a16:creationId xmlns:a16="http://schemas.microsoft.com/office/drawing/2014/main" id="{F64F9591-ECDA-2788-53E5-A61BD202C57F}"/>
              </a:ext>
            </a:extLst>
          </p:cNvPr>
          <p:cNvSpPr/>
          <p:nvPr/>
        </p:nvSpPr>
        <p:spPr>
          <a:xfrm>
            <a:off x="266431" y="1970228"/>
            <a:ext cx="750473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a:ea typeface="Verdana"/>
              </a:rPr>
              <a:t>What do they have in common?</a:t>
            </a:r>
          </a:p>
        </p:txBody>
      </p:sp>
      <p:sp>
        <p:nvSpPr>
          <p:cNvPr id="5" name="TextBox 4">
            <a:extLst>
              <a:ext uri="{FF2B5EF4-FFF2-40B4-BE49-F238E27FC236}">
                <a16:creationId xmlns:a16="http://schemas.microsoft.com/office/drawing/2014/main" id="{20DC20DD-8808-9175-C737-1883C728B1F6}"/>
              </a:ext>
            </a:extLst>
          </p:cNvPr>
          <p:cNvSpPr txBox="1"/>
          <p:nvPr/>
        </p:nvSpPr>
        <p:spPr>
          <a:xfrm>
            <a:off x="356838" y="2425184"/>
            <a:ext cx="7686907" cy="1815882"/>
          </a:xfrm>
          <a:prstGeom prst="rect">
            <a:avLst/>
          </a:prstGeom>
          <a:noFill/>
        </p:spPr>
        <p:txBody>
          <a:bodyPr wrap="square" rtlCol="0">
            <a:spAutoFit/>
          </a:bodyPr>
          <a:lstStyle/>
          <a:p>
            <a:pPr marL="268288" indent="-268288"/>
            <a:r>
              <a:rPr lang="en-GB" sz="2800" b="1" spc="-1" dirty="0">
                <a:solidFill>
                  <a:srgbClr val="C00000"/>
                </a:solidFill>
                <a:latin typeface="+mj-lt"/>
              </a:rPr>
              <a:t>●</a:t>
            </a:r>
            <a:r>
              <a:rPr lang="en-GB" sz="2800" b="1" spc="-1" dirty="0">
                <a:solidFill>
                  <a:srgbClr val="000000"/>
                </a:solidFill>
                <a:latin typeface="+mj-lt"/>
              </a:rPr>
              <a:t> Ordinary affairs of everyday life.</a:t>
            </a:r>
          </a:p>
          <a:p>
            <a:pPr marL="268288" indent="-268288"/>
            <a:r>
              <a:rPr lang="en-GB" sz="2800" b="1" spc="-1" dirty="0">
                <a:solidFill>
                  <a:srgbClr val="C00000"/>
                </a:solidFill>
                <a:latin typeface="+mj-lt"/>
              </a:rPr>
              <a:t>●</a:t>
            </a:r>
            <a:r>
              <a:rPr lang="en-GB" sz="2800" b="1" spc="-1" dirty="0">
                <a:solidFill>
                  <a:srgbClr val="000000"/>
                </a:solidFill>
                <a:latin typeface="+mj-lt"/>
              </a:rPr>
              <a:t> No one would buy property sight unseen.</a:t>
            </a:r>
          </a:p>
          <a:p>
            <a:pPr marL="268288" indent="-268288"/>
            <a:r>
              <a:rPr lang="en-GB" sz="2800" b="1" spc="-1" dirty="0">
                <a:solidFill>
                  <a:srgbClr val="C00000"/>
                </a:solidFill>
                <a:latin typeface="+mj-lt"/>
              </a:rPr>
              <a:t>●</a:t>
            </a:r>
            <a:r>
              <a:rPr lang="en-GB" sz="2800" b="1" spc="-1" dirty="0">
                <a:solidFill>
                  <a:srgbClr val="000000"/>
                </a:solidFill>
                <a:latin typeface="+mj-lt"/>
              </a:rPr>
              <a:t> None counted either the master or his servant worthy of their respect.</a:t>
            </a:r>
            <a:endParaRPr lang="en-US" dirty="0"/>
          </a:p>
        </p:txBody>
      </p:sp>
      <p:pic>
        <p:nvPicPr>
          <p:cNvPr id="5122" name="Picture 2" descr="The Poor Invited to the Feast">
            <a:extLst>
              <a:ext uri="{FF2B5EF4-FFF2-40B4-BE49-F238E27FC236}">
                <a16:creationId xmlns:a16="http://schemas.microsoft.com/office/drawing/2014/main" id="{B2B117BA-DA47-4E67-D8A7-52E292009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01" y="474773"/>
            <a:ext cx="6611434" cy="4097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 calcmode="lin" valueType="num">
                                      <p:cBhvr additive="base">
                                        <p:cTn id="4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 calcmode="lin" valueType="num">
                                      <p:cBhvr additive="base">
                                        <p:cTn id="4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12654</TotalTime>
  <Words>2162</Words>
  <Application>Microsoft Office PowerPoint</Application>
  <PresentationFormat>Custom</PresentationFormat>
  <Paragraphs>172</Paragraphs>
  <Slides>31</Slides>
  <Notes>18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Arial</vt:lpstr>
      <vt:lpstr>Calibri</vt:lpstr>
      <vt:lpstr>Calibri Light</vt:lpstr>
      <vt:lpstr>Symbol</vt:lpstr>
      <vt:lpstr>Times New Roman</vt:lpstr>
      <vt:lpstr>Verdana</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374</cp:revision>
  <dcterms:created xsi:type="dcterms:W3CDTF">2023-05-03T23:33:27Z</dcterms:created>
  <dcterms:modified xsi:type="dcterms:W3CDTF">2023-12-31T19:15:13Z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