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440" r:id="rId3"/>
    <p:sldId id="480" r:id="rId4"/>
    <p:sldId id="401" r:id="rId5"/>
    <p:sldId id="315" r:id="rId6"/>
    <p:sldId id="407" r:id="rId7"/>
    <p:sldId id="487" r:id="rId8"/>
    <p:sldId id="466" r:id="rId9"/>
    <p:sldId id="259" r:id="rId10"/>
    <p:sldId id="467" r:id="rId11"/>
    <p:sldId id="404" r:id="rId12"/>
    <p:sldId id="490" r:id="rId13"/>
    <p:sldId id="469" r:id="rId14"/>
    <p:sldId id="488" r:id="rId15"/>
    <p:sldId id="468" r:id="rId16"/>
    <p:sldId id="489" r:id="rId17"/>
    <p:sldId id="491" r:id="rId18"/>
    <p:sldId id="368" r:id="rId19"/>
    <p:sldId id="473" r:id="rId20"/>
    <p:sldId id="474" r:id="rId21"/>
    <p:sldId id="383" r:id="rId22"/>
    <p:sldId id="477" r:id="rId23"/>
    <p:sldId id="492" r:id="rId24"/>
    <p:sldId id="455" r:id="rId25"/>
    <p:sldId id="475" r:id="rId26"/>
    <p:sldId id="493" r:id="rId27"/>
    <p:sldId id="461" r:id="rId28"/>
    <p:sldId id="471" r:id="rId29"/>
    <p:sldId id="494" r:id="rId30"/>
    <p:sldId id="497" r:id="rId31"/>
    <p:sldId id="481" r:id="rId32"/>
    <p:sldId id="482" r:id="rId33"/>
    <p:sldId id="495" r:id="rId34"/>
    <p:sldId id="496" r:id="rId35"/>
    <p:sldId id="472" r:id="rId36"/>
    <p:sldId id="484" r:id="rId37"/>
    <p:sldId id="485" r:id="rId38"/>
    <p:sldId id="498" r:id="rId39"/>
    <p:sldId id="500" r:id="rId40"/>
    <p:sldId id="499" r:id="rId41"/>
    <p:sldId id="486" r:id="rId42"/>
    <p:sldId id="299" r:id="rId43"/>
  </p:sldIdLst>
  <p:sldSz cx="8128000" cy="4572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72" y="1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D9986BF6-7663-4FED-948F-25D55EA38AD5}" type="datetimeFigureOut">
              <a:rPr lang="en-US" smtClean="0"/>
              <a:t>2/11/2024</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9D0E40E4-FA43-4333-B253-49B0F91E5DF5}" type="slidenum">
              <a:rPr lang="en-US" smtClean="0"/>
              <a:t>‹#›</a:t>
            </a:fld>
            <a:endParaRPr lang="en-US"/>
          </a:p>
        </p:txBody>
      </p:sp>
    </p:spTree>
    <p:extLst>
      <p:ext uri="{BB962C8B-B14F-4D97-AF65-F5344CB8AC3E}">
        <p14:creationId xmlns:p14="http://schemas.microsoft.com/office/powerpoint/2010/main" val="256956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903B0689-CF06-4D42-8580-A4C1CFF78393}"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406080" y="106956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8" name="PlaceHolder 3"/>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DA43C09C-D894-426B-917A-DA311EC242F7}"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1"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2"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3" name="PlaceHolder 5"/>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6BF95510-F0D7-4DE2-972D-F86C664462F3}"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p:nvPr>
        </p:nvSpPr>
        <p:spPr>
          <a:xfrm>
            <a:off x="4060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6" name="PlaceHolder 3"/>
          <p:cNvSpPr>
            <a:spLocks noGrp="1"/>
          </p:cNvSpPr>
          <p:nvPr>
            <p:ph/>
          </p:nvPr>
        </p:nvSpPr>
        <p:spPr>
          <a:xfrm>
            <a:off x="28792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7" name="PlaceHolder 4"/>
          <p:cNvSpPr>
            <a:spLocks noGrp="1"/>
          </p:cNvSpPr>
          <p:nvPr>
            <p:ph/>
          </p:nvPr>
        </p:nvSpPr>
        <p:spPr>
          <a:xfrm>
            <a:off x="53524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8" name="PlaceHolder 5"/>
          <p:cNvSpPr>
            <a:spLocks noGrp="1"/>
          </p:cNvSpPr>
          <p:nvPr>
            <p:ph/>
          </p:nvPr>
        </p:nvSpPr>
        <p:spPr>
          <a:xfrm>
            <a:off x="4060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9" name="PlaceHolder 6"/>
          <p:cNvSpPr>
            <a:spLocks noGrp="1"/>
          </p:cNvSpPr>
          <p:nvPr>
            <p:ph/>
          </p:nvPr>
        </p:nvSpPr>
        <p:spPr>
          <a:xfrm>
            <a:off x="28792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0" name="PlaceHolder 7"/>
          <p:cNvSpPr>
            <a:spLocks noGrp="1"/>
          </p:cNvSpPr>
          <p:nvPr>
            <p:ph/>
          </p:nvPr>
        </p:nvSpPr>
        <p:spPr>
          <a:xfrm>
            <a:off x="53524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F51C5074-2D87-498D-B891-9E41406ACBE7}"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06080" y="1069560"/>
            <a:ext cx="7314840" cy="26510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5F6752DA-AA17-47F3-A744-8E80D8FF8CAA}"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p:nvPr>
        </p:nvSpPr>
        <p:spPr>
          <a:xfrm>
            <a:off x="406080" y="1069560"/>
            <a:ext cx="731484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289AD34-83C0-4EDD-9317-6700EAE77648}"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1"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F44491A5-86EA-46BD-9282-C00A265B162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F11FB2FC-0F7E-4C3B-BE1F-688048B6EEF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015920" y="748080"/>
            <a:ext cx="6095520" cy="737712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59B3686-FBCE-4CA7-8254-D470CB74C055}"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6"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7"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58E56FA-EBBB-4266-BA74-1A4BD826C1C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0"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1" name="PlaceHolder 4"/>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A7309F7-FF66-4271-A2FF-855E2A6F22C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4"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5" name="PlaceHolder 4"/>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F1B7A9C-154B-4F20-BB2E-A239FBF4910C}"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anchor="b">
            <a:noAutofit/>
          </a:bodyPr>
          <a:lstStyle/>
          <a:p>
            <a:pPr algn="ctr">
              <a:lnSpc>
                <a:spcPct val="90000"/>
              </a:lnSpc>
              <a:buNone/>
            </a:pPr>
            <a:r>
              <a:rPr lang="fr-CA" sz="4000" b="0" strike="noStrike" spc="-1">
                <a:solidFill>
                  <a:srgbClr val="000000"/>
                </a:solidFill>
                <a:latin typeface="Calibri Light"/>
              </a:rPr>
              <a:t>Modifier le style du titre</a:t>
            </a:r>
            <a:endParaRPr lang="en-US" sz="4000" b="0" strike="noStrike" spc="-1">
              <a:solidFill>
                <a:srgbClr val="000000"/>
              </a:solidFill>
              <a:latin typeface="Calibri"/>
            </a:endParaRPr>
          </a:p>
        </p:txBody>
      </p:sp>
      <p:sp>
        <p:nvSpPr>
          <p:cNvPr id="6" name="PlaceHolder 2"/>
          <p:cNvSpPr>
            <a:spLocks noGrp="1"/>
          </p:cNvSpPr>
          <p:nvPr>
            <p:ph type="dt" idx="1"/>
          </p:nvPr>
        </p:nvSpPr>
        <p:spPr>
          <a:xfrm>
            <a:off x="558720" y="4237560"/>
            <a:ext cx="1828440" cy="243000"/>
          </a:xfrm>
          <a:prstGeom prst="rect">
            <a:avLst/>
          </a:prstGeom>
          <a:noFill/>
          <a:ln w="0">
            <a:noFill/>
          </a:ln>
        </p:spPr>
        <p:txBody>
          <a:bodyPr anchor="ctr">
            <a:noAutofit/>
          </a:bodyPr>
          <a:lstStyle>
            <a:lvl1pPr>
              <a:lnSpc>
                <a:spcPct val="100000"/>
              </a:lnSpc>
              <a:buNone/>
              <a:defRPr lang="en-US" sz="800" b="0" strike="noStrike" spc="-1">
                <a:solidFill>
                  <a:srgbClr val="8B8B8B"/>
                </a:solidFill>
                <a:latin typeface="Calibri"/>
              </a:defRPr>
            </a:lvl1pPr>
          </a:lstStyle>
          <a:p>
            <a:pPr>
              <a:lnSpc>
                <a:spcPct val="100000"/>
              </a:lnSpc>
              <a:buNone/>
            </a:pPr>
            <a:r>
              <a:rPr lang="en-US" sz="800" b="0" strike="noStrike" spc="-1">
                <a:solidFill>
                  <a:srgbClr val="8B8B8B"/>
                </a:solidFill>
                <a:latin typeface="Calibri"/>
              </a:rPr>
              <a:t>&lt;date/heure&gt;</a:t>
            </a:r>
            <a:endParaRPr lang="fr-FR" sz="800" b="0" strike="noStrike" spc="-1">
              <a:latin typeface="Times New Roman"/>
            </a:endParaRPr>
          </a:p>
        </p:txBody>
      </p:sp>
      <p:sp>
        <p:nvSpPr>
          <p:cNvPr id="2" name="PlaceHolder 3"/>
          <p:cNvSpPr>
            <a:spLocks noGrp="1"/>
          </p:cNvSpPr>
          <p:nvPr>
            <p:ph type="ftr" idx="2"/>
          </p:nvPr>
        </p:nvSpPr>
        <p:spPr>
          <a:xfrm>
            <a:off x="2692440" y="4237560"/>
            <a:ext cx="2742840" cy="24300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pPr>
            <a:r>
              <a:rPr lang="fr-FR" sz="1400" b="0" strike="noStrike" spc="-1">
                <a:latin typeface="Times New Roman"/>
              </a:rPr>
              <a:t>&lt;pied de page&gt;</a:t>
            </a:r>
          </a:p>
        </p:txBody>
      </p:sp>
      <p:sp>
        <p:nvSpPr>
          <p:cNvPr id="3" name="PlaceHolder 4"/>
          <p:cNvSpPr>
            <a:spLocks noGrp="1"/>
          </p:cNvSpPr>
          <p:nvPr>
            <p:ph type="sldNum" idx="3"/>
          </p:nvPr>
        </p:nvSpPr>
        <p:spPr>
          <a:xfrm>
            <a:off x="5740560" y="4237560"/>
            <a:ext cx="1828440" cy="243000"/>
          </a:xfrm>
          <a:prstGeom prst="rect">
            <a:avLst/>
          </a:prstGeom>
          <a:noFill/>
          <a:ln w="0">
            <a:noFill/>
          </a:ln>
        </p:spPr>
        <p:txBody>
          <a:bodyPr anchor="ctr">
            <a:noAutofit/>
          </a:bodyPr>
          <a:lstStyle>
            <a:lvl1pPr algn="r">
              <a:lnSpc>
                <a:spcPct val="100000"/>
              </a:lnSpc>
              <a:buNone/>
              <a:defRPr lang="en-US" sz="800" b="0" strike="noStrike" spc="-1">
                <a:solidFill>
                  <a:srgbClr val="8B8B8B"/>
                </a:solidFill>
                <a:latin typeface="Calibri"/>
              </a:defRPr>
            </a:lvl1pPr>
          </a:lstStyle>
          <a:p>
            <a:pPr algn="r">
              <a:lnSpc>
                <a:spcPct val="100000"/>
              </a:lnSpc>
              <a:buNone/>
            </a:pPr>
            <a:fld id="{D2818C23-3011-4565-BB34-3BE41C9DEB96}" type="slidenum">
              <a:rPr lang="en-US" sz="800" b="0" strike="noStrike" spc="-1">
                <a:solidFill>
                  <a:srgbClr val="8B8B8B"/>
                </a:solidFill>
                <a:latin typeface="Calibri"/>
              </a:rPr>
              <a:t>‹#›</a:t>
            </a:fld>
            <a:endParaRPr lang="fr-FR" sz="800" b="0" strike="noStrike" spc="-1">
              <a:latin typeface="Times New Roman"/>
            </a:endParaRPr>
          </a:p>
        </p:txBody>
      </p:sp>
      <p:sp>
        <p:nvSpPr>
          <p:cNvPr id="4" name="PlaceHolder 5"/>
          <p:cNvSpPr>
            <a:spLocks noGrp="1"/>
          </p:cNvSpPr>
          <p:nvPr>
            <p:ph type="body"/>
          </p:nvPr>
        </p:nvSpPr>
        <p:spPr>
          <a:xfrm>
            <a:off x="406080" y="1069560"/>
            <a:ext cx="7314840" cy="26510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70" b="0" strike="noStrike" spc="-1">
                <a:solidFill>
                  <a:srgbClr val="000000"/>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en-US" sz="1340" b="0" strike="noStrike" spc="-1">
                <a:solidFill>
                  <a:srgbClr val="000000"/>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en-US" sz="1200" b="0" strike="noStrike" spc="-1">
                <a:solidFill>
                  <a:srgbClr val="000000"/>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en-US" sz="1200" b="0" strike="noStrike" spc="-1">
                <a:solidFill>
                  <a:srgbClr val="000000"/>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1" name="Image 2"/>
          <p:cNvPicPr/>
          <p:nvPr/>
        </p:nvPicPr>
        <p:blipFill>
          <a:blip r:embed="rId2"/>
          <a:stretch/>
        </p:blipFill>
        <p:spPr>
          <a:xfrm>
            <a:off x="0" y="3240"/>
            <a:ext cx="8127720" cy="4565160"/>
          </a:xfrm>
          <a:prstGeom prst="rect">
            <a:avLst/>
          </a:prstGeom>
          <a:ln w="0">
            <a:noFill/>
          </a:ln>
        </p:spPr>
      </p:pic>
      <p:sp>
        <p:nvSpPr>
          <p:cNvPr id="42" name="TextBox 6"/>
          <p:cNvSpPr/>
          <p:nvPr/>
        </p:nvSpPr>
        <p:spPr>
          <a:xfrm>
            <a:off x="0" y="27000"/>
            <a:ext cx="6644309" cy="12604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2800" b="1" strike="noStrike" spc="-1" dirty="0">
                <a:solidFill>
                  <a:srgbClr val="0070C0"/>
                </a:solidFill>
                <a:latin typeface="Verdana"/>
                <a:ea typeface="Verdana"/>
              </a:rPr>
              <a:t>Gospel of Luke 22</a:t>
            </a:r>
            <a:endParaRPr lang="fr-FR" sz="2800" b="0" strike="noStrike" spc="-1" dirty="0">
              <a:latin typeface="Arial"/>
            </a:endParaRPr>
          </a:p>
          <a:p>
            <a:pPr algn="ctr">
              <a:lnSpc>
                <a:spcPct val="100000"/>
              </a:lnSpc>
              <a:buNone/>
            </a:pPr>
            <a:r>
              <a:rPr lang="en-US" sz="2400" b="1" strike="noStrike" spc="-1" dirty="0">
                <a:solidFill>
                  <a:srgbClr val="000000"/>
                </a:solidFill>
                <a:latin typeface="Arial"/>
                <a:ea typeface="Verdana"/>
              </a:rPr>
              <a:t>“Are you the Son of God?”</a:t>
            </a:r>
            <a:endParaRPr lang="fr-FR" sz="2400" b="0" strike="noStrike" spc="-1" dirty="0">
              <a:latin typeface="Arial"/>
            </a:endParaRPr>
          </a:p>
          <a:p>
            <a:pPr algn="ctr">
              <a:lnSpc>
                <a:spcPct val="100000"/>
              </a:lnSpc>
              <a:buNone/>
            </a:pPr>
            <a:r>
              <a:rPr lang="en-US" sz="2400" b="1" strike="noStrike" spc="-1" dirty="0">
                <a:solidFill>
                  <a:srgbClr val="C00000"/>
                </a:solidFill>
                <a:latin typeface="Arial"/>
                <a:ea typeface="Verdana"/>
              </a:rPr>
              <a:t>11 &amp; 15 February 2024</a:t>
            </a:r>
            <a:endParaRPr lang="fr-FR" sz="2400" b="0" strike="noStrike" spc="-1" dirty="0">
              <a:latin typeface="Arial"/>
            </a:endParaRPr>
          </a:p>
        </p:txBody>
      </p:sp>
      <p:pic>
        <p:nvPicPr>
          <p:cNvPr id="43" name="Image 3"/>
          <p:cNvPicPr/>
          <p:nvPr/>
        </p:nvPicPr>
        <p:blipFill>
          <a:blip r:embed="rId3"/>
          <a:stretch/>
        </p:blipFill>
        <p:spPr>
          <a:xfrm>
            <a:off x="839857" y="1287430"/>
            <a:ext cx="5079263" cy="328421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repl">
                                        <p:cTn id="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xEl>
                                              <p:pRg st="1" end="1"/>
                                            </p:txEl>
                                          </p:spTgt>
                                        </p:tgtEl>
                                        <p:attrNameLst>
                                          <p:attrName>style.visibility</p:attrName>
                                        </p:attrNameLst>
                                      </p:cBhvr>
                                      <p:to>
                                        <p:strVal val="visible"/>
                                      </p:to>
                                    </p:set>
                                    <p:anim calcmode="lin" valueType="num">
                                      <p:cBhvr additive="repl">
                                        <p:cTn id="13" dur="500" fill="hold"/>
                                        <p:tgtEl>
                                          <p:spTgt spid="4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
                                            <p:txEl>
                                              <p:pRg st="2" end="2"/>
                                            </p:txEl>
                                          </p:spTgt>
                                        </p:tgtEl>
                                        <p:attrNameLst>
                                          <p:attrName>style.visibility</p:attrName>
                                        </p:attrNameLst>
                                      </p:cBhvr>
                                      <p:to>
                                        <p:strVal val="visible"/>
                                      </p:to>
                                    </p:set>
                                    <p:anim calcmode="lin" valueType="num">
                                      <p:cBhvr additive="repl">
                                        <p:cTn id="19"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B8F898EA-7818-E922-0920-92BD404D44D4}"/>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5D66A9BA-D790-216F-8638-402FEE41B1E3}"/>
              </a:ext>
            </a:extLst>
          </p:cNvPr>
          <p:cNvSpPr/>
          <p:nvPr/>
        </p:nvSpPr>
        <p:spPr>
          <a:xfrm>
            <a:off x="204480" y="667"/>
            <a:ext cx="596409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Passover feast</a:t>
            </a:r>
          </a:p>
        </p:txBody>
      </p:sp>
      <p:sp>
        <p:nvSpPr>
          <p:cNvPr id="57" name="TextBox 5">
            <a:extLst>
              <a:ext uri="{FF2B5EF4-FFF2-40B4-BE49-F238E27FC236}">
                <a16:creationId xmlns:a16="http://schemas.microsoft.com/office/drawing/2014/main" id="{F97DC266-633F-360C-2036-0C9564A15E33}"/>
              </a:ext>
            </a:extLst>
          </p:cNvPr>
          <p:cNvSpPr/>
          <p:nvPr/>
        </p:nvSpPr>
        <p:spPr>
          <a:xfrm>
            <a:off x="204480" y="522433"/>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14</a:t>
            </a:r>
            <a:r>
              <a:rPr lang="fr-FR" sz="2800" b="1" spc="-1" dirty="0">
                <a:latin typeface="+mj-lt"/>
              </a:rPr>
              <a:t> </a:t>
            </a:r>
            <a:r>
              <a:rPr lang="en-GB" sz="2800" b="1" spc="-1" dirty="0">
                <a:latin typeface="+mj-lt"/>
              </a:rPr>
              <a:t>When the hour came, Jesus and his apostles reclined at the table. </a:t>
            </a:r>
            <a:r>
              <a:rPr lang="en-GB" sz="2800" b="1" spc="-1" baseline="30000" dirty="0">
                <a:solidFill>
                  <a:srgbClr val="C00000"/>
                </a:solidFill>
                <a:latin typeface="+mj-lt"/>
              </a:rPr>
              <a:t>15 </a:t>
            </a:r>
            <a:r>
              <a:rPr lang="en-GB" sz="2800" b="1" spc="-1" dirty="0">
                <a:latin typeface="+mj-lt"/>
              </a:rPr>
              <a:t>And he said to them, “I have eagerly desired to eat this Passover with you before I suffer. </a:t>
            </a:r>
            <a:r>
              <a:rPr lang="en-GB" sz="2800" b="1" spc="-1" baseline="30000" dirty="0">
                <a:solidFill>
                  <a:srgbClr val="C00000"/>
                </a:solidFill>
                <a:latin typeface="+mj-lt"/>
              </a:rPr>
              <a:t>16</a:t>
            </a:r>
            <a:r>
              <a:rPr lang="en-GB" sz="2800" b="1" spc="-1" dirty="0">
                <a:latin typeface="+mj-lt"/>
              </a:rPr>
              <a:t> For I tell you, I will not eat it again until it finds </a:t>
            </a:r>
            <a:r>
              <a:rPr lang="en-GB" sz="2800" b="1" spc="-1" dirty="0" err="1">
                <a:latin typeface="+mj-lt"/>
              </a:rPr>
              <a:t>fulfillment</a:t>
            </a:r>
            <a:r>
              <a:rPr lang="en-GB" sz="2800" b="1" spc="-1" dirty="0">
                <a:latin typeface="+mj-lt"/>
              </a:rPr>
              <a:t> in the kingdom of God.”</a:t>
            </a:r>
          </a:p>
          <a:p>
            <a:pPr marL="357188" indent="-357188"/>
            <a:r>
              <a:rPr lang="en-GB" sz="2800" b="1" spc="-1" dirty="0">
                <a:solidFill>
                  <a:srgbClr val="C00000"/>
                </a:solidFill>
                <a:ea typeface="Verdana"/>
              </a:rPr>
              <a:t>●</a:t>
            </a:r>
            <a:r>
              <a:rPr lang="en-GB" sz="2800" b="1" spc="-1" dirty="0">
                <a:ea typeface="Verdana"/>
              </a:rPr>
              <a:t> </a:t>
            </a:r>
            <a:r>
              <a:rPr lang="en-GB" sz="2800" b="1" spc="-1" dirty="0" err="1">
                <a:solidFill>
                  <a:srgbClr val="0070C0"/>
                </a:solidFill>
                <a:ea typeface="Verdana"/>
              </a:rPr>
              <a:t>Fulfillment</a:t>
            </a:r>
            <a:r>
              <a:rPr lang="en-GB" sz="2800" b="1" spc="-1" dirty="0">
                <a:solidFill>
                  <a:srgbClr val="0070C0"/>
                </a:solidFill>
                <a:ea typeface="Verdana"/>
              </a:rPr>
              <a:t>: </a:t>
            </a:r>
            <a:r>
              <a:rPr lang="en-GB" sz="2800" b="1" spc="-1" dirty="0">
                <a:ea typeface="Verdana"/>
              </a:rPr>
              <a:t>It was commonly believed that  Messiah’s kingdom would start with a great worldwide Passover feast.</a:t>
            </a:r>
            <a:endParaRPr lang="en-US" sz="2800" b="1" spc="-1" dirty="0">
              <a:latin typeface="+mj-lt"/>
            </a:endParaRPr>
          </a:p>
        </p:txBody>
      </p:sp>
      <p:pic>
        <p:nvPicPr>
          <p:cNvPr id="6146" name="Picture 2" descr="yeshuaseder_carl_carikfb_hdv">
            <a:extLst>
              <a:ext uri="{FF2B5EF4-FFF2-40B4-BE49-F238E27FC236}">
                <a16:creationId xmlns:a16="http://schemas.microsoft.com/office/drawing/2014/main" id="{06A6DCC4-F8C8-5453-0954-69E056D1B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 y="459741"/>
            <a:ext cx="7283450" cy="4094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170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6"/>
                                        </p:tgtEl>
                                        <p:attrNameLst>
                                          <p:attrName>ppt_x</p:attrName>
                                        </p:attrNameLst>
                                      </p:cBhvr>
                                      <p:tavLst>
                                        <p:tav tm="0">
                                          <p:val>
                                            <p:strVal val="ppt_x"/>
                                          </p:val>
                                        </p:tav>
                                        <p:tav tm="100000">
                                          <p:val>
                                            <p:strVal val="ppt_x"/>
                                          </p:val>
                                        </p:tav>
                                      </p:tavLst>
                                    </p:anim>
                                    <p:anim calcmode="lin" valueType="num">
                                      <p:cBhvr additive="base">
                                        <p:cTn id="7" dur="500"/>
                                        <p:tgtEl>
                                          <p:spTgt spid="6146"/>
                                        </p:tgtEl>
                                        <p:attrNameLst>
                                          <p:attrName>ppt_y</p:attrName>
                                        </p:attrNameLst>
                                      </p:cBhvr>
                                      <p:tavLst>
                                        <p:tav tm="0">
                                          <p:val>
                                            <p:strVal val="ppt_y"/>
                                          </p:val>
                                        </p:tav>
                                        <p:tav tm="100000">
                                          <p:val>
                                            <p:strVal val="1+ppt_h/2"/>
                                          </p:val>
                                        </p:tav>
                                      </p:tavLst>
                                    </p:anim>
                                    <p:set>
                                      <p:cBhvr>
                                        <p:cTn id="8" dur="1" fill="hold">
                                          <p:stCondLst>
                                            <p:cond delay="499"/>
                                          </p:stCondLst>
                                        </p:cTn>
                                        <p:tgtEl>
                                          <p:spTgt spid="614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8" y="1929947"/>
            <a:ext cx="6818423"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spcBef>
                <a:spcPts val="601"/>
              </a:spcBef>
            </a:pPr>
            <a:r>
              <a:rPr lang="en-GB" sz="3200" b="1" strike="noStrike" spc="-1" dirty="0">
                <a:solidFill>
                  <a:srgbClr val="0070C0"/>
                </a:solidFill>
                <a:latin typeface="Arial"/>
              </a:rPr>
              <a:t>3. Jesus institutes the Lord’ Table </a:t>
            </a:r>
            <a:r>
              <a:rPr lang="en-GB" sz="3200" b="1" strike="noStrike" spc="-1" dirty="0">
                <a:solidFill>
                  <a:srgbClr val="C00000"/>
                </a:solidFill>
                <a:latin typeface="Arial"/>
              </a:rPr>
              <a:t>(17-23)</a:t>
            </a:r>
            <a:endParaRPr lang="en-GB" sz="3200" b="1" spc="-1" dirty="0">
              <a:solidFill>
                <a:srgbClr val="C00000"/>
              </a:solidFill>
              <a:latin typeface="Arial"/>
            </a:endParaRPr>
          </a:p>
        </p:txBody>
      </p:sp>
    </p:spTree>
    <p:extLst>
      <p:ext uri="{BB962C8B-B14F-4D97-AF65-F5344CB8AC3E}">
        <p14:creationId xmlns:p14="http://schemas.microsoft.com/office/powerpoint/2010/main" val="4214060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EF6B1570-8845-A345-1D2D-4D3DAAF71906}"/>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93B64CAF-5902-2E85-9C4B-D172690EEB22}"/>
              </a:ext>
            </a:extLst>
          </p:cNvPr>
          <p:cNvSpPr/>
          <p:nvPr/>
        </p:nvSpPr>
        <p:spPr>
          <a:xfrm>
            <a:off x="204480" y="667"/>
            <a:ext cx="778081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a:ea typeface="Verdana"/>
              </a:rPr>
              <a:t>Passover feast</a:t>
            </a:r>
          </a:p>
        </p:txBody>
      </p:sp>
      <p:sp>
        <p:nvSpPr>
          <p:cNvPr id="57" name="TextBox 5">
            <a:extLst>
              <a:ext uri="{FF2B5EF4-FFF2-40B4-BE49-F238E27FC236}">
                <a16:creationId xmlns:a16="http://schemas.microsoft.com/office/drawing/2014/main" id="{2ACA0DAC-6AE3-B92E-95F9-75FAA38A410C}"/>
              </a:ext>
            </a:extLst>
          </p:cNvPr>
          <p:cNvSpPr/>
          <p:nvPr/>
        </p:nvSpPr>
        <p:spPr>
          <a:xfrm>
            <a:off x="204480" y="522433"/>
            <a:ext cx="771904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17</a:t>
            </a:r>
            <a:r>
              <a:rPr lang="en-GB" sz="2800" b="1" spc="-1" dirty="0">
                <a:latin typeface="+mj-lt"/>
              </a:rPr>
              <a:t> After taking the cup, he gave </a:t>
            </a:r>
            <a:br>
              <a:rPr lang="en-GB" sz="2800" b="1" spc="-1" dirty="0">
                <a:latin typeface="+mj-lt"/>
              </a:rPr>
            </a:br>
            <a:r>
              <a:rPr lang="en-GB" sz="2800" b="1" spc="-1" dirty="0">
                <a:latin typeface="+mj-lt"/>
              </a:rPr>
              <a:t>thanks and said, “Take this and divide </a:t>
            </a:r>
            <a:br>
              <a:rPr lang="en-GB" sz="2800" b="1" spc="-1" dirty="0">
                <a:latin typeface="+mj-lt"/>
              </a:rPr>
            </a:br>
            <a:r>
              <a:rPr lang="en-GB" sz="2800" b="1" spc="-1" dirty="0">
                <a:latin typeface="+mj-lt"/>
              </a:rPr>
              <a:t>it among you. </a:t>
            </a:r>
            <a:r>
              <a:rPr lang="en-GB" sz="2800" b="1" spc="-1" baseline="30000" dirty="0">
                <a:solidFill>
                  <a:srgbClr val="C00000"/>
                </a:solidFill>
                <a:latin typeface="+mj-lt"/>
              </a:rPr>
              <a:t>18</a:t>
            </a:r>
            <a:r>
              <a:rPr lang="en-GB" sz="2800" b="1" spc="-1" dirty="0">
                <a:latin typeface="+mj-lt"/>
              </a:rPr>
              <a:t> For I tell you I will not </a:t>
            </a:r>
            <a:br>
              <a:rPr lang="en-GB" sz="2800" b="1" spc="-1" dirty="0">
                <a:latin typeface="+mj-lt"/>
              </a:rPr>
            </a:br>
            <a:r>
              <a:rPr lang="en-GB" sz="2800" b="1" spc="-1" dirty="0">
                <a:latin typeface="+mj-lt"/>
              </a:rPr>
              <a:t>drink again from the fruit of the vine </a:t>
            </a:r>
            <a:br>
              <a:rPr lang="en-GB" sz="2800" b="1" spc="-1" dirty="0">
                <a:latin typeface="+mj-lt"/>
              </a:rPr>
            </a:br>
            <a:r>
              <a:rPr lang="en-GB" sz="2800" b="1" spc="-1" dirty="0">
                <a:latin typeface="+mj-lt"/>
              </a:rPr>
              <a:t>until the kingdom of God comes.”</a:t>
            </a:r>
          </a:p>
          <a:p>
            <a:pPr indent="357188">
              <a:lnSpc>
                <a:spcPct val="100000"/>
              </a:lnSpc>
              <a:buNone/>
              <a:tabLst>
                <a:tab pos="0" algn="l"/>
              </a:tabLst>
            </a:pPr>
            <a:endParaRPr lang="en-GB" sz="2800" b="1" spc="-1" dirty="0">
              <a:latin typeface="+mj-lt"/>
            </a:endParaRPr>
          </a:p>
          <a:p>
            <a:pPr marL="355600" indent="-355600">
              <a:lnSpc>
                <a:spcPct val="100000"/>
              </a:lnSpc>
              <a:buNone/>
            </a:pPr>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Query: </a:t>
            </a:r>
            <a:r>
              <a:rPr lang="en-GB" sz="2800" b="1" spc="-1" dirty="0">
                <a:latin typeface="+mj-lt"/>
              </a:rPr>
              <a:t>When would the kingdom come?</a:t>
            </a:r>
            <a:br>
              <a:rPr lang="en-GB" sz="2800" b="1" spc="-1" dirty="0">
                <a:latin typeface="+mj-lt"/>
              </a:rPr>
            </a:br>
            <a:endParaRPr lang="en-US" sz="2800" b="1" spc="-1" dirty="0">
              <a:latin typeface="+mj-lt"/>
            </a:endParaRPr>
          </a:p>
        </p:txBody>
      </p:sp>
      <p:pic>
        <p:nvPicPr>
          <p:cNvPr id="3" name="Picture 2">
            <a:extLst>
              <a:ext uri="{FF2B5EF4-FFF2-40B4-BE49-F238E27FC236}">
                <a16:creationId xmlns:a16="http://schemas.microsoft.com/office/drawing/2014/main" id="{694C4051-0458-B58F-E0CC-D321AC8E2C08}"/>
              </a:ext>
            </a:extLst>
          </p:cNvPr>
          <p:cNvPicPr>
            <a:picLocks noChangeAspect="1"/>
          </p:cNvPicPr>
          <p:nvPr/>
        </p:nvPicPr>
        <p:blipFill>
          <a:blip r:embed="rId2"/>
          <a:stretch>
            <a:fillRect/>
          </a:stretch>
        </p:blipFill>
        <p:spPr>
          <a:xfrm>
            <a:off x="6146800" y="-66611"/>
            <a:ext cx="2328263" cy="2678176"/>
          </a:xfrm>
          <a:prstGeom prst="rect">
            <a:avLst/>
          </a:prstGeom>
        </p:spPr>
      </p:pic>
    </p:spTree>
    <p:extLst>
      <p:ext uri="{BB962C8B-B14F-4D97-AF65-F5344CB8AC3E}">
        <p14:creationId xmlns:p14="http://schemas.microsoft.com/office/powerpoint/2010/main" val="308210279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2" end="2"/>
                                            </p:txEl>
                                          </p:spTgt>
                                        </p:tgtEl>
                                        <p:attrNameLst>
                                          <p:attrName>style.visibility</p:attrName>
                                        </p:attrNameLst>
                                      </p:cBhvr>
                                      <p:to>
                                        <p:strVal val="visible"/>
                                      </p:to>
                                    </p:set>
                                    <p:anim calcmode="lin" valueType="num">
                                      <p:cBhvr additive="repl">
                                        <p:cTn id="13"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CB6C05B7-EC95-F506-3B5F-01E72DE99354}"/>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38C3508E-2D75-A95C-C423-E9C817C9827C}"/>
              </a:ext>
            </a:extLst>
          </p:cNvPr>
          <p:cNvSpPr/>
          <p:nvPr/>
        </p:nvSpPr>
        <p:spPr>
          <a:xfrm>
            <a:off x="204480" y="667"/>
            <a:ext cx="566654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“Communion” theories</a:t>
            </a:r>
          </a:p>
        </p:txBody>
      </p:sp>
      <p:sp>
        <p:nvSpPr>
          <p:cNvPr id="57" name="TextBox 5">
            <a:extLst>
              <a:ext uri="{FF2B5EF4-FFF2-40B4-BE49-F238E27FC236}">
                <a16:creationId xmlns:a16="http://schemas.microsoft.com/office/drawing/2014/main" id="{4B2B56A5-76E5-6ADE-562B-25E3AD25874F}"/>
              </a:ext>
            </a:extLst>
          </p:cNvPr>
          <p:cNvSpPr/>
          <p:nvPr/>
        </p:nvSpPr>
        <p:spPr>
          <a:xfrm>
            <a:off x="204480" y="522433"/>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Presence: </a:t>
            </a:r>
            <a:r>
              <a:rPr lang="en-GB" sz="2800" b="1" spc="-1" dirty="0">
                <a:ea typeface="Verdana"/>
              </a:rPr>
              <a:t>The Holy Spirit in our midst.</a:t>
            </a:r>
          </a:p>
          <a:p>
            <a:pPr marL="357188" indent="-357188"/>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Trans-substance: </a:t>
            </a:r>
            <a:r>
              <a:rPr lang="en-GB" sz="2800" b="1" spc="-1" dirty="0">
                <a:ea typeface="Verdana"/>
              </a:rPr>
              <a:t>The bread and drink become Jesus’ physical body.</a:t>
            </a:r>
          </a:p>
          <a:p>
            <a:pPr marL="357188" indent="-357188"/>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Con-substance: </a:t>
            </a:r>
            <a:r>
              <a:rPr lang="en-GB" sz="2800" b="1" spc="-1" dirty="0">
                <a:ea typeface="Verdana"/>
              </a:rPr>
              <a:t>The bread and drink bring Jesus’ physical or mystical body.</a:t>
            </a:r>
          </a:p>
          <a:p>
            <a:pPr marL="357188" indent="-357188"/>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Symbol: </a:t>
            </a:r>
            <a:r>
              <a:rPr lang="en-GB" sz="2800" b="1" spc="-1" dirty="0">
                <a:ea typeface="Verdana"/>
              </a:rPr>
              <a:t>The bread and drink are only a powerless memorial that does nothing.</a:t>
            </a:r>
          </a:p>
          <a:p>
            <a:pPr marL="357188" indent="-357188"/>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Commandment: </a:t>
            </a:r>
            <a:r>
              <a:rPr lang="en-GB" sz="2800" b="1" spc="-1" dirty="0">
                <a:ea typeface="Verdana"/>
              </a:rPr>
              <a:t>Do this! All Christians do.</a:t>
            </a:r>
          </a:p>
          <a:p>
            <a:pPr marL="357188" indent="-357188"/>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Communion: </a:t>
            </a:r>
            <a:r>
              <a:rPr lang="en-GB" sz="2800" b="1" spc="-1" dirty="0">
                <a:ea typeface="Verdana"/>
              </a:rPr>
              <a:t>Personal experience.</a:t>
            </a:r>
            <a:endParaRPr lang="en-US" sz="2800" b="1" spc="-1" dirty="0">
              <a:latin typeface="+mj-lt"/>
            </a:endParaRPr>
          </a:p>
        </p:txBody>
      </p:sp>
      <p:pic>
        <p:nvPicPr>
          <p:cNvPr id="7170" name="Picture 2" descr="2022 declared Year of the Eucharist - Catholic Diocese of Wichita">
            <a:extLst>
              <a:ext uri="{FF2B5EF4-FFF2-40B4-BE49-F238E27FC236}">
                <a16:creationId xmlns:a16="http://schemas.microsoft.com/office/drawing/2014/main" id="{76EE4B93-275F-D862-0247-AD5A24F3B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809" y="521766"/>
            <a:ext cx="5621586" cy="4049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20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170"/>
                                        </p:tgtEl>
                                        <p:attrNameLst>
                                          <p:attrName>ppt_x</p:attrName>
                                        </p:attrNameLst>
                                      </p:cBhvr>
                                      <p:tavLst>
                                        <p:tav tm="0">
                                          <p:val>
                                            <p:strVal val="ppt_x"/>
                                          </p:val>
                                        </p:tav>
                                        <p:tav tm="100000">
                                          <p:val>
                                            <p:strVal val="ppt_x"/>
                                          </p:val>
                                        </p:tav>
                                      </p:tavLst>
                                    </p:anim>
                                    <p:anim calcmode="lin" valueType="num">
                                      <p:cBhvr additive="base">
                                        <p:cTn id="7" dur="500"/>
                                        <p:tgtEl>
                                          <p:spTgt spid="7170"/>
                                        </p:tgtEl>
                                        <p:attrNameLst>
                                          <p:attrName>ppt_y</p:attrName>
                                        </p:attrNameLst>
                                      </p:cBhvr>
                                      <p:tavLst>
                                        <p:tav tm="0">
                                          <p:val>
                                            <p:strVal val="ppt_y"/>
                                          </p:val>
                                        </p:tav>
                                        <p:tav tm="100000">
                                          <p:val>
                                            <p:strVal val="1+ppt_h/2"/>
                                          </p:val>
                                        </p:tav>
                                      </p:tavLst>
                                    </p:anim>
                                    <p:set>
                                      <p:cBhvr>
                                        <p:cTn id="8" dur="1" fill="hold">
                                          <p:stCondLst>
                                            <p:cond delay="499"/>
                                          </p:stCondLst>
                                        </p:cTn>
                                        <p:tgtEl>
                                          <p:spTgt spid="717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2" end="2"/>
                                            </p:txEl>
                                          </p:spTgt>
                                        </p:tgtEl>
                                        <p:attrNameLst>
                                          <p:attrName>style.visibility</p:attrName>
                                        </p:attrNameLst>
                                      </p:cBhvr>
                                      <p:to>
                                        <p:strVal val="visible"/>
                                      </p:to>
                                    </p:set>
                                    <p:anim calcmode="lin" valueType="num">
                                      <p:cBhvr additive="repl">
                                        <p:cTn id="25"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3" end="3"/>
                                            </p:txEl>
                                          </p:spTgt>
                                        </p:tgtEl>
                                        <p:attrNameLst>
                                          <p:attrName>style.visibility</p:attrName>
                                        </p:attrNameLst>
                                      </p:cBhvr>
                                      <p:to>
                                        <p:strVal val="visible"/>
                                      </p:to>
                                    </p:set>
                                    <p:anim calcmode="lin" valueType="num">
                                      <p:cBhvr additive="repl">
                                        <p:cTn id="31"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7">
                                            <p:txEl>
                                              <p:pRg st="4" end="4"/>
                                            </p:txEl>
                                          </p:spTgt>
                                        </p:tgtEl>
                                        <p:attrNameLst>
                                          <p:attrName>style.visibility</p:attrName>
                                        </p:attrNameLst>
                                      </p:cBhvr>
                                      <p:to>
                                        <p:strVal val="visible"/>
                                      </p:to>
                                    </p:set>
                                    <p:anim calcmode="lin" valueType="num">
                                      <p:cBhvr additive="repl">
                                        <p:cTn id="37"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7">
                                            <p:txEl>
                                              <p:pRg st="5" end="5"/>
                                            </p:txEl>
                                          </p:spTgt>
                                        </p:tgtEl>
                                        <p:attrNameLst>
                                          <p:attrName>style.visibility</p:attrName>
                                        </p:attrNameLst>
                                      </p:cBhvr>
                                      <p:to>
                                        <p:strVal val="visible"/>
                                      </p:to>
                                    </p:set>
                                    <p:anim calcmode="lin" valueType="num">
                                      <p:cBhvr additive="repl">
                                        <p:cTn id="43" dur="500" fill="hold"/>
                                        <p:tgtEl>
                                          <p:spTgt spid="57">
                                            <p:txEl>
                                              <p:pRg st="5" end="5"/>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5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9EADEEE4-F969-4917-DD70-87D964AC3A40}"/>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C065CFC9-EF56-CD62-D2EE-915DE23C71EA}"/>
              </a:ext>
            </a:extLst>
          </p:cNvPr>
          <p:cNvSpPr/>
          <p:nvPr/>
        </p:nvSpPr>
        <p:spPr>
          <a:xfrm>
            <a:off x="204480" y="667"/>
            <a:ext cx="518032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a:ea typeface="Verdana"/>
              </a:rPr>
              <a:t>Passover feast</a:t>
            </a:r>
          </a:p>
        </p:txBody>
      </p:sp>
      <p:sp>
        <p:nvSpPr>
          <p:cNvPr id="57" name="TextBox 5">
            <a:extLst>
              <a:ext uri="{FF2B5EF4-FFF2-40B4-BE49-F238E27FC236}">
                <a16:creationId xmlns:a16="http://schemas.microsoft.com/office/drawing/2014/main" id="{0FA288B4-C5F5-99BB-AA33-9F41B8452A8D}"/>
              </a:ext>
            </a:extLst>
          </p:cNvPr>
          <p:cNvSpPr/>
          <p:nvPr/>
        </p:nvSpPr>
        <p:spPr>
          <a:xfrm>
            <a:off x="204480" y="522433"/>
            <a:ext cx="771904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19</a:t>
            </a:r>
            <a:r>
              <a:rPr lang="en-GB" sz="2800" b="1" spc="-1" dirty="0">
                <a:latin typeface="+mj-lt"/>
              </a:rPr>
              <a:t> And he took bread, gave thanks and broke it, and gave it to them, saying, “This is my body given for you; do this in remembrance of me.”</a:t>
            </a:r>
            <a:br>
              <a:rPr lang="en-GB" sz="2800" b="1" spc="-1" dirty="0">
                <a:latin typeface="+mj-lt"/>
              </a:rPr>
            </a:br>
            <a:endParaRPr lang="en-GB" sz="2800" b="1" spc="-1" dirty="0">
              <a:latin typeface="+mj-lt"/>
            </a:endParaRPr>
          </a:p>
          <a:p>
            <a:pPr indent="357188">
              <a:lnSpc>
                <a:spcPct val="100000"/>
              </a:lnSpc>
              <a:buNone/>
              <a:tabLst>
                <a:tab pos="0" algn="l"/>
              </a:tabLst>
            </a:pPr>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Remembrance: </a:t>
            </a:r>
            <a:r>
              <a:rPr lang="en-GB" sz="2800" b="1" spc="-1" dirty="0">
                <a:ea typeface="Verdana"/>
              </a:rPr>
              <a:t>~Reminder. Jesus shifts the people’s focus away from the Passover lamb to himself as our memorial sacrifice.</a:t>
            </a:r>
            <a:endParaRPr lang="en-US" sz="2800" b="1" spc="-1" dirty="0">
              <a:latin typeface="+mj-lt"/>
            </a:endParaRPr>
          </a:p>
        </p:txBody>
      </p:sp>
      <p:pic>
        <p:nvPicPr>
          <p:cNvPr id="3" name="Picture 2">
            <a:extLst>
              <a:ext uri="{FF2B5EF4-FFF2-40B4-BE49-F238E27FC236}">
                <a16:creationId xmlns:a16="http://schemas.microsoft.com/office/drawing/2014/main" id="{8C93829D-D6E1-D906-75B6-00B378F8943D}"/>
              </a:ext>
            </a:extLst>
          </p:cNvPr>
          <p:cNvPicPr>
            <a:picLocks noChangeAspect="1"/>
          </p:cNvPicPr>
          <p:nvPr/>
        </p:nvPicPr>
        <p:blipFill>
          <a:blip r:embed="rId2"/>
          <a:stretch>
            <a:fillRect/>
          </a:stretch>
        </p:blipFill>
        <p:spPr>
          <a:xfrm>
            <a:off x="1578139" y="522433"/>
            <a:ext cx="4781465" cy="4048900"/>
          </a:xfrm>
          <a:prstGeom prst="rect">
            <a:avLst/>
          </a:prstGeom>
        </p:spPr>
      </p:pic>
    </p:spTree>
    <p:extLst>
      <p:ext uri="{BB962C8B-B14F-4D97-AF65-F5344CB8AC3E}">
        <p14:creationId xmlns:p14="http://schemas.microsoft.com/office/powerpoint/2010/main" val="41807091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91636BDD-13C0-55CC-476C-C0392FE359F4}"/>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6EE1F3B1-1759-18CA-122B-2AD48EB9AC71}"/>
              </a:ext>
            </a:extLst>
          </p:cNvPr>
          <p:cNvSpPr/>
          <p:nvPr/>
        </p:nvSpPr>
        <p:spPr>
          <a:xfrm>
            <a:off x="204479" y="125643"/>
            <a:ext cx="778081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Passover feast</a:t>
            </a:r>
            <a:endParaRPr lang="en-GB" sz="2800" b="1" strike="noStrike" spc="-1" dirty="0">
              <a:solidFill>
                <a:srgbClr val="0070C0"/>
              </a:solidFill>
              <a:latin typeface="Verdana"/>
              <a:ea typeface="Verdana"/>
            </a:endParaRPr>
          </a:p>
        </p:txBody>
      </p:sp>
      <p:sp>
        <p:nvSpPr>
          <p:cNvPr id="2" name="TextBox 5">
            <a:extLst>
              <a:ext uri="{FF2B5EF4-FFF2-40B4-BE49-F238E27FC236}">
                <a16:creationId xmlns:a16="http://schemas.microsoft.com/office/drawing/2014/main" id="{A8CE3676-678B-8BCF-4675-76F3769F921F}"/>
              </a:ext>
            </a:extLst>
          </p:cNvPr>
          <p:cNvSpPr/>
          <p:nvPr/>
        </p:nvSpPr>
        <p:spPr>
          <a:xfrm>
            <a:off x="204481" y="713769"/>
            <a:ext cx="7923519" cy="350719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66700" indent="-266700">
              <a:spcAft>
                <a:spcPts val="1200"/>
              </a:spcAft>
            </a:pPr>
            <a:r>
              <a:rPr lang="en-GB" sz="2400" b="1" spc="-1" dirty="0">
                <a:solidFill>
                  <a:srgbClr val="C00000"/>
                </a:solidFill>
                <a:ea typeface="Verdana"/>
              </a:rPr>
              <a:t>●</a:t>
            </a:r>
            <a:r>
              <a:rPr lang="en-GB" sz="2400" b="1" spc="-1" dirty="0">
                <a:ea typeface="Verdana"/>
              </a:rPr>
              <a:t> </a:t>
            </a:r>
            <a:r>
              <a:rPr lang="en-GB" sz="2400" b="1" spc="-1" dirty="0">
                <a:solidFill>
                  <a:srgbClr val="0070C0"/>
                </a:solidFill>
                <a:ea typeface="Verdana"/>
              </a:rPr>
              <a:t>Origin: </a:t>
            </a:r>
            <a:r>
              <a:rPr lang="en-GB" sz="2400" b="1" spc="-1" dirty="0">
                <a:ea typeface="Verdana"/>
              </a:rPr>
              <a:t>“This day shall be a day of remembrance for you. You shall celebrate it as a festival to the LORD.” </a:t>
            </a:r>
            <a:r>
              <a:rPr lang="en-US" sz="2400" spc="-1" dirty="0">
                <a:ea typeface="Verdana"/>
              </a:rPr>
              <a:t>Exodus 12:14</a:t>
            </a:r>
          </a:p>
          <a:p>
            <a:pPr marL="266700" indent="-266700">
              <a:spcAft>
                <a:spcPts val="1200"/>
              </a:spcAft>
            </a:pPr>
            <a:r>
              <a:rPr lang="en-GB" sz="2400" b="1" spc="-1" dirty="0">
                <a:solidFill>
                  <a:srgbClr val="C00000"/>
                </a:solidFill>
                <a:ea typeface="Verdana"/>
              </a:rPr>
              <a:t>●</a:t>
            </a:r>
            <a:r>
              <a:rPr lang="en-GB" sz="2400" b="1" spc="-1" dirty="0">
                <a:ea typeface="Verdana"/>
              </a:rPr>
              <a:t> </a:t>
            </a:r>
            <a:r>
              <a:rPr lang="en-GB" sz="2400" b="1" spc="-1" dirty="0">
                <a:solidFill>
                  <a:srgbClr val="0070C0"/>
                </a:solidFill>
                <a:ea typeface="Verdana"/>
              </a:rPr>
              <a:t>Judaism: </a:t>
            </a:r>
            <a:r>
              <a:rPr lang="en-GB" sz="2400" b="1" spc="-1" dirty="0">
                <a:ea typeface="Verdana"/>
              </a:rPr>
              <a:t>“This is the bread of affliction our ancestors ate when they came from Egypt.”</a:t>
            </a:r>
          </a:p>
          <a:p>
            <a:pPr marL="266700" indent="-266700">
              <a:spcAft>
                <a:spcPts val="1200"/>
              </a:spcAft>
            </a:pPr>
            <a:r>
              <a:rPr lang="en-GB" sz="2400" b="1" spc="-1" dirty="0">
                <a:solidFill>
                  <a:srgbClr val="C00000"/>
                </a:solidFill>
                <a:ea typeface="Verdana"/>
              </a:rPr>
              <a:t>●</a:t>
            </a:r>
            <a:r>
              <a:rPr lang="en-GB" sz="2400" b="1" spc="-1" dirty="0">
                <a:ea typeface="Verdana"/>
              </a:rPr>
              <a:t> </a:t>
            </a:r>
            <a:r>
              <a:rPr lang="en-GB" sz="2400" b="1" spc="-1" dirty="0">
                <a:solidFill>
                  <a:srgbClr val="0070C0"/>
                </a:solidFill>
                <a:ea typeface="Verdana"/>
              </a:rPr>
              <a:t>Gospel: </a:t>
            </a:r>
            <a:r>
              <a:rPr lang="en-GB" sz="2400" b="1" spc="-1" dirty="0">
                <a:ea typeface="Verdana"/>
              </a:rPr>
              <a:t>“How can this man give us his flesh to eat?” </a:t>
            </a:r>
            <a:r>
              <a:rPr lang="en-GB" sz="2400" spc="-1" dirty="0">
                <a:ea typeface="Verdana"/>
              </a:rPr>
              <a:t>John 6:52 </a:t>
            </a:r>
          </a:p>
          <a:p>
            <a:pPr marL="266700" indent="-266700">
              <a:spcAft>
                <a:spcPts val="1200"/>
              </a:spcAft>
            </a:pPr>
            <a:endParaRPr lang="en-GB" sz="2400" spc="-1" dirty="0">
              <a:solidFill>
                <a:srgbClr val="C00000"/>
              </a:solidFill>
              <a:ea typeface="Verdana"/>
            </a:endParaRPr>
          </a:p>
        </p:txBody>
      </p:sp>
      <p:pic>
        <p:nvPicPr>
          <p:cNvPr id="7" name="Picture 6">
            <a:extLst>
              <a:ext uri="{FF2B5EF4-FFF2-40B4-BE49-F238E27FC236}">
                <a16:creationId xmlns:a16="http://schemas.microsoft.com/office/drawing/2014/main" id="{CC3AEE3E-B82A-B39D-75D7-9782C59AC59A}"/>
              </a:ext>
            </a:extLst>
          </p:cNvPr>
          <p:cNvPicPr>
            <a:picLocks noChangeAspect="1"/>
          </p:cNvPicPr>
          <p:nvPr/>
        </p:nvPicPr>
        <p:blipFill>
          <a:blip r:embed="rId2"/>
          <a:stretch>
            <a:fillRect/>
          </a:stretch>
        </p:blipFill>
        <p:spPr>
          <a:xfrm>
            <a:off x="361087" y="647409"/>
            <a:ext cx="7467600" cy="3920490"/>
          </a:xfrm>
          <a:prstGeom prst="rect">
            <a:avLst/>
          </a:prstGeom>
        </p:spPr>
      </p:pic>
    </p:spTree>
    <p:extLst>
      <p:ext uri="{BB962C8B-B14F-4D97-AF65-F5344CB8AC3E}">
        <p14:creationId xmlns:p14="http://schemas.microsoft.com/office/powerpoint/2010/main" val="112887342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repl">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repl">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repl">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D60033BB-4DFA-9A7E-561A-6FFE1FFDDEA8}"/>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511A90C4-53EA-1D99-5547-DF3C7DCA16D8}"/>
              </a:ext>
            </a:extLst>
          </p:cNvPr>
          <p:cNvSpPr/>
          <p:nvPr/>
        </p:nvSpPr>
        <p:spPr>
          <a:xfrm>
            <a:off x="204480" y="667"/>
            <a:ext cx="778081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a:ea typeface="Verdana"/>
              </a:rPr>
              <a:t>Blood</a:t>
            </a:r>
          </a:p>
        </p:txBody>
      </p:sp>
      <p:sp>
        <p:nvSpPr>
          <p:cNvPr id="57" name="TextBox 5">
            <a:extLst>
              <a:ext uri="{FF2B5EF4-FFF2-40B4-BE49-F238E27FC236}">
                <a16:creationId xmlns:a16="http://schemas.microsoft.com/office/drawing/2014/main" id="{067FF5CF-2070-2B91-7E39-60C5B7B8FBEB}"/>
              </a:ext>
            </a:extLst>
          </p:cNvPr>
          <p:cNvSpPr/>
          <p:nvPr/>
        </p:nvSpPr>
        <p:spPr>
          <a:xfrm>
            <a:off x="204480" y="522433"/>
            <a:ext cx="771904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dirty="0">
                <a:solidFill>
                  <a:srgbClr val="00B050"/>
                </a:solidFill>
                <a:latin typeface="+mj-lt"/>
              </a:rPr>
              <a:t>*</a:t>
            </a:r>
            <a:r>
              <a:rPr lang="en-GB" sz="2800" b="1" spc="-1" baseline="30000" dirty="0">
                <a:solidFill>
                  <a:srgbClr val="00B050"/>
                </a:solidFill>
                <a:latin typeface="+mj-lt"/>
              </a:rPr>
              <a:t> </a:t>
            </a:r>
            <a:r>
              <a:rPr lang="en-GB" sz="2800" b="1" spc="-1" baseline="30000" dirty="0">
                <a:solidFill>
                  <a:srgbClr val="C00000"/>
                </a:solidFill>
                <a:latin typeface="+mj-lt"/>
              </a:rPr>
              <a:t>20</a:t>
            </a:r>
            <a:r>
              <a:rPr lang="en-GB" sz="2800" b="1" spc="-1" dirty="0">
                <a:latin typeface="+mj-lt"/>
              </a:rPr>
              <a:t> In the same way, after the supper he took the cup, saying, “This cup is the new covenant in my </a:t>
            </a:r>
            <a:r>
              <a:rPr lang="en-GB" sz="2800" b="1" spc="-1" dirty="0">
                <a:solidFill>
                  <a:srgbClr val="C00000"/>
                </a:solidFill>
                <a:latin typeface="+mj-lt"/>
              </a:rPr>
              <a:t>blood</a:t>
            </a:r>
            <a:r>
              <a:rPr lang="en-GB" sz="2800" b="1" spc="-1" dirty="0">
                <a:latin typeface="+mj-lt"/>
              </a:rPr>
              <a:t>, which is poured out for you.</a:t>
            </a:r>
          </a:p>
          <a:p>
            <a:pPr>
              <a:lnSpc>
                <a:spcPct val="100000"/>
              </a:lnSpc>
              <a:buNone/>
              <a:tabLst>
                <a:tab pos="0" algn="l"/>
              </a:tabLst>
            </a:pPr>
            <a:r>
              <a:rPr lang="en-GB" sz="2800" b="1" spc="-1" dirty="0">
                <a:solidFill>
                  <a:srgbClr val="C00000"/>
                </a:solidFill>
                <a:ea typeface="Verdana"/>
              </a:rPr>
              <a:t>●</a:t>
            </a:r>
            <a:r>
              <a:rPr lang="en-GB" sz="2800" b="1" spc="-1" dirty="0">
                <a:ea typeface="Verdana"/>
              </a:rPr>
              <a:t> </a:t>
            </a:r>
            <a:r>
              <a:rPr lang="en-GB" sz="2800" b="1" spc="-1" dirty="0">
                <a:solidFill>
                  <a:srgbClr val="C00000"/>
                </a:solidFill>
                <a:ea typeface="Verdana"/>
              </a:rPr>
              <a:t>Blood:</a:t>
            </a:r>
            <a:r>
              <a:rPr lang="en-GB" sz="2800" b="1" spc="-1" dirty="0">
                <a:solidFill>
                  <a:srgbClr val="0070C0"/>
                </a:solidFill>
                <a:ea typeface="Verdana"/>
              </a:rPr>
              <a:t> (1) Material: </a:t>
            </a:r>
            <a:r>
              <a:rPr lang="en-GB" sz="2800" b="1" spc="-1" dirty="0">
                <a:ea typeface="Verdana"/>
              </a:rPr>
              <a:t>Circulatory fluid.</a:t>
            </a:r>
          </a:p>
          <a:p>
            <a:pPr>
              <a:lnSpc>
                <a:spcPct val="100000"/>
              </a:lnSpc>
              <a:buNone/>
              <a:tabLst>
                <a:tab pos="0" algn="l"/>
              </a:tabLst>
            </a:pPr>
            <a:r>
              <a:rPr lang="en-GB" sz="2800" b="1" spc="-1" dirty="0">
                <a:solidFill>
                  <a:srgbClr val="0070C0"/>
                </a:solidFill>
                <a:ea typeface="Verdana"/>
              </a:rPr>
              <a:t>(2) Emotional: </a:t>
            </a:r>
            <a:r>
              <a:rPr lang="en-GB" sz="2800" b="1" spc="-1" dirty="0">
                <a:ea typeface="Verdana"/>
              </a:rPr>
              <a:t>Strong feelings &amp; values.</a:t>
            </a:r>
          </a:p>
          <a:p>
            <a:pPr>
              <a:lnSpc>
                <a:spcPct val="100000"/>
              </a:lnSpc>
              <a:buNone/>
              <a:tabLst>
                <a:tab pos="0" algn="l"/>
              </a:tabLst>
            </a:pPr>
            <a:r>
              <a:rPr lang="en-GB" sz="2800" b="1" spc="-1" dirty="0">
                <a:solidFill>
                  <a:srgbClr val="0070C0"/>
                </a:solidFill>
                <a:ea typeface="Verdana"/>
              </a:rPr>
              <a:t>(3) Metaphorical: </a:t>
            </a:r>
            <a:r>
              <a:rPr lang="en-GB" sz="2800" b="1" spc="-1" dirty="0">
                <a:ea typeface="Verdana"/>
              </a:rPr>
              <a:t>Sacrificial death.</a:t>
            </a:r>
          </a:p>
          <a:p>
            <a:pPr>
              <a:lnSpc>
                <a:spcPct val="100000"/>
              </a:lnSpc>
              <a:buNone/>
              <a:tabLst>
                <a:tab pos="0" algn="l"/>
              </a:tabLst>
            </a:pPr>
            <a:r>
              <a:rPr lang="en-GB" sz="2800" b="1" spc="-1" dirty="0">
                <a:solidFill>
                  <a:srgbClr val="0070C0"/>
                </a:solidFill>
                <a:ea typeface="Verdana"/>
              </a:rPr>
              <a:t>(4) Ceremonial: </a:t>
            </a:r>
            <a:r>
              <a:rPr lang="en-GB" sz="2800" b="1" spc="-1" dirty="0">
                <a:ea typeface="Verdana"/>
              </a:rPr>
              <a:t>Purification agent.</a:t>
            </a:r>
          </a:p>
          <a:p>
            <a:pPr>
              <a:lnSpc>
                <a:spcPct val="100000"/>
              </a:lnSpc>
              <a:buNone/>
              <a:tabLst>
                <a:tab pos="0" algn="l"/>
              </a:tabLst>
            </a:pPr>
            <a:r>
              <a:rPr lang="en-GB" sz="2800" b="1" spc="-1" dirty="0">
                <a:solidFill>
                  <a:srgbClr val="00B050"/>
                </a:solidFill>
              </a:rPr>
              <a:t>* A minority of manuscripts omit 19b-20</a:t>
            </a:r>
            <a:endParaRPr lang="en-US" sz="2800" b="1" spc="-1" dirty="0">
              <a:latin typeface="+mj-lt"/>
            </a:endParaRPr>
          </a:p>
        </p:txBody>
      </p:sp>
      <p:pic>
        <p:nvPicPr>
          <p:cNvPr id="9218" name="Picture 2" descr="New Covenant In My Blood | NeverThirsty">
            <a:extLst>
              <a:ext uri="{FF2B5EF4-FFF2-40B4-BE49-F238E27FC236}">
                <a16:creationId xmlns:a16="http://schemas.microsoft.com/office/drawing/2014/main" id="{12E84149-9AE8-0C08-2EA8-37BDE9D29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441" y="541085"/>
            <a:ext cx="6272893" cy="4030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6952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9218"/>
                                        </p:tgtEl>
                                        <p:attrNameLst>
                                          <p:attrName>ppt_x</p:attrName>
                                        </p:attrNameLst>
                                      </p:cBhvr>
                                      <p:tavLst>
                                        <p:tav tm="0">
                                          <p:val>
                                            <p:strVal val="ppt_x"/>
                                          </p:val>
                                        </p:tav>
                                        <p:tav tm="100000">
                                          <p:val>
                                            <p:strVal val="ppt_x"/>
                                          </p:val>
                                        </p:tav>
                                      </p:tavLst>
                                    </p:anim>
                                    <p:anim calcmode="lin" valueType="num">
                                      <p:cBhvr additive="base">
                                        <p:cTn id="7" dur="500"/>
                                        <p:tgtEl>
                                          <p:spTgt spid="9218"/>
                                        </p:tgtEl>
                                        <p:attrNameLst>
                                          <p:attrName>ppt_y</p:attrName>
                                        </p:attrNameLst>
                                      </p:cBhvr>
                                      <p:tavLst>
                                        <p:tav tm="0">
                                          <p:val>
                                            <p:strVal val="ppt_y"/>
                                          </p:val>
                                        </p:tav>
                                        <p:tav tm="100000">
                                          <p:val>
                                            <p:strVal val="1+ppt_h/2"/>
                                          </p:val>
                                        </p:tav>
                                      </p:tavLst>
                                    </p:anim>
                                    <p:set>
                                      <p:cBhvr>
                                        <p:cTn id="8" dur="1" fill="hold">
                                          <p:stCondLst>
                                            <p:cond delay="499"/>
                                          </p:stCondLst>
                                        </p:cTn>
                                        <p:tgtEl>
                                          <p:spTgt spid="92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2" end="2"/>
                                            </p:txEl>
                                          </p:spTgt>
                                        </p:tgtEl>
                                        <p:attrNameLst>
                                          <p:attrName>style.visibility</p:attrName>
                                        </p:attrNameLst>
                                      </p:cBhvr>
                                      <p:to>
                                        <p:strVal val="visible"/>
                                      </p:to>
                                    </p:set>
                                    <p:anim calcmode="lin" valueType="num">
                                      <p:cBhvr additive="repl">
                                        <p:cTn id="25"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3" end="3"/>
                                            </p:txEl>
                                          </p:spTgt>
                                        </p:tgtEl>
                                        <p:attrNameLst>
                                          <p:attrName>style.visibility</p:attrName>
                                        </p:attrNameLst>
                                      </p:cBhvr>
                                      <p:to>
                                        <p:strVal val="visible"/>
                                      </p:to>
                                    </p:set>
                                    <p:anim calcmode="lin" valueType="num">
                                      <p:cBhvr additive="repl">
                                        <p:cTn id="31"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7">
                                            <p:txEl>
                                              <p:pRg st="4" end="4"/>
                                            </p:txEl>
                                          </p:spTgt>
                                        </p:tgtEl>
                                        <p:attrNameLst>
                                          <p:attrName>style.visibility</p:attrName>
                                        </p:attrNameLst>
                                      </p:cBhvr>
                                      <p:to>
                                        <p:strVal val="visible"/>
                                      </p:to>
                                    </p:set>
                                    <p:anim calcmode="lin" valueType="num">
                                      <p:cBhvr additive="repl">
                                        <p:cTn id="37"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7">
                                            <p:txEl>
                                              <p:pRg st="5" end="5"/>
                                            </p:txEl>
                                          </p:spTgt>
                                        </p:tgtEl>
                                        <p:attrNameLst>
                                          <p:attrName>style.visibility</p:attrName>
                                        </p:attrNameLst>
                                      </p:cBhvr>
                                      <p:to>
                                        <p:strVal val="visible"/>
                                      </p:to>
                                    </p:set>
                                    <p:anim calcmode="lin" valueType="num">
                                      <p:cBhvr additive="repl">
                                        <p:cTn id="43" dur="500" fill="hold"/>
                                        <p:tgtEl>
                                          <p:spTgt spid="57">
                                            <p:txEl>
                                              <p:pRg st="5" end="5"/>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5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0A74125E-2FCA-DD5C-A65E-AFC497AB2B15}"/>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B8F20541-29B4-7692-38CF-3ACA70C86EC8}"/>
              </a:ext>
            </a:extLst>
          </p:cNvPr>
          <p:cNvSpPr/>
          <p:nvPr/>
        </p:nvSpPr>
        <p:spPr>
          <a:xfrm>
            <a:off x="204479" y="125643"/>
            <a:ext cx="6160035"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Blood rules</a:t>
            </a:r>
            <a:endParaRPr lang="en-GB" sz="2800" b="1" strike="noStrike" spc="-1" dirty="0">
              <a:solidFill>
                <a:srgbClr val="0070C0"/>
              </a:solidFill>
              <a:latin typeface="Verdana"/>
              <a:ea typeface="Verdana"/>
            </a:endParaRPr>
          </a:p>
        </p:txBody>
      </p:sp>
      <p:sp>
        <p:nvSpPr>
          <p:cNvPr id="2" name="TextBox 5">
            <a:extLst>
              <a:ext uri="{FF2B5EF4-FFF2-40B4-BE49-F238E27FC236}">
                <a16:creationId xmlns:a16="http://schemas.microsoft.com/office/drawing/2014/main" id="{9182E4BE-A1C9-48B2-CF71-6DE2F7630F29}"/>
              </a:ext>
            </a:extLst>
          </p:cNvPr>
          <p:cNvSpPr/>
          <p:nvPr/>
        </p:nvSpPr>
        <p:spPr>
          <a:xfrm>
            <a:off x="121931" y="662159"/>
            <a:ext cx="8006069" cy="378419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66700" indent="-266700"/>
            <a:r>
              <a:rPr lang="en-GB" sz="2400" b="1" spc="-1" dirty="0">
                <a:solidFill>
                  <a:srgbClr val="C00000"/>
                </a:solidFill>
                <a:ea typeface="Verdana"/>
              </a:rPr>
              <a:t>●</a:t>
            </a:r>
            <a:r>
              <a:rPr lang="en-GB" sz="2400" b="1" spc="-1" dirty="0">
                <a:ea typeface="Verdana"/>
              </a:rPr>
              <a:t> You shall not eat the </a:t>
            </a:r>
            <a:r>
              <a:rPr lang="en-GB" sz="2400" b="1" spc="-1" dirty="0">
                <a:solidFill>
                  <a:srgbClr val="C00000"/>
                </a:solidFill>
                <a:ea typeface="Verdana"/>
              </a:rPr>
              <a:t>blood</a:t>
            </a:r>
            <a:r>
              <a:rPr lang="en-GB" sz="2400" b="1" spc="-1" dirty="0">
                <a:ea typeface="Verdana"/>
              </a:rPr>
              <a:t> of any creature… Whoever eats it shall be cut off. </a:t>
            </a:r>
            <a:r>
              <a:rPr lang="en-US" sz="2400" spc="-1" dirty="0">
                <a:ea typeface="Verdana"/>
              </a:rPr>
              <a:t>Lev. 17:14</a:t>
            </a:r>
          </a:p>
          <a:p>
            <a:pPr marL="266700" indent="-266700"/>
            <a:r>
              <a:rPr lang="en-GB" sz="2400" b="1" spc="-1" dirty="0">
                <a:solidFill>
                  <a:srgbClr val="C00000"/>
                </a:solidFill>
                <a:ea typeface="Verdana"/>
              </a:rPr>
              <a:t>●</a:t>
            </a:r>
            <a:r>
              <a:rPr lang="en-GB" sz="2400" b="1" spc="-1" dirty="0">
                <a:ea typeface="Verdana"/>
              </a:rPr>
              <a:t> Moses took the </a:t>
            </a:r>
            <a:r>
              <a:rPr lang="en-GB" sz="2400" b="1" spc="-1" dirty="0">
                <a:solidFill>
                  <a:srgbClr val="C00000"/>
                </a:solidFill>
                <a:ea typeface="Verdana"/>
              </a:rPr>
              <a:t>blood</a:t>
            </a:r>
            <a:r>
              <a:rPr lang="en-GB" sz="2400" b="1" spc="-1" dirty="0">
                <a:ea typeface="Verdana"/>
              </a:rPr>
              <a:t> and dashed it on the people, and said, “Here is the blood of the covenant that </a:t>
            </a:r>
            <a:br>
              <a:rPr lang="en-GB" sz="2400" b="1" spc="-1" dirty="0">
                <a:ea typeface="Verdana"/>
              </a:rPr>
            </a:br>
            <a:r>
              <a:rPr lang="en-GB" sz="2400" b="1" spc="-1" dirty="0">
                <a:ea typeface="Verdana"/>
              </a:rPr>
              <a:t>the LORD has made with you.” </a:t>
            </a:r>
            <a:r>
              <a:rPr lang="en-GB" sz="2400" spc="-1" dirty="0">
                <a:ea typeface="Verdana"/>
              </a:rPr>
              <a:t>Exo. 24:8 </a:t>
            </a:r>
          </a:p>
          <a:p>
            <a:pPr marL="266700" indent="-266700"/>
            <a:r>
              <a:rPr lang="en-GB" sz="2400" b="1" spc="-1" dirty="0">
                <a:solidFill>
                  <a:srgbClr val="C00000"/>
                </a:solidFill>
                <a:ea typeface="Verdana"/>
              </a:rPr>
              <a:t>●</a:t>
            </a:r>
            <a:r>
              <a:rPr lang="en-GB" sz="2400" b="1" spc="-1" dirty="0">
                <a:ea typeface="Verdana"/>
              </a:rPr>
              <a:t> “I will make a new </a:t>
            </a:r>
            <a:r>
              <a:rPr lang="en-GB" sz="2400" b="1" spc="-1" dirty="0">
                <a:solidFill>
                  <a:srgbClr val="0070C0"/>
                </a:solidFill>
                <a:ea typeface="Verdana"/>
              </a:rPr>
              <a:t>covenant</a:t>
            </a:r>
            <a:r>
              <a:rPr lang="en-GB" sz="2400" b="1" spc="-1" dirty="0">
                <a:ea typeface="Verdana"/>
              </a:rPr>
              <a:t> with the house of Israel and the house of Judah.” </a:t>
            </a:r>
            <a:r>
              <a:rPr lang="en-GB" sz="2400" spc="-1" dirty="0">
                <a:ea typeface="Verdana"/>
              </a:rPr>
              <a:t>Jer. 31:31 </a:t>
            </a:r>
          </a:p>
          <a:p>
            <a:pPr marL="266700" indent="-266700">
              <a:spcAft>
                <a:spcPts val="1200"/>
              </a:spcAft>
            </a:pPr>
            <a:r>
              <a:rPr lang="en-GB" sz="2400" b="1" spc="-1" dirty="0">
                <a:solidFill>
                  <a:srgbClr val="C00000"/>
                </a:solidFill>
                <a:ea typeface="Verdana"/>
              </a:rPr>
              <a:t>● </a:t>
            </a:r>
            <a:r>
              <a:rPr lang="en-GB" sz="2400" b="1" spc="-1" dirty="0">
                <a:ea typeface="Verdana"/>
              </a:rPr>
              <a:t>“This cup is the new </a:t>
            </a:r>
            <a:r>
              <a:rPr lang="en-GB" sz="2400" b="1" spc="-1" dirty="0">
                <a:solidFill>
                  <a:srgbClr val="0070C0"/>
                </a:solidFill>
                <a:ea typeface="Verdana"/>
              </a:rPr>
              <a:t>covenant</a:t>
            </a:r>
            <a:r>
              <a:rPr lang="en-GB" sz="2400" b="1" spc="-1" dirty="0">
                <a:ea typeface="Verdana"/>
              </a:rPr>
              <a:t> in my </a:t>
            </a:r>
            <a:r>
              <a:rPr lang="en-GB" sz="2400" b="1" spc="-1" dirty="0">
                <a:solidFill>
                  <a:srgbClr val="C00000"/>
                </a:solidFill>
                <a:ea typeface="Verdana"/>
              </a:rPr>
              <a:t>blood</a:t>
            </a:r>
            <a:r>
              <a:rPr lang="en-GB" sz="2400" b="1" spc="-1" dirty="0">
                <a:ea typeface="Verdana"/>
              </a:rPr>
              <a:t> . Do this, as often as you drink it, in remembrance of me.” </a:t>
            </a:r>
            <a:br>
              <a:rPr lang="en-GB" sz="2400" b="1" spc="-1" dirty="0">
                <a:ea typeface="Verdana"/>
              </a:rPr>
            </a:br>
            <a:r>
              <a:rPr lang="en-GB" sz="2400" spc="-1" dirty="0">
                <a:ea typeface="Verdana"/>
              </a:rPr>
              <a:t>1 Cor. 11:25 </a:t>
            </a:r>
            <a:endParaRPr lang="en-GB" sz="2400" spc="-1" dirty="0">
              <a:solidFill>
                <a:srgbClr val="C00000"/>
              </a:solidFill>
              <a:ea typeface="Verdana"/>
            </a:endParaRPr>
          </a:p>
        </p:txBody>
      </p:sp>
      <p:pic>
        <p:nvPicPr>
          <p:cNvPr id="4" name="Picture 3">
            <a:extLst>
              <a:ext uri="{FF2B5EF4-FFF2-40B4-BE49-F238E27FC236}">
                <a16:creationId xmlns:a16="http://schemas.microsoft.com/office/drawing/2014/main" id="{B88845C7-33C3-84DB-2800-288F27336002}"/>
              </a:ext>
            </a:extLst>
          </p:cNvPr>
          <p:cNvPicPr>
            <a:picLocks noChangeAspect="1"/>
          </p:cNvPicPr>
          <p:nvPr/>
        </p:nvPicPr>
        <p:blipFill>
          <a:blip r:embed="rId2"/>
          <a:stretch>
            <a:fillRect/>
          </a:stretch>
        </p:blipFill>
        <p:spPr>
          <a:xfrm>
            <a:off x="1427785" y="662159"/>
            <a:ext cx="5394359" cy="3909841"/>
          </a:xfrm>
          <a:prstGeom prst="rect">
            <a:avLst/>
          </a:prstGeom>
        </p:spPr>
      </p:pic>
    </p:spTree>
    <p:extLst>
      <p:ext uri="{BB962C8B-B14F-4D97-AF65-F5344CB8AC3E}">
        <p14:creationId xmlns:p14="http://schemas.microsoft.com/office/powerpoint/2010/main" val="412381060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repl">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repl">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repl">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repl">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539666" cy="15682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spcBef>
                <a:spcPts val="601"/>
              </a:spcBef>
            </a:pPr>
            <a:r>
              <a:rPr lang="en-GB" sz="3200" b="1" strike="noStrike" spc="-1" dirty="0">
                <a:solidFill>
                  <a:srgbClr val="0070C0"/>
                </a:solidFill>
                <a:latin typeface="Arial"/>
              </a:rPr>
              <a:t>4. Jesus settles a dispute</a:t>
            </a:r>
            <a:br>
              <a:rPr lang="en-GB" sz="3200" b="1" strike="noStrike" spc="-1" dirty="0">
                <a:solidFill>
                  <a:srgbClr val="0070C0"/>
                </a:solidFill>
                <a:latin typeface="Arial"/>
              </a:rPr>
            </a:br>
            <a:r>
              <a:rPr lang="en-GB" sz="3200" b="1" strike="noStrike" spc="-1" dirty="0">
                <a:solidFill>
                  <a:srgbClr val="0070C0"/>
                </a:solidFill>
                <a:latin typeface="Arial"/>
              </a:rPr>
              <a:t>for his apostles</a:t>
            </a:r>
            <a:br>
              <a:rPr lang="en-GB" sz="3200" b="1" strike="noStrike" spc="-1" dirty="0">
                <a:solidFill>
                  <a:srgbClr val="0070C0"/>
                </a:solidFill>
                <a:latin typeface="Arial"/>
              </a:rPr>
            </a:br>
            <a:r>
              <a:rPr lang="en-GB" sz="3200" b="1" strike="noStrike" spc="-1" dirty="0">
                <a:solidFill>
                  <a:srgbClr val="C00000"/>
                </a:solidFill>
                <a:latin typeface="Arial"/>
              </a:rPr>
              <a:t>(24-30)</a:t>
            </a:r>
          </a:p>
        </p:txBody>
      </p:sp>
    </p:spTree>
    <p:extLst>
      <p:ext uri="{BB962C8B-B14F-4D97-AF65-F5344CB8AC3E}">
        <p14:creationId xmlns:p14="http://schemas.microsoft.com/office/powerpoint/2010/main" val="1343099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43C9DB46-2E4F-E01B-23B8-E285E575E803}"/>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99AA0111-E78F-B038-871A-1071AE1BC8F0}"/>
              </a:ext>
            </a:extLst>
          </p:cNvPr>
          <p:cNvSpPr/>
          <p:nvPr/>
        </p:nvSpPr>
        <p:spPr>
          <a:xfrm>
            <a:off x="204480" y="667"/>
            <a:ext cx="5649065"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Who will be the greatest?</a:t>
            </a:r>
          </a:p>
        </p:txBody>
      </p:sp>
      <p:sp>
        <p:nvSpPr>
          <p:cNvPr id="57" name="TextBox 5">
            <a:extLst>
              <a:ext uri="{FF2B5EF4-FFF2-40B4-BE49-F238E27FC236}">
                <a16:creationId xmlns:a16="http://schemas.microsoft.com/office/drawing/2014/main" id="{EC3269C8-520E-C444-85BC-4AF22F200958}"/>
              </a:ext>
            </a:extLst>
          </p:cNvPr>
          <p:cNvSpPr/>
          <p:nvPr/>
        </p:nvSpPr>
        <p:spPr>
          <a:xfrm>
            <a:off x="204480" y="522433"/>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24</a:t>
            </a:r>
            <a:r>
              <a:rPr lang="fr-FR" sz="2800" b="1" spc="-1" dirty="0">
                <a:latin typeface="+mj-lt"/>
              </a:rPr>
              <a:t> </a:t>
            </a:r>
            <a:r>
              <a:rPr lang="en-GB" sz="2800" b="1" spc="-1" dirty="0">
                <a:latin typeface="+mj-lt"/>
              </a:rPr>
              <a:t>A dispute also arose among them as to which of them was considered to be greatest. </a:t>
            </a:r>
            <a:r>
              <a:rPr lang="en-GB" sz="2800" b="1" spc="-1" baseline="30000" dirty="0">
                <a:solidFill>
                  <a:srgbClr val="C00000"/>
                </a:solidFill>
                <a:latin typeface="+mj-lt"/>
              </a:rPr>
              <a:t>25</a:t>
            </a:r>
            <a:r>
              <a:rPr lang="en-GB" sz="2800" b="1" spc="-1" dirty="0">
                <a:latin typeface="+mj-lt"/>
              </a:rPr>
              <a:t> Jesus said to them, … </a:t>
            </a:r>
            <a:r>
              <a:rPr lang="en-GB" sz="2800" b="1" spc="-1" baseline="30000" dirty="0">
                <a:solidFill>
                  <a:srgbClr val="C00000"/>
                </a:solidFill>
                <a:latin typeface="+mj-lt"/>
              </a:rPr>
              <a:t>26</a:t>
            </a:r>
            <a:r>
              <a:rPr lang="en-GB" sz="2800" b="1" spc="-1" dirty="0">
                <a:latin typeface="+mj-lt"/>
              </a:rPr>
              <a:t> “The greatest among you should be … like the one who serves… </a:t>
            </a:r>
            <a:r>
              <a:rPr lang="en-GB" sz="2800" b="1" spc="-1" baseline="30000" dirty="0">
                <a:solidFill>
                  <a:srgbClr val="C00000"/>
                </a:solidFill>
                <a:latin typeface="+mj-lt"/>
              </a:rPr>
              <a:t>27</a:t>
            </a:r>
            <a:r>
              <a:rPr lang="en-GB" sz="2800" b="1" spc="-1" dirty="0">
                <a:latin typeface="+mj-lt"/>
              </a:rPr>
              <a:t> I am among you as one who serves… </a:t>
            </a:r>
            <a:r>
              <a:rPr lang="en-GB" sz="2800" b="1" spc="-1" baseline="30000" dirty="0">
                <a:solidFill>
                  <a:srgbClr val="C00000"/>
                </a:solidFill>
                <a:latin typeface="+mj-lt"/>
              </a:rPr>
              <a:t>29</a:t>
            </a:r>
            <a:r>
              <a:rPr lang="en-GB" sz="2800" b="1" spc="-1" dirty="0">
                <a:latin typeface="+mj-lt"/>
              </a:rPr>
              <a:t> And I confer on you a kingdom … judging the twelve tribes of Israel...</a:t>
            </a:r>
          </a:p>
          <a:p>
            <a:pPr indent="357188">
              <a:lnSpc>
                <a:spcPct val="100000"/>
              </a:lnSpc>
              <a:buNone/>
              <a:tabLst>
                <a:tab pos="0" algn="l"/>
              </a:tabLst>
            </a:pPr>
            <a:r>
              <a:rPr lang="en-GB" sz="2800" b="1" spc="-1" baseline="30000" dirty="0">
                <a:solidFill>
                  <a:srgbClr val="C00000"/>
                </a:solidFill>
                <a:latin typeface="+mj-lt"/>
              </a:rPr>
              <a:t>32</a:t>
            </a:r>
            <a:r>
              <a:rPr lang="en-GB" sz="2800" b="1" spc="-1" dirty="0">
                <a:latin typeface="+mj-lt"/>
              </a:rPr>
              <a:t> Strengthen your brothers.”</a:t>
            </a:r>
          </a:p>
        </p:txBody>
      </p:sp>
      <p:pic>
        <p:nvPicPr>
          <p:cNvPr id="1026" name="Picture 2" descr="Apostles Argue About Who Is the Greatest | Life of Jesus">
            <a:extLst>
              <a:ext uri="{FF2B5EF4-FFF2-40B4-BE49-F238E27FC236}">
                <a16:creationId xmlns:a16="http://schemas.microsoft.com/office/drawing/2014/main" id="{F35B722F-5E32-8AD8-2BB4-7EF7B800F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1591"/>
            <a:ext cx="8128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972115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47" name="TextBox 3"/>
          <p:cNvSpPr/>
          <p:nvPr/>
        </p:nvSpPr>
        <p:spPr>
          <a:xfrm>
            <a:off x="271591" y="120801"/>
            <a:ext cx="445280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Background notes 1</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p:cNvSpPr/>
          <p:nvPr/>
        </p:nvSpPr>
        <p:spPr>
          <a:xfrm>
            <a:off x="271592" y="642567"/>
            <a:ext cx="7856408" cy="38457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66700" indent="-266700"/>
            <a:r>
              <a:rPr lang="en-US" sz="2800" b="1" spc="-1" dirty="0">
                <a:solidFill>
                  <a:srgbClr val="C00000"/>
                </a:solidFill>
                <a:ea typeface="Verdana"/>
              </a:rPr>
              <a:t>●</a:t>
            </a:r>
            <a:r>
              <a:rPr lang="en-US" sz="2800" b="1" spc="-1" dirty="0">
                <a:ea typeface="Verdana"/>
              </a:rPr>
              <a:t> </a:t>
            </a:r>
            <a:r>
              <a:rPr lang="en-GB" sz="2400" b="1" spc="-1" dirty="0">
                <a:ea typeface="Verdana"/>
              </a:rPr>
              <a:t>Passover immediately preceded the Bread Feast.</a:t>
            </a:r>
          </a:p>
          <a:p>
            <a:pPr marL="266700" indent="-266700"/>
            <a:r>
              <a:rPr lang="en-US" sz="2400" b="1" spc="-1" dirty="0">
                <a:solidFill>
                  <a:srgbClr val="C00000"/>
                </a:solidFill>
                <a:ea typeface="Verdana"/>
              </a:rPr>
              <a:t>●</a:t>
            </a:r>
            <a:r>
              <a:rPr lang="en-US" sz="2400" b="1" spc="-1" dirty="0">
                <a:ea typeface="Verdana"/>
              </a:rPr>
              <a:t> </a:t>
            </a:r>
            <a:r>
              <a:rPr lang="en-GB" sz="2400" b="1" spc="-1" dirty="0">
                <a:ea typeface="Verdana"/>
              </a:rPr>
              <a:t>A Passover sheep was sacrificed at the temple, then taken home for a family feast.</a:t>
            </a:r>
          </a:p>
          <a:p>
            <a:pPr marL="266700" indent="-266700"/>
            <a:r>
              <a:rPr lang="en-US" sz="2400" b="1" spc="-1" dirty="0">
                <a:solidFill>
                  <a:srgbClr val="C00000"/>
                </a:solidFill>
                <a:ea typeface="Verdana"/>
              </a:rPr>
              <a:t>●</a:t>
            </a:r>
            <a:r>
              <a:rPr lang="en-US" sz="2400" b="1" spc="-1" dirty="0">
                <a:ea typeface="Verdana"/>
              </a:rPr>
              <a:t> Though it was women who carried water jars, wealthy households would send a man servant.</a:t>
            </a:r>
          </a:p>
          <a:p>
            <a:pPr marL="266700" indent="-266700"/>
            <a:r>
              <a:rPr lang="en-US" sz="2400" b="1" spc="-1" dirty="0">
                <a:solidFill>
                  <a:srgbClr val="C00000"/>
                </a:solidFill>
                <a:ea typeface="Verdana"/>
              </a:rPr>
              <a:t>●</a:t>
            </a:r>
            <a:r>
              <a:rPr lang="en-US" sz="2400" b="1" spc="-1" dirty="0">
                <a:ea typeface="Verdana"/>
              </a:rPr>
              <a:t> Every evening meal during Passover week could be called ‘the Passover’.</a:t>
            </a:r>
          </a:p>
          <a:p>
            <a:pPr marL="266700" indent="-266700"/>
            <a:r>
              <a:rPr lang="en-US" sz="2400" b="1" spc="-1" dirty="0">
                <a:solidFill>
                  <a:srgbClr val="C00000"/>
                </a:solidFill>
                <a:ea typeface="Verdana"/>
              </a:rPr>
              <a:t>● </a:t>
            </a:r>
            <a:r>
              <a:rPr lang="en-US" sz="2400" b="1" spc="-1" dirty="0">
                <a:ea typeface="Verdana"/>
              </a:rPr>
              <a:t>The Roman military garrison in Jerusalem blew </a:t>
            </a:r>
            <a:br>
              <a:rPr lang="en-US" sz="2400" b="1" spc="-1" dirty="0">
                <a:ea typeface="Verdana"/>
              </a:rPr>
            </a:br>
            <a:r>
              <a:rPr lang="en-US" sz="2400" b="1" spc="-1" dirty="0">
                <a:ea typeface="Verdana"/>
              </a:rPr>
              <a:t>a trumpet every morning, which the population termed ‘cockcrow’ or ‘a rooster crowing’.</a:t>
            </a:r>
            <a:endParaRPr lang="en-GB" sz="2400" b="1" spc="-1" dirty="0">
              <a:ea typeface="Verdana"/>
            </a:endParaRPr>
          </a:p>
        </p:txBody>
      </p:sp>
      <p:pic>
        <p:nvPicPr>
          <p:cNvPr id="2050" name="Picture 2" descr="Pita Bread | My Jewish Learning">
            <a:extLst>
              <a:ext uri="{FF2B5EF4-FFF2-40B4-BE49-F238E27FC236}">
                <a16:creationId xmlns:a16="http://schemas.microsoft.com/office/drawing/2014/main" id="{71822146-96DA-EC53-4C4D-D0BD82D05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24723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repl">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repl">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repl">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repl">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repl">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E12519DB-4A6D-2A8A-EB12-8819023E630C}"/>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6CAAA27A-00D4-7466-8AA6-1079F386F444}"/>
              </a:ext>
            </a:extLst>
          </p:cNvPr>
          <p:cNvSpPr/>
          <p:nvPr/>
        </p:nvSpPr>
        <p:spPr>
          <a:xfrm>
            <a:off x="204479" y="125643"/>
            <a:ext cx="6443064"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‘Christian’ disputes</a:t>
            </a:r>
            <a:endParaRPr lang="en-GB" sz="2800" b="1" strike="noStrike" spc="-1" dirty="0">
              <a:solidFill>
                <a:srgbClr val="0070C0"/>
              </a:solidFill>
              <a:latin typeface="Verdana"/>
              <a:ea typeface="Verdana"/>
            </a:endParaRPr>
          </a:p>
        </p:txBody>
      </p:sp>
      <p:sp>
        <p:nvSpPr>
          <p:cNvPr id="2" name="TextBox 5">
            <a:extLst>
              <a:ext uri="{FF2B5EF4-FFF2-40B4-BE49-F238E27FC236}">
                <a16:creationId xmlns:a16="http://schemas.microsoft.com/office/drawing/2014/main" id="{168E9F93-D93C-5CB3-E320-21682FD26C1C}"/>
              </a:ext>
            </a:extLst>
          </p:cNvPr>
          <p:cNvSpPr/>
          <p:nvPr/>
        </p:nvSpPr>
        <p:spPr>
          <a:xfrm>
            <a:off x="204481" y="699915"/>
            <a:ext cx="7923519" cy="38149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66700" indent="-266700">
              <a:spcAft>
                <a:spcPts val="1200"/>
              </a:spcAft>
            </a:pPr>
            <a:r>
              <a:rPr lang="en-GB" sz="2400" b="1" spc="-1" dirty="0">
                <a:solidFill>
                  <a:srgbClr val="C00000"/>
                </a:solidFill>
                <a:ea typeface="Verdana"/>
              </a:rPr>
              <a:t>●</a:t>
            </a:r>
            <a:r>
              <a:rPr lang="en-GB" sz="2400" b="1" spc="-1" dirty="0">
                <a:ea typeface="Verdana"/>
              </a:rPr>
              <a:t> </a:t>
            </a:r>
            <a:r>
              <a:rPr lang="en-GB" sz="2400" b="1" spc="-1" dirty="0">
                <a:solidFill>
                  <a:srgbClr val="0070C0"/>
                </a:solidFill>
                <a:ea typeface="Verdana"/>
              </a:rPr>
              <a:t>Catholic:</a:t>
            </a:r>
            <a:r>
              <a:rPr lang="en-GB" sz="2400" b="1" spc="-1" dirty="0">
                <a:ea typeface="Verdana"/>
              </a:rPr>
              <a:t> Who is the real pope? </a:t>
            </a:r>
            <a:r>
              <a:rPr lang="en-GB" sz="2400" b="1" spc="-1" dirty="0">
                <a:ea typeface="Verdana"/>
                <a:sym typeface="Wingdings" panose="05000000000000000000" pitchFamily="2" charset="2"/>
              </a:rPr>
              <a:t> wars.</a:t>
            </a:r>
            <a:endParaRPr lang="en-GB" sz="2400" b="1" spc="-1" dirty="0">
              <a:ea typeface="Verdana"/>
            </a:endParaRPr>
          </a:p>
          <a:p>
            <a:pPr marL="266700" indent="-266700">
              <a:spcAft>
                <a:spcPts val="1200"/>
              </a:spcAft>
            </a:pPr>
            <a:r>
              <a:rPr lang="en-GB" sz="2400" b="1" spc="-1" dirty="0">
                <a:solidFill>
                  <a:srgbClr val="C00000"/>
                </a:solidFill>
                <a:ea typeface="Verdana"/>
              </a:rPr>
              <a:t>●</a:t>
            </a:r>
            <a:r>
              <a:rPr lang="en-GB" sz="2400" b="1" spc="-1" dirty="0">
                <a:ea typeface="Verdana"/>
              </a:rPr>
              <a:t> </a:t>
            </a:r>
            <a:r>
              <a:rPr lang="en-GB" sz="2400" b="1" spc="-1" dirty="0">
                <a:solidFill>
                  <a:srgbClr val="0070C0"/>
                </a:solidFill>
                <a:ea typeface="Verdana"/>
              </a:rPr>
              <a:t>Orthodox: </a:t>
            </a:r>
            <a:r>
              <a:rPr lang="en-GB" sz="2400" b="1" spc="-1" dirty="0">
                <a:ea typeface="Verdana"/>
              </a:rPr>
              <a:t>Which metropolitan has more authority?</a:t>
            </a:r>
            <a:br>
              <a:rPr lang="en-GB" sz="2400" b="1" spc="-1" dirty="0">
                <a:ea typeface="Verdana"/>
              </a:rPr>
            </a:br>
            <a:r>
              <a:rPr lang="en-GB" sz="2400" b="1" spc="-1" dirty="0">
                <a:ea typeface="Verdana"/>
                <a:sym typeface="Wingdings" panose="05000000000000000000" pitchFamily="2" charset="2"/>
              </a:rPr>
              <a:t> excommunication.</a:t>
            </a:r>
          </a:p>
          <a:p>
            <a:pPr marL="266700" indent="-266700">
              <a:spcAft>
                <a:spcPts val="1200"/>
              </a:spcAft>
            </a:pPr>
            <a:r>
              <a:rPr lang="en-GB" sz="2400" b="1" spc="-1" dirty="0">
                <a:solidFill>
                  <a:srgbClr val="C00000"/>
                </a:solidFill>
                <a:ea typeface="Verdana"/>
              </a:rPr>
              <a:t>●</a:t>
            </a:r>
            <a:r>
              <a:rPr lang="en-GB" sz="2400" b="1" spc="-1" dirty="0">
                <a:ea typeface="Verdana"/>
              </a:rPr>
              <a:t> </a:t>
            </a:r>
            <a:r>
              <a:rPr lang="en-GB" sz="2400" b="1" spc="-1" dirty="0">
                <a:solidFill>
                  <a:srgbClr val="0070C0"/>
                </a:solidFill>
                <a:ea typeface="Verdana"/>
              </a:rPr>
              <a:t>Protestant: </a:t>
            </a:r>
            <a:r>
              <a:rPr lang="en-GB" sz="2400" b="1" spc="-1" dirty="0">
                <a:ea typeface="Verdana"/>
              </a:rPr>
              <a:t>Which is the true theology? </a:t>
            </a:r>
            <a:r>
              <a:rPr lang="en-GB" sz="2400" b="1" spc="-1" dirty="0">
                <a:ea typeface="Verdana"/>
                <a:sym typeface="Wingdings" panose="05000000000000000000" pitchFamily="2" charset="2"/>
              </a:rPr>
              <a:t> books.</a:t>
            </a:r>
            <a:endParaRPr lang="en-GB" sz="2400" b="1" spc="-1" dirty="0">
              <a:ea typeface="Verdana"/>
            </a:endParaRPr>
          </a:p>
          <a:p>
            <a:pPr marL="266700" indent="-266700">
              <a:spcAft>
                <a:spcPts val="1200"/>
              </a:spcAft>
            </a:pPr>
            <a:r>
              <a:rPr lang="en-GB" sz="2400" b="1" spc="-1" dirty="0">
                <a:solidFill>
                  <a:srgbClr val="C00000"/>
                </a:solidFill>
                <a:ea typeface="Verdana"/>
              </a:rPr>
              <a:t>●</a:t>
            </a:r>
            <a:r>
              <a:rPr lang="en-GB" sz="2400" b="1" spc="-1" dirty="0">
                <a:ea typeface="Verdana"/>
              </a:rPr>
              <a:t> </a:t>
            </a:r>
            <a:r>
              <a:rPr lang="en-GB" sz="2400" b="1" spc="-1" dirty="0">
                <a:solidFill>
                  <a:srgbClr val="0070C0"/>
                </a:solidFill>
                <a:ea typeface="Verdana"/>
              </a:rPr>
              <a:t>Evangelical: </a:t>
            </a:r>
            <a:r>
              <a:rPr lang="en-GB" sz="2400" b="1" spc="-1" dirty="0">
                <a:ea typeface="Verdana"/>
              </a:rPr>
              <a:t>Who has more of the Holy Spirit?</a:t>
            </a:r>
            <a:br>
              <a:rPr lang="en-GB" sz="2400" b="1" spc="-1" dirty="0">
                <a:ea typeface="Verdana"/>
              </a:rPr>
            </a:br>
            <a:r>
              <a:rPr lang="en-GB" sz="2400" b="1" spc="-1" dirty="0">
                <a:ea typeface="Verdana"/>
                <a:sym typeface="Wingdings" panose="05000000000000000000" pitchFamily="2" charset="2"/>
              </a:rPr>
              <a:t> sheep stealing,  stagnation,  merger.</a:t>
            </a:r>
          </a:p>
          <a:p>
            <a:pPr marL="266700" indent="-266700">
              <a:spcAft>
                <a:spcPts val="1200"/>
              </a:spcAft>
            </a:pPr>
            <a:r>
              <a:rPr lang="en-GB" sz="2400" b="1" spc="-1" dirty="0">
                <a:solidFill>
                  <a:srgbClr val="C00000"/>
                </a:solidFill>
                <a:ea typeface="Verdana"/>
              </a:rPr>
              <a:t>●</a:t>
            </a:r>
            <a:r>
              <a:rPr lang="en-GB" sz="2400" b="1" spc="-1" dirty="0">
                <a:ea typeface="Verdana"/>
              </a:rPr>
              <a:t> </a:t>
            </a:r>
            <a:r>
              <a:rPr lang="en-GB" sz="2400" b="1" spc="-1" dirty="0">
                <a:solidFill>
                  <a:srgbClr val="0070C0"/>
                </a:solidFill>
                <a:ea typeface="Verdana"/>
              </a:rPr>
              <a:t>Missionary: </a:t>
            </a:r>
            <a:r>
              <a:rPr lang="en-GB" sz="2400" b="1" spc="-1" dirty="0">
                <a:ea typeface="Verdana"/>
              </a:rPr>
              <a:t>Which mode of baptism? </a:t>
            </a:r>
            <a:r>
              <a:rPr lang="en-GB" sz="2400" b="1" spc="-1" dirty="0">
                <a:ea typeface="Verdana"/>
                <a:sym typeface="Wingdings" panose="05000000000000000000" pitchFamily="2" charset="2"/>
              </a:rPr>
              <a:t> split.</a:t>
            </a:r>
          </a:p>
          <a:p>
            <a:pPr marL="266700" indent="-266700">
              <a:spcAft>
                <a:spcPts val="1200"/>
              </a:spcAft>
            </a:pPr>
            <a:r>
              <a:rPr lang="en-GB" sz="2400" b="1" spc="-1" dirty="0">
                <a:solidFill>
                  <a:srgbClr val="C00000"/>
                </a:solidFill>
                <a:ea typeface="Verdana"/>
              </a:rPr>
              <a:t>●</a:t>
            </a:r>
            <a:r>
              <a:rPr lang="en-GB" sz="2400" b="1" spc="-1" dirty="0">
                <a:ea typeface="Verdana"/>
              </a:rPr>
              <a:t> </a:t>
            </a:r>
            <a:r>
              <a:rPr lang="en-GB" sz="2400" b="1" spc="-1" dirty="0">
                <a:solidFill>
                  <a:srgbClr val="0070C0"/>
                </a:solidFill>
                <a:ea typeface="Verdana"/>
              </a:rPr>
              <a:t>Church: </a:t>
            </a:r>
            <a:r>
              <a:rPr lang="en-GB" sz="2400" b="1" spc="-1" dirty="0">
                <a:ea typeface="Verdana"/>
              </a:rPr>
              <a:t>Which colour for new carpets? </a:t>
            </a:r>
            <a:r>
              <a:rPr lang="en-GB" sz="2400" b="1" spc="-1" dirty="0">
                <a:ea typeface="Verdana"/>
                <a:sym typeface="Wingdings" panose="05000000000000000000" pitchFamily="2" charset="2"/>
              </a:rPr>
              <a:t> quit.</a:t>
            </a:r>
            <a:endParaRPr lang="en-GB" sz="2400" spc="-1" dirty="0">
              <a:ea typeface="Verdana"/>
            </a:endParaRPr>
          </a:p>
        </p:txBody>
      </p:sp>
      <p:pic>
        <p:nvPicPr>
          <p:cNvPr id="10242" name="Picture 2" descr="Priests brawl in Bethlehem's Church of the Nativity as clergy fight over  Christmas cleaning | Daily Mail Online">
            <a:extLst>
              <a:ext uri="{FF2B5EF4-FFF2-40B4-BE49-F238E27FC236}">
                <a16:creationId xmlns:a16="http://schemas.microsoft.com/office/drawing/2014/main" id="{0F2430B1-AE4D-926B-7EFE-77A530528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868" y="-4604"/>
            <a:ext cx="7612063"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989492-406C-2230-71D4-80AB740CAC31}"/>
              </a:ext>
            </a:extLst>
          </p:cNvPr>
          <p:cNvSpPr txBox="1"/>
          <p:nvPr/>
        </p:nvSpPr>
        <p:spPr>
          <a:xfrm>
            <a:off x="309869" y="3243957"/>
            <a:ext cx="7612063" cy="1323439"/>
          </a:xfrm>
          <a:prstGeom prst="rect">
            <a:avLst/>
          </a:prstGeom>
          <a:noFill/>
        </p:spPr>
        <p:txBody>
          <a:bodyPr wrap="square" rtlCol="0">
            <a:spAutoFit/>
          </a:bodyPr>
          <a:lstStyle/>
          <a:p>
            <a:pPr algn="ctr"/>
            <a:r>
              <a:rPr lang="en-GB" sz="2000" b="1" dirty="0">
                <a:solidFill>
                  <a:schemeClr val="bg1"/>
                </a:solidFill>
              </a:rPr>
              <a:t>The 2011 annual cleaning of the Church of the Nativity</a:t>
            </a:r>
            <a:br>
              <a:rPr lang="en-GB" sz="2000" b="1" dirty="0">
                <a:solidFill>
                  <a:schemeClr val="bg1"/>
                </a:solidFill>
              </a:rPr>
            </a:br>
            <a:r>
              <a:rPr lang="en-GB" sz="2000" b="1" dirty="0">
                <a:solidFill>
                  <a:schemeClr val="bg1"/>
                </a:solidFill>
              </a:rPr>
              <a:t>in Bethlehem descended into a battle between the rival Christian denominations that share it. Riot police are forced to defend themselves  from broom-wielding holy men.</a:t>
            </a:r>
            <a:endParaRPr lang="en-US" sz="2000" b="1" dirty="0">
              <a:solidFill>
                <a:schemeClr val="bg1"/>
              </a:solidFill>
            </a:endParaRPr>
          </a:p>
        </p:txBody>
      </p:sp>
    </p:spTree>
    <p:extLst>
      <p:ext uri="{BB962C8B-B14F-4D97-AF65-F5344CB8AC3E}">
        <p14:creationId xmlns:p14="http://schemas.microsoft.com/office/powerpoint/2010/main" val="84368648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0242"/>
                                        </p:tgtEl>
                                        <p:attrNameLst>
                                          <p:attrName>ppt_x</p:attrName>
                                        </p:attrNameLst>
                                      </p:cBhvr>
                                      <p:tavLst>
                                        <p:tav tm="0">
                                          <p:val>
                                            <p:strVal val="ppt_x"/>
                                          </p:val>
                                        </p:tav>
                                        <p:tav tm="100000">
                                          <p:val>
                                            <p:strVal val="ppt_x"/>
                                          </p:val>
                                        </p:tav>
                                      </p:tavLst>
                                    </p:anim>
                                    <p:anim calcmode="lin" valueType="num">
                                      <p:cBhvr additive="base">
                                        <p:cTn id="11" dur="500"/>
                                        <p:tgtEl>
                                          <p:spTgt spid="10242"/>
                                        </p:tgtEl>
                                        <p:attrNameLst>
                                          <p:attrName>ppt_y</p:attrName>
                                        </p:attrNameLst>
                                      </p:cBhvr>
                                      <p:tavLst>
                                        <p:tav tm="0">
                                          <p:val>
                                            <p:strVal val="ppt_y"/>
                                          </p:val>
                                        </p:tav>
                                        <p:tav tm="100000">
                                          <p:val>
                                            <p:strVal val="1+ppt_h/2"/>
                                          </p:val>
                                        </p:tav>
                                      </p:tavLst>
                                    </p:anim>
                                    <p:set>
                                      <p:cBhvr>
                                        <p:cTn id="12" dur="1" fill="hold">
                                          <p:stCondLst>
                                            <p:cond delay="499"/>
                                          </p:stCondLst>
                                        </p:cTn>
                                        <p:tgtEl>
                                          <p:spTgt spid="102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repl">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repl">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 calcmode="lin" valueType="num">
                                      <p:cBhvr additive="repl">
                                        <p:cTn id="2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 calcmode="lin" valueType="num">
                                      <p:cBhvr additive="repl">
                                        <p:cTn id="3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 calcmode="lin" valueType="num">
                                      <p:cBhvr additive="repl">
                                        <p:cTn id="4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repl">
                                        <p:cTn id="4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 calcmode="lin" valueType="num">
                                      <p:cBhvr additive="repl">
                                        <p:cTn id="4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repl">
                                        <p:cTn id="4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628418" cy="15682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5. Jesus issues instructions</a:t>
            </a:r>
            <a:br>
              <a:rPr lang="en-GB" sz="3200" b="1" strike="noStrike" spc="-1" dirty="0">
                <a:solidFill>
                  <a:srgbClr val="0070C0"/>
                </a:solidFill>
                <a:latin typeface="Arial"/>
              </a:rPr>
            </a:br>
            <a:r>
              <a:rPr lang="en-GB" sz="3200" b="1" strike="noStrike" spc="-1" dirty="0">
                <a:solidFill>
                  <a:srgbClr val="0070C0"/>
                </a:solidFill>
                <a:latin typeface="Arial"/>
              </a:rPr>
              <a:t>to his apostles</a:t>
            </a:r>
            <a:br>
              <a:rPr lang="en-GB" sz="3200" b="1" strike="noStrike" spc="-1" dirty="0">
                <a:solidFill>
                  <a:srgbClr val="0070C0"/>
                </a:solidFill>
                <a:latin typeface="Arial"/>
              </a:rPr>
            </a:br>
            <a:r>
              <a:rPr lang="en-GB" sz="3200" b="1" spc="-1" dirty="0">
                <a:solidFill>
                  <a:srgbClr val="C00000"/>
                </a:solidFill>
                <a:latin typeface="Arial"/>
              </a:rPr>
              <a:t>(31-38)</a:t>
            </a:r>
          </a:p>
        </p:txBody>
      </p:sp>
    </p:spTree>
    <p:extLst>
      <p:ext uri="{BB962C8B-B14F-4D97-AF65-F5344CB8AC3E}">
        <p14:creationId xmlns:p14="http://schemas.microsoft.com/office/powerpoint/2010/main" val="3849789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301609A3-12AF-F21F-6E81-7C30288C39B0}"/>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BBC6270A-B13A-5CCF-3883-893BE2849F89}"/>
              </a:ext>
            </a:extLst>
          </p:cNvPr>
          <p:cNvSpPr/>
          <p:nvPr/>
        </p:nvSpPr>
        <p:spPr>
          <a:xfrm>
            <a:off x="204480" y="667"/>
            <a:ext cx="632694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Change of tactics</a:t>
            </a:r>
            <a:endParaRPr lang="en-GB" sz="2800" b="1" strike="noStrike" spc="-1" dirty="0">
              <a:solidFill>
                <a:srgbClr val="0070C0"/>
              </a:solidFill>
              <a:latin typeface="Verdana"/>
              <a:ea typeface="Verdana"/>
            </a:endParaRPr>
          </a:p>
        </p:txBody>
      </p:sp>
      <p:sp>
        <p:nvSpPr>
          <p:cNvPr id="57" name="TextBox 5">
            <a:extLst>
              <a:ext uri="{FF2B5EF4-FFF2-40B4-BE49-F238E27FC236}">
                <a16:creationId xmlns:a16="http://schemas.microsoft.com/office/drawing/2014/main" id="{BF730BB1-003E-8D1B-B906-40831F781FFF}"/>
              </a:ext>
            </a:extLst>
          </p:cNvPr>
          <p:cNvSpPr/>
          <p:nvPr/>
        </p:nvSpPr>
        <p:spPr>
          <a:xfrm>
            <a:off x="204480" y="522433"/>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35</a:t>
            </a:r>
            <a:r>
              <a:rPr lang="fr-FR" sz="2800" b="1" spc="-1" dirty="0">
                <a:latin typeface="+mj-lt"/>
              </a:rPr>
              <a:t> </a:t>
            </a:r>
            <a:r>
              <a:rPr lang="en-GB" sz="2800" b="1" spc="-1" dirty="0">
                <a:latin typeface="+mj-lt"/>
              </a:rPr>
              <a:t>Then Jesus asked them, “When I sent you without purse, bag or sandals, did you lack anything?”</a:t>
            </a:r>
          </a:p>
          <a:p>
            <a:pPr indent="357188">
              <a:lnSpc>
                <a:spcPct val="100000"/>
              </a:lnSpc>
              <a:buNone/>
              <a:tabLst>
                <a:tab pos="0" algn="l"/>
              </a:tabLst>
            </a:pPr>
            <a:r>
              <a:rPr lang="en-GB" sz="2800" b="1" spc="-1" dirty="0">
                <a:latin typeface="+mj-lt"/>
              </a:rPr>
              <a:t>“Nothing,” they answered.</a:t>
            </a:r>
          </a:p>
          <a:p>
            <a:pPr indent="357188">
              <a:lnSpc>
                <a:spcPct val="100000"/>
              </a:lnSpc>
              <a:buNone/>
              <a:tabLst>
                <a:tab pos="0" algn="l"/>
              </a:tabLst>
            </a:pPr>
            <a:r>
              <a:rPr lang="en-GB" sz="2800" b="1" spc="-1" baseline="30000" dirty="0">
                <a:solidFill>
                  <a:srgbClr val="C00000"/>
                </a:solidFill>
                <a:latin typeface="+mj-lt"/>
              </a:rPr>
              <a:t>36</a:t>
            </a:r>
            <a:r>
              <a:rPr lang="en-GB" sz="2800" b="1" spc="-1" dirty="0">
                <a:latin typeface="+mj-lt"/>
              </a:rPr>
              <a:t> He said to them, “But now if you have a purse, take it, and also a bag; and if you don’t have a sword, sell your cloak and buy one.</a:t>
            </a:r>
          </a:p>
          <a:p>
            <a:pPr marL="360363" indent="-360363">
              <a:lnSpc>
                <a:spcPct val="100000"/>
              </a:lnSpc>
              <a:buNone/>
            </a:pPr>
            <a:r>
              <a:rPr lang="en-US" sz="2800" b="1" spc="-1" dirty="0">
                <a:solidFill>
                  <a:srgbClr val="C00000"/>
                </a:solidFill>
                <a:latin typeface="+mj-lt"/>
              </a:rPr>
              <a:t>●</a:t>
            </a:r>
            <a:r>
              <a:rPr lang="en-US" sz="2800" b="1" spc="-1" dirty="0">
                <a:latin typeface="+mj-lt"/>
              </a:rPr>
              <a:t> </a:t>
            </a:r>
            <a:r>
              <a:rPr lang="en-US" sz="2800" b="1" spc="-1" dirty="0">
                <a:solidFill>
                  <a:srgbClr val="0070C0"/>
                </a:solidFill>
                <a:latin typeface="+mj-lt"/>
              </a:rPr>
              <a:t>Query: </a:t>
            </a:r>
            <a:r>
              <a:rPr lang="en-US" sz="2800" b="1" spc="-1" dirty="0">
                <a:latin typeface="+mj-lt"/>
              </a:rPr>
              <a:t>Why a sword? </a:t>
            </a:r>
            <a:r>
              <a:rPr lang="en-US" sz="2400" b="1" spc="-1" dirty="0">
                <a:latin typeface="+mj-lt"/>
              </a:rPr>
              <a:t>(The Romans had disarmed the population, forbidding weapons.)</a:t>
            </a:r>
          </a:p>
        </p:txBody>
      </p:sp>
      <p:pic>
        <p:nvPicPr>
          <p:cNvPr id="3" name="Picture 2">
            <a:extLst>
              <a:ext uri="{FF2B5EF4-FFF2-40B4-BE49-F238E27FC236}">
                <a16:creationId xmlns:a16="http://schemas.microsoft.com/office/drawing/2014/main" id="{5CA818E1-6E52-5027-4E72-7796993D60C7}"/>
              </a:ext>
            </a:extLst>
          </p:cNvPr>
          <p:cNvPicPr>
            <a:picLocks noChangeAspect="1"/>
          </p:cNvPicPr>
          <p:nvPr/>
        </p:nvPicPr>
        <p:blipFill>
          <a:blip r:embed="rId2"/>
          <a:stretch>
            <a:fillRect/>
          </a:stretch>
        </p:blipFill>
        <p:spPr>
          <a:xfrm>
            <a:off x="1640829" y="410098"/>
            <a:ext cx="4846341" cy="4161902"/>
          </a:xfrm>
          <a:prstGeom prst="rect">
            <a:avLst/>
          </a:prstGeom>
        </p:spPr>
      </p:pic>
    </p:spTree>
    <p:extLst>
      <p:ext uri="{BB962C8B-B14F-4D97-AF65-F5344CB8AC3E}">
        <p14:creationId xmlns:p14="http://schemas.microsoft.com/office/powerpoint/2010/main" val="36720450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2" end="2"/>
                                            </p:txEl>
                                          </p:spTgt>
                                        </p:tgtEl>
                                        <p:attrNameLst>
                                          <p:attrName>style.visibility</p:attrName>
                                        </p:attrNameLst>
                                      </p:cBhvr>
                                      <p:to>
                                        <p:strVal val="visible"/>
                                      </p:to>
                                    </p:set>
                                    <p:anim calcmode="lin" valueType="num">
                                      <p:cBhvr additive="repl">
                                        <p:cTn id="25"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3" end="3"/>
                                            </p:txEl>
                                          </p:spTgt>
                                        </p:tgtEl>
                                        <p:attrNameLst>
                                          <p:attrName>style.visibility</p:attrName>
                                        </p:attrNameLst>
                                      </p:cBhvr>
                                      <p:to>
                                        <p:strVal val="visible"/>
                                      </p:to>
                                    </p:set>
                                    <p:anim calcmode="lin" valueType="num">
                                      <p:cBhvr additive="repl">
                                        <p:cTn id="31"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FCBFED12-1A74-69F5-8D4A-11E2EF41C03D}"/>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B2FE8FB3-EDBB-D0A5-7A68-66DFA1ABD16B}"/>
              </a:ext>
            </a:extLst>
          </p:cNvPr>
          <p:cNvSpPr/>
          <p:nvPr/>
        </p:nvSpPr>
        <p:spPr>
          <a:xfrm>
            <a:off x="204480" y="667"/>
            <a:ext cx="480393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With transgressors</a:t>
            </a:r>
            <a:endParaRPr lang="en-GB" sz="2800" b="1" strike="noStrike" spc="-1" dirty="0">
              <a:solidFill>
                <a:srgbClr val="0070C0"/>
              </a:solidFill>
              <a:latin typeface="Verdana"/>
              <a:ea typeface="Verdana"/>
            </a:endParaRPr>
          </a:p>
        </p:txBody>
      </p:sp>
      <p:sp>
        <p:nvSpPr>
          <p:cNvPr id="57" name="TextBox 5">
            <a:extLst>
              <a:ext uri="{FF2B5EF4-FFF2-40B4-BE49-F238E27FC236}">
                <a16:creationId xmlns:a16="http://schemas.microsoft.com/office/drawing/2014/main" id="{D629C9B9-D673-4ABB-C0DB-51807B364730}"/>
              </a:ext>
            </a:extLst>
          </p:cNvPr>
          <p:cNvSpPr/>
          <p:nvPr/>
        </p:nvSpPr>
        <p:spPr>
          <a:xfrm>
            <a:off x="204480" y="522433"/>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37</a:t>
            </a:r>
            <a:r>
              <a:rPr lang="fr-FR" sz="2800" b="1" spc="-1" dirty="0">
                <a:latin typeface="+mj-lt"/>
              </a:rPr>
              <a:t> </a:t>
            </a:r>
            <a:r>
              <a:rPr lang="en-GB" sz="2800" b="1" spc="-1" dirty="0">
                <a:latin typeface="+mj-lt"/>
              </a:rPr>
              <a:t>It is written: ‘And he was numbered with the transgressors’; and I tell you that this must be fulfilled in me. Yes, what is written about me is reaching its </a:t>
            </a:r>
            <a:r>
              <a:rPr lang="en-GB" sz="2800" b="1" spc="-1" dirty="0" err="1">
                <a:latin typeface="+mj-lt"/>
              </a:rPr>
              <a:t>fulfillment</a:t>
            </a:r>
            <a:r>
              <a:rPr lang="en-GB" sz="2800" b="1" spc="-1" dirty="0">
                <a:latin typeface="+mj-lt"/>
              </a:rPr>
              <a:t>.”</a:t>
            </a:r>
          </a:p>
          <a:p>
            <a:pPr indent="357188">
              <a:lnSpc>
                <a:spcPct val="100000"/>
              </a:lnSpc>
              <a:buNone/>
              <a:tabLst>
                <a:tab pos="0" algn="l"/>
              </a:tabLst>
            </a:pPr>
            <a:r>
              <a:rPr lang="en-GB" sz="2800" b="1" spc="-1" baseline="30000" dirty="0">
                <a:solidFill>
                  <a:srgbClr val="C00000"/>
                </a:solidFill>
                <a:latin typeface="+mj-lt"/>
              </a:rPr>
              <a:t>38</a:t>
            </a:r>
            <a:r>
              <a:rPr lang="en-GB" sz="2800" b="1" spc="-1" dirty="0">
                <a:latin typeface="+mj-lt"/>
              </a:rPr>
              <a:t> The disciples said, “See, Lord, here are two swords.”</a:t>
            </a:r>
          </a:p>
          <a:p>
            <a:pPr indent="357188">
              <a:lnSpc>
                <a:spcPct val="100000"/>
              </a:lnSpc>
              <a:buNone/>
              <a:tabLst>
                <a:tab pos="0" algn="l"/>
              </a:tabLst>
            </a:pPr>
            <a:r>
              <a:rPr lang="en-GB" sz="2800" b="1" spc="-1" dirty="0">
                <a:latin typeface="+mj-lt"/>
              </a:rPr>
              <a:t>“That’s enough!” he replied.</a:t>
            </a:r>
          </a:p>
          <a:p>
            <a:pPr marL="360363" indent="-360363">
              <a:lnSpc>
                <a:spcPct val="100000"/>
              </a:lnSpc>
              <a:buNone/>
            </a:pPr>
            <a:r>
              <a:rPr lang="en-US" sz="2800" b="1" spc="-1" dirty="0">
                <a:solidFill>
                  <a:srgbClr val="C00000"/>
                </a:solidFill>
              </a:rPr>
              <a:t>●</a:t>
            </a:r>
            <a:r>
              <a:rPr lang="en-US" sz="2800" b="1" spc="-1" dirty="0"/>
              <a:t> </a:t>
            </a:r>
            <a:r>
              <a:rPr lang="en-US" sz="2800" b="1" spc="-1" dirty="0">
                <a:solidFill>
                  <a:srgbClr val="0070C0"/>
                </a:solidFill>
              </a:rPr>
              <a:t>Query: </a:t>
            </a:r>
            <a:r>
              <a:rPr lang="en-US" sz="2800" b="1" spc="-1" dirty="0"/>
              <a:t>Enough what? Swords? Talk?</a:t>
            </a:r>
          </a:p>
          <a:p>
            <a:pPr marL="360363" indent="-360363">
              <a:lnSpc>
                <a:spcPct val="100000"/>
              </a:lnSpc>
              <a:buNone/>
            </a:pPr>
            <a:r>
              <a:rPr lang="en-US" sz="2800" b="1" spc="-1" dirty="0">
                <a:solidFill>
                  <a:srgbClr val="C00000"/>
                </a:solidFill>
              </a:rPr>
              <a:t>●</a:t>
            </a:r>
            <a:r>
              <a:rPr lang="en-US" sz="2800" b="1" spc="-1" dirty="0"/>
              <a:t> </a:t>
            </a:r>
            <a:r>
              <a:rPr lang="en-US" sz="2800" b="1" spc="-1" dirty="0">
                <a:solidFill>
                  <a:srgbClr val="0070C0"/>
                </a:solidFill>
              </a:rPr>
              <a:t>Query: </a:t>
            </a:r>
            <a:r>
              <a:rPr lang="en-US" sz="2800" b="1" spc="-1" dirty="0"/>
              <a:t>What transgressors? </a:t>
            </a:r>
            <a:r>
              <a:rPr lang="en-US" sz="2800" spc="-1" dirty="0"/>
              <a:t>He was sinless.</a:t>
            </a:r>
            <a:endParaRPr lang="en-US" sz="2800" spc="-1" dirty="0">
              <a:latin typeface="+mj-lt"/>
            </a:endParaRPr>
          </a:p>
        </p:txBody>
      </p:sp>
    </p:spTree>
    <p:extLst>
      <p:ext uri="{BB962C8B-B14F-4D97-AF65-F5344CB8AC3E}">
        <p14:creationId xmlns:p14="http://schemas.microsoft.com/office/powerpoint/2010/main" val="177652457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3" end="3"/>
                                            </p:txEl>
                                          </p:spTgt>
                                        </p:tgtEl>
                                        <p:attrNameLst>
                                          <p:attrName>style.visibility</p:attrName>
                                        </p:attrNameLst>
                                      </p:cBhvr>
                                      <p:to>
                                        <p:strVal val="visible"/>
                                      </p:to>
                                    </p:set>
                                    <p:anim calcmode="lin" valueType="num">
                                      <p:cBhvr additive="repl">
                                        <p:cTn id="25"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4" end="4"/>
                                            </p:txEl>
                                          </p:spTgt>
                                        </p:tgtEl>
                                        <p:attrNameLst>
                                          <p:attrName>style.visibility</p:attrName>
                                        </p:attrNameLst>
                                      </p:cBhvr>
                                      <p:to>
                                        <p:strVal val="visible"/>
                                      </p:to>
                                    </p:set>
                                    <p:anim calcmode="lin" valueType="num">
                                      <p:cBhvr additive="repl">
                                        <p:cTn id="31"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628418" cy="15682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6. Jesus prays that the Father's will be done </a:t>
            </a:r>
            <a:br>
              <a:rPr lang="en-GB" sz="3200" b="1" strike="noStrike" spc="-1" dirty="0">
                <a:solidFill>
                  <a:srgbClr val="0070C0"/>
                </a:solidFill>
                <a:latin typeface="Arial"/>
              </a:rPr>
            </a:br>
            <a:r>
              <a:rPr lang="en-GB" sz="3200" b="1" strike="noStrike" spc="-1" dirty="0">
                <a:solidFill>
                  <a:srgbClr val="C00000"/>
                </a:solidFill>
                <a:latin typeface="Arial"/>
              </a:rPr>
              <a:t>(39-46)</a:t>
            </a:r>
          </a:p>
        </p:txBody>
      </p:sp>
    </p:spTree>
    <p:extLst>
      <p:ext uri="{BB962C8B-B14F-4D97-AF65-F5344CB8AC3E}">
        <p14:creationId xmlns:p14="http://schemas.microsoft.com/office/powerpoint/2010/main" val="3105469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D142E9C7-8600-091A-36CF-6E35586D85D7}"/>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19C75407-74E1-2F16-9BA4-EA2AFFA45CA0}"/>
              </a:ext>
            </a:extLst>
          </p:cNvPr>
          <p:cNvSpPr/>
          <p:nvPr/>
        </p:nvSpPr>
        <p:spPr>
          <a:xfrm>
            <a:off x="204479" y="667"/>
            <a:ext cx="792351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Temptation/test/trial = opportunity</a:t>
            </a:r>
            <a:endParaRPr lang="en-GB" sz="2800" b="1" strike="noStrike" spc="-1" dirty="0">
              <a:solidFill>
                <a:srgbClr val="0070C0"/>
              </a:solidFill>
              <a:latin typeface="Verdana"/>
              <a:ea typeface="Verdana"/>
            </a:endParaRPr>
          </a:p>
        </p:txBody>
      </p:sp>
      <p:sp>
        <p:nvSpPr>
          <p:cNvPr id="57" name="TextBox 5">
            <a:extLst>
              <a:ext uri="{FF2B5EF4-FFF2-40B4-BE49-F238E27FC236}">
                <a16:creationId xmlns:a16="http://schemas.microsoft.com/office/drawing/2014/main" id="{A87B34E0-D977-A8DE-771A-C2827AEF6919}"/>
              </a:ext>
            </a:extLst>
          </p:cNvPr>
          <p:cNvSpPr/>
          <p:nvPr/>
        </p:nvSpPr>
        <p:spPr>
          <a:xfrm>
            <a:off x="204480" y="522433"/>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5600">
              <a:lnSpc>
                <a:spcPct val="100000"/>
              </a:lnSpc>
              <a:buNone/>
            </a:pPr>
            <a:r>
              <a:rPr lang="en-GB" sz="2800" b="1" spc="-1" baseline="30000" dirty="0">
                <a:solidFill>
                  <a:srgbClr val="C00000"/>
                </a:solidFill>
                <a:latin typeface="+mj-lt"/>
              </a:rPr>
              <a:t>39 </a:t>
            </a:r>
            <a:r>
              <a:rPr lang="en-GB" sz="2800" b="1" spc="-1" dirty="0">
                <a:latin typeface="+mj-lt"/>
              </a:rPr>
              <a:t>Jesus went out as usual to the Mount of Olives, and his disciples followed him. </a:t>
            </a:r>
            <a:r>
              <a:rPr lang="en-GB" sz="2800" b="1" spc="-1" baseline="30000" dirty="0">
                <a:solidFill>
                  <a:srgbClr val="C00000"/>
                </a:solidFill>
                <a:latin typeface="+mj-lt"/>
              </a:rPr>
              <a:t>40</a:t>
            </a:r>
            <a:r>
              <a:rPr lang="en-GB" sz="2800" b="1" spc="-1" dirty="0">
                <a:latin typeface="+mj-lt"/>
              </a:rPr>
              <a:t> On reaching the place, he said to them, “Pray that you will not fall into temptation.”</a:t>
            </a:r>
            <a:endParaRPr lang="en-GB" sz="2800" spc="-1" dirty="0">
              <a:latin typeface="+mj-lt"/>
            </a:endParaRPr>
          </a:p>
          <a:p>
            <a:pPr marL="360363" indent="-360363"/>
            <a:r>
              <a:rPr lang="en-GB" sz="2800" b="1" spc="-1" dirty="0">
                <a:solidFill>
                  <a:srgbClr val="C00000"/>
                </a:solidFill>
                <a:ea typeface="Verdana"/>
              </a:rPr>
              <a:t>●</a:t>
            </a:r>
            <a:r>
              <a:rPr lang="en-GB" sz="2800" b="1" spc="-1" dirty="0">
                <a:ea typeface="Verdana"/>
              </a:rPr>
              <a:t> 15 to 20 minutes’ walk.</a:t>
            </a:r>
          </a:p>
          <a:p>
            <a:pPr marL="360363" indent="-360363"/>
            <a:r>
              <a:rPr lang="en-GB" sz="2800" b="1" spc="-1" dirty="0">
                <a:solidFill>
                  <a:srgbClr val="C00000"/>
                </a:solidFill>
                <a:ea typeface="Verdana"/>
              </a:rPr>
              <a:t>●</a:t>
            </a:r>
            <a:r>
              <a:rPr lang="en-GB" sz="2800" b="1" spc="-1" dirty="0">
                <a:ea typeface="Verdana"/>
              </a:rPr>
              <a:t> “Do not bring us to the time of trial.” </a:t>
            </a:r>
            <a:r>
              <a:rPr lang="en-GB" sz="2800" spc="-1" dirty="0"/>
              <a:t>11:4</a:t>
            </a:r>
            <a:endParaRPr lang="en-GB" sz="2800" b="1" spc="-1" dirty="0">
              <a:latin typeface="+mj-lt"/>
            </a:endParaRPr>
          </a:p>
          <a:p>
            <a:pPr marL="360363" indent="-360363">
              <a:lnSpc>
                <a:spcPct val="100000"/>
              </a:lnSpc>
              <a:buNone/>
              <a:tabLst>
                <a:tab pos="0" algn="l"/>
              </a:tabLst>
            </a:pPr>
            <a:r>
              <a:rPr lang="en-GB" sz="2800" b="1" spc="-1" dirty="0">
                <a:solidFill>
                  <a:srgbClr val="C00000"/>
                </a:solidFill>
                <a:ea typeface="Verdana"/>
              </a:rPr>
              <a:t>●</a:t>
            </a:r>
            <a:r>
              <a:rPr lang="en-GB" sz="2800" b="1" spc="-1" dirty="0">
                <a:ea typeface="Verdana"/>
              </a:rPr>
              <a:t> When the devil had finished every test, he departed from him until an opportune time. </a:t>
            </a:r>
            <a:r>
              <a:rPr lang="en-GB" sz="2800" spc="-1" dirty="0">
                <a:ea typeface="Verdana"/>
              </a:rPr>
              <a:t>4:13</a:t>
            </a:r>
            <a:endParaRPr lang="en-US" sz="2800" b="1" spc="-1" dirty="0">
              <a:ea typeface="Verdana"/>
            </a:endParaRPr>
          </a:p>
        </p:txBody>
      </p:sp>
      <p:pic>
        <p:nvPicPr>
          <p:cNvPr id="11266" name="Picture 2">
            <a:extLst>
              <a:ext uri="{FF2B5EF4-FFF2-40B4-BE49-F238E27FC236}">
                <a16:creationId xmlns:a16="http://schemas.microsoft.com/office/drawing/2014/main" id="{C11C5E56-4991-F76E-B247-59D6BE63C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902620"/>
            <a:ext cx="8128000" cy="3008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8E9612-F19B-5835-3FB4-EC71589DC4C2}"/>
              </a:ext>
            </a:extLst>
          </p:cNvPr>
          <p:cNvSpPr txBox="1"/>
          <p:nvPr/>
        </p:nvSpPr>
        <p:spPr>
          <a:xfrm>
            <a:off x="689429" y="4073314"/>
            <a:ext cx="6763657" cy="461665"/>
          </a:xfrm>
          <a:prstGeom prst="rect">
            <a:avLst/>
          </a:prstGeom>
          <a:noFill/>
        </p:spPr>
        <p:txBody>
          <a:bodyPr wrap="square" rtlCol="0">
            <a:spAutoFit/>
          </a:bodyPr>
          <a:lstStyle/>
          <a:p>
            <a:pPr algn="ctr"/>
            <a:r>
              <a:rPr lang="en-US" sz="2400" b="1" dirty="0"/>
              <a:t>Mount of Olives today. myolivetree.com</a:t>
            </a:r>
          </a:p>
        </p:txBody>
      </p:sp>
    </p:spTree>
    <p:extLst>
      <p:ext uri="{BB962C8B-B14F-4D97-AF65-F5344CB8AC3E}">
        <p14:creationId xmlns:p14="http://schemas.microsoft.com/office/powerpoint/2010/main" val="288413568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1266"/>
                                        </p:tgtEl>
                                        <p:attrNameLst>
                                          <p:attrName>ppt_x</p:attrName>
                                        </p:attrNameLst>
                                      </p:cBhvr>
                                      <p:tavLst>
                                        <p:tav tm="0">
                                          <p:val>
                                            <p:strVal val="ppt_x"/>
                                          </p:val>
                                        </p:tav>
                                        <p:tav tm="100000">
                                          <p:val>
                                            <p:strVal val="ppt_x"/>
                                          </p:val>
                                        </p:tav>
                                      </p:tavLst>
                                    </p:anim>
                                    <p:anim calcmode="lin" valueType="num">
                                      <p:cBhvr additive="base">
                                        <p:cTn id="11" dur="500"/>
                                        <p:tgtEl>
                                          <p:spTgt spid="11266"/>
                                        </p:tgtEl>
                                        <p:attrNameLst>
                                          <p:attrName>ppt_y</p:attrName>
                                        </p:attrNameLst>
                                      </p:cBhvr>
                                      <p:tavLst>
                                        <p:tav tm="0">
                                          <p:val>
                                            <p:strVal val="ppt_y"/>
                                          </p:val>
                                        </p:tav>
                                        <p:tav tm="100000">
                                          <p:val>
                                            <p:strVal val="1+ppt_h/2"/>
                                          </p:val>
                                        </p:tav>
                                      </p:tavLst>
                                    </p:anim>
                                    <p:set>
                                      <p:cBhvr>
                                        <p:cTn id="12" dur="1" fill="hold">
                                          <p:stCondLst>
                                            <p:cond delay="499"/>
                                          </p:stCondLst>
                                        </p:cTn>
                                        <p:tgtEl>
                                          <p:spTgt spid="112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repl">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xEl>
                                              <p:pRg st="1" end="1"/>
                                            </p:txEl>
                                          </p:spTgt>
                                        </p:tgtEl>
                                        <p:attrNameLst>
                                          <p:attrName>style.visibility</p:attrName>
                                        </p:attrNameLst>
                                      </p:cBhvr>
                                      <p:to>
                                        <p:strVal val="visible"/>
                                      </p:to>
                                    </p:set>
                                    <p:anim calcmode="lin" valueType="num">
                                      <p:cBhvr additive="repl">
                                        <p:cTn id="2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7">
                                            <p:txEl>
                                              <p:pRg st="2" end="2"/>
                                            </p:txEl>
                                          </p:spTgt>
                                        </p:tgtEl>
                                        <p:attrNameLst>
                                          <p:attrName>style.visibility</p:attrName>
                                        </p:attrNameLst>
                                      </p:cBhvr>
                                      <p:to>
                                        <p:strVal val="visible"/>
                                      </p:to>
                                    </p:set>
                                    <p:anim calcmode="lin" valueType="num">
                                      <p:cBhvr additive="repl">
                                        <p:cTn id="2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7">
                                            <p:txEl>
                                              <p:pRg st="3" end="3"/>
                                            </p:txEl>
                                          </p:spTgt>
                                        </p:tgtEl>
                                        <p:attrNameLst>
                                          <p:attrName>style.visibility</p:attrName>
                                        </p:attrNameLst>
                                      </p:cBhvr>
                                      <p:to>
                                        <p:strVal val="visible"/>
                                      </p:to>
                                    </p:set>
                                    <p:anim calcmode="lin" valueType="num">
                                      <p:cBhvr additive="repl">
                                        <p:cTn id="35"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31DD60A4-E714-7C6F-B890-C498283BCF53}"/>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5FFD963D-0D5D-657E-B8AC-908288F5DD0B}"/>
              </a:ext>
            </a:extLst>
          </p:cNvPr>
          <p:cNvSpPr/>
          <p:nvPr/>
        </p:nvSpPr>
        <p:spPr>
          <a:xfrm>
            <a:off x="204479" y="667"/>
            <a:ext cx="792351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Temptation/test/trial = opportunity</a:t>
            </a:r>
            <a:endParaRPr lang="en-GB" sz="2800" b="1" strike="noStrike" spc="-1" dirty="0">
              <a:solidFill>
                <a:srgbClr val="0070C0"/>
              </a:solidFill>
              <a:latin typeface="Verdana"/>
              <a:ea typeface="Verdana"/>
            </a:endParaRPr>
          </a:p>
        </p:txBody>
      </p:sp>
      <p:sp>
        <p:nvSpPr>
          <p:cNvPr id="57" name="TextBox 5">
            <a:extLst>
              <a:ext uri="{FF2B5EF4-FFF2-40B4-BE49-F238E27FC236}">
                <a16:creationId xmlns:a16="http://schemas.microsoft.com/office/drawing/2014/main" id="{A501C124-F52B-EAE2-1B98-8E27DC1695D4}"/>
              </a:ext>
            </a:extLst>
          </p:cNvPr>
          <p:cNvSpPr/>
          <p:nvPr/>
        </p:nvSpPr>
        <p:spPr>
          <a:xfrm>
            <a:off x="204480" y="522433"/>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5600">
              <a:lnSpc>
                <a:spcPct val="100000"/>
              </a:lnSpc>
              <a:buNone/>
            </a:pPr>
            <a:r>
              <a:rPr lang="en-GB" sz="2800" b="1" spc="-1" baseline="30000" dirty="0">
                <a:solidFill>
                  <a:srgbClr val="C00000"/>
                </a:solidFill>
                <a:latin typeface="+mj-lt"/>
              </a:rPr>
              <a:t>41 </a:t>
            </a:r>
            <a:r>
              <a:rPr lang="en-GB" sz="2800" b="1" spc="-1" dirty="0">
                <a:latin typeface="+mj-lt"/>
              </a:rPr>
              <a:t>He withdrew about a stone’s throw beyond them, knelt down and prayed, </a:t>
            </a:r>
            <a:r>
              <a:rPr lang="en-GB" sz="2800" b="1" spc="-1" baseline="30000" dirty="0">
                <a:solidFill>
                  <a:srgbClr val="C00000"/>
                </a:solidFill>
                <a:latin typeface="+mj-lt"/>
              </a:rPr>
              <a:t>42</a:t>
            </a:r>
            <a:r>
              <a:rPr lang="en-GB" sz="2800" b="1" spc="-1" dirty="0">
                <a:latin typeface="+mj-lt"/>
              </a:rPr>
              <a:t> “Father, if you are willing, take this cup from me; yet not my will, but yours be done.” </a:t>
            </a:r>
            <a:br>
              <a:rPr lang="en-GB" sz="2800" b="1" spc="-1" dirty="0">
                <a:latin typeface="+mj-lt"/>
              </a:rPr>
            </a:br>
            <a:r>
              <a:rPr lang="en-GB" sz="2800" b="1" spc="-1" dirty="0">
                <a:solidFill>
                  <a:srgbClr val="00B050"/>
                </a:solidFill>
                <a:latin typeface="+mj-lt"/>
              </a:rPr>
              <a:t>[</a:t>
            </a:r>
            <a:r>
              <a:rPr lang="en-GB" sz="2800" b="1" spc="-1" baseline="30000" dirty="0">
                <a:solidFill>
                  <a:srgbClr val="00B050"/>
                </a:solidFill>
                <a:latin typeface="+mj-lt"/>
              </a:rPr>
              <a:t>43</a:t>
            </a:r>
            <a:r>
              <a:rPr lang="en-GB" sz="2800" b="1" spc="-1" dirty="0">
                <a:solidFill>
                  <a:srgbClr val="00B050"/>
                </a:solidFill>
                <a:latin typeface="+mj-lt"/>
              </a:rPr>
              <a:t> An angel from heaven appeared to him and strengthened him.</a:t>
            </a:r>
            <a:r>
              <a:rPr lang="en-GB" sz="2800" b="1" spc="-1" dirty="0">
                <a:latin typeface="+mj-lt"/>
              </a:rPr>
              <a:t> </a:t>
            </a:r>
            <a:r>
              <a:rPr lang="en-GB" sz="2800" b="1" spc="-1" baseline="30000" dirty="0">
                <a:solidFill>
                  <a:srgbClr val="C00000"/>
                </a:solidFill>
                <a:latin typeface="+mj-lt"/>
              </a:rPr>
              <a:t>44</a:t>
            </a:r>
            <a:r>
              <a:rPr lang="en-GB" sz="2800" b="1" spc="-1" dirty="0">
                <a:latin typeface="+mj-lt"/>
              </a:rPr>
              <a:t> </a:t>
            </a:r>
            <a:r>
              <a:rPr lang="en-GB" sz="2800" b="1" spc="-1" dirty="0">
                <a:solidFill>
                  <a:srgbClr val="00B050"/>
                </a:solidFill>
                <a:latin typeface="+mj-lt"/>
              </a:rPr>
              <a:t>And being in anguish, he prayed more earnestly. </a:t>
            </a:r>
            <a:r>
              <a:rPr lang="en-GB" sz="2800" b="1" spc="-1" dirty="0">
                <a:solidFill>
                  <a:srgbClr val="00B050"/>
                </a:solidFill>
              </a:rPr>
              <a:t>]</a:t>
            </a:r>
            <a:br>
              <a:rPr lang="en-GB" sz="2800" b="1" spc="-1" dirty="0">
                <a:latin typeface="+mj-lt"/>
              </a:rPr>
            </a:br>
            <a:endParaRPr lang="en-GB" sz="2800" b="1" spc="-1" dirty="0">
              <a:latin typeface="+mj-lt"/>
            </a:endParaRPr>
          </a:p>
          <a:p>
            <a:pPr>
              <a:lnSpc>
                <a:spcPct val="100000"/>
              </a:lnSpc>
              <a:buNone/>
            </a:pPr>
            <a:r>
              <a:rPr lang="en-GB" sz="2800" b="1" spc="-1" dirty="0">
                <a:solidFill>
                  <a:srgbClr val="C00000"/>
                </a:solidFill>
                <a:ea typeface="Verdana"/>
              </a:rPr>
              <a:t>●</a:t>
            </a:r>
            <a:r>
              <a:rPr lang="en-GB" sz="2800" b="1" spc="-1" dirty="0">
                <a:ea typeface="Verdana"/>
              </a:rPr>
              <a:t> </a:t>
            </a:r>
            <a:r>
              <a:rPr lang="en-GB" sz="2800" b="1" spc="-1" dirty="0">
                <a:solidFill>
                  <a:srgbClr val="00B050"/>
                </a:solidFill>
                <a:latin typeface="+mj-lt"/>
              </a:rPr>
              <a:t>The oldest manuscript &amp; others omit 43-44.</a:t>
            </a:r>
            <a:endParaRPr lang="en-US" sz="2800" b="1" spc="-1" dirty="0">
              <a:solidFill>
                <a:srgbClr val="00B050"/>
              </a:solidFill>
              <a:latin typeface="+mj-lt"/>
            </a:endParaRPr>
          </a:p>
        </p:txBody>
      </p:sp>
      <p:pic>
        <p:nvPicPr>
          <p:cNvPr id="3" name="Picture 2">
            <a:extLst>
              <a:ext uri="{FF2B5EF4-FFF2-40B4-BE49-F238E27FC236}">
                <a16:creationId xmlns:a16="http://schemas.microsoft.com/office/drawing/2014/main" id="{420D2BAC-8C43-0D64-D180-F5024152E0F6}"/>
              </a:ext>
            </a:extLst>
          </p:cNvPr>
          <p:cNvPicPr>
            <a:picLocks noChangeAspect="1"/>
          </p:cNvPicPr>
          <p:nvPr/>
        </p:nvPicPr>
        <p:blipFill>
          <a:blip r:embed="rId2"/>
          <a:stretch>
            <a:fillRect/>
          </a:stretch>
        </p:blipFill>
        <p:spPr>
          <a:xfrm>
            <a:off x="1177776" y="474761"/>
            <a:ext cx="5772447" cy="4064209"/>
          </a:xfrm>
          <a:prstGeom prst="rect">
            <a:avLst/>
          </a:prstGeom>
        </p:spPr>
      </p:pic>
    </p:spTree>
    <p:extLst>
      <p:ext uri="{BB962C8B-B14F-4D97-AF65-F5344CB8AC3E}">
        <p14:creationId xmlns:p14="http://schemas.microsoft.com/office/powerpoint/2010/main" val="355815060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628418" cy="15682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7. Judas leads officials who arrest Jesus</a:t>
            </a:r>
            <a:br>
              <a:rPr lang="en-GB" sz="3200" b="1" strike="noStrike" spc="-1" dirty="0">
                <a:solidFill>
                  <a:srgbClr val="0070C0"/>
                </a:solidFill>
                <a:latin typeface="Arial"/>
              </a:rPr>
            </a:br>
            <a:r>
              <a:rPr lang="en-GB" sz="3200" b="1" strike="noStrike" spc="-1" dirty="0">
                <a:solidFill>
                  <a:srgbClr val="C00000"/>
                </a:solidFill>
                <a:latin typeface="Arial"/>
              </a:rPr>
              <a:t>(47-53)</a:t>
            </a:r>
          </a:p>
        </p:txBody>
      </p:sp>
    </p:spTree>
    <p:extLst>
      <p:ext uri="{BB962C8B-B14F-4D97-AF65-F5344CB8AC3E}">
        <p14:creationId xmlns:p14="http://schemas.microsoft.com/office/powerpoint/2010/main" val="815003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A66B280C-9212-99F7-4C85-1867649058BC}"/>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D425E186-49B5-C91D-09D2-549560F36B0F}"/>
              </a:ext>
            </a:extLst>
          </p:cNvPr>
          <p:cNvSpPr/>
          <p:nvPr/>
        </p:nvSpPr>
        <p:spPr>
          <a:xfrm>
            <a:off x="204480" y="667"/>
            <a:ext cx="687849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Jesus arrested</a:t>
            </a:r>
            <a:endParaRPr lang="en-GB" sz="2800" b="1" strike="noStrike" spc="-1" dirty="0">
              <a:solidFill>
                <a:srgbClr val="0070C0"/>
              </a:solidFill>
              <a:latin typeface="Verdana"/>
              <a:ea typeface="Verdana"/>
            </a:endParaRPr>
          </a:p>
        </p:txBody>
      </p:sp>
      <p:sp>
        <p:nvSpPr>
          <p:cNvPr id="57" name="TextBox 5">
            <a:extLst>
              <a:ext uri="{FF2B5EF4-FFF2-40B4-BE49-F238E27FC236}">
                <a16:creationId xmlns:a16="http://schemas.microsoft.com/office/drawing/2014/main" id="{3DBC2175-A25B-D14A-1D5B-415F6119F378}"/>
              </a:ext>
            </a:extLst>
          </p:cNvPr>
          <p:cNvSpPr/>
          <p:nvPr/>
        </p:nvSpPr>
        <p:spPr>
          <a:xfrm>
            <a:off x="204480" y="522433"/>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47</a:t>
            </a:r>
            <a:r>
              <a:rPr lang="fr-FR" sz="2800" b="1" spc="-1" dirty="0">
                <a:latin typeface="+mj-lt"/>
              </a:rPr>
              <a:t> </a:t>
            </a:r>
            <a:r>
              <a:rPr lang="en-GB" sz="2800" b="1" spc="-1" dirty="0">
                <a:latin typeface="+mj-lt"/>
              </a:rPr>
              <a:t>While he was still speaking a crowd came up, and the man who was called Judas, one of the Twelve, was leading them. He approached Jesus to kiss him, </a:t>
            </a:r>
            <a:r>
              <a:rPr lang="en-GB" sz="2800" b="1" spc="-1" baseline="30000" dirty="0">
                <a:solidFill>
                  <a:srgbClr val="C00000"/>
                </a:solidFill>
                <a:latin typeface="+mj-lt"/>
              </a:rPr>
              <a:t>48</a:t>
            </a:r>
            <a:r>
              <a:rPr lang="en-GB" sz="2800" b="1" spc="-1" dirty="0">
                <a:latin typeface="+mj-lt"/>
              </a:rPr>
              <a:t> but Jesus asked him, “Judas, are you betraying the Son of Man with a kiss?”</a:t>
            </a:r>
          </a:p>
          <a:p>
            <a:pPr marL="357188" indent="-357188"/>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Kiss: </a:t>
            </a:r>
            <a:r>
              <a:rPr lang="en-GB" sz="2800" b="1" spc="-1" dirty="0">
                <a:ea typeface="Verdana"/>
              </a:rPr>
              <a:t>An embrace, not a smooch.</a:t>
            </a:r>
          </a:p>
          <a:p>
            <a:pPr marL="357188" indent="-357188"/>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Why: </a:t>
            </a:r>
            <a:r>
              <a:rPr lang="en-GB" sz="2800" b="1" spc="-1" dirty="0">
                <a:ea typeface="Verdana"/>
              </a:rPr>
              <a:t>Jesus said, “the Son of Man”</a:t>
            </a:r>
            <a:endParaRPr lang="en-US" sz="2800" b="1" spc="-1" dirty="0">
              <a:latin typeface="+mj-lt"/>
            </a:endParaRPr>
          </a:p>
        </p:txBody>
      </p:sp>
      <p:pic>
        <p:nvPicPr>
          <p:cNvPr id="12290" name="Picture 2" descr="Rome Rehabilitates Judas on Holy Thursday">
            <a:extLst>
              <a:ext uri="{FF2B5EF4-FFF2-40B4-BE49-F238E27FC236}">
                <a16:creationId xmlns:a16="http://schemas.microsoft.com/office/drawing/2014/main" id="{8DA4C572-0E04-0C15-E3AE-EFA4DDEAE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29" y="522433"/>
            <a:ext cx="6081049" cy="40597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5C4B50-8AB7-135C-9702-6E5FC2DD3724}"/>
              </a:ext>
            </a:extLst>
          </p:cNvPr>
          <p:cNvSpPr txBox="1"/>
          <p:nvPr/>
        </p:nvSpPr>
        <p:spPr>
          <a:xfrm>
            <a:off x="900339" y="4221931"/>
            <a:ext cx="6763657" cy="338554"/>
          </a:xfrm>
          <a:prstGeom prst="rect">
            <a:avLst/>
          </a:prstGeom>
          <a:noFill/>
        </p:spPr>
        <p:txBody>
          <a:bodyPr wrap="square" rtlCol="0">
            <a:spAutoFit/>
          </a:bodyPr>
          <a:lstStyle/>
          <a:p>
            <a:pPr algn="ctr"/>
            <a:r>
              <a:rPr lang="en-GB" sz="1600" b="1" dirty="0">
                <a:solidFill>
                  <a:schemeClr val="bg1"/>
                </a:solidFill>
              </a:rPr>
              <a:t>Judas kissing Jesus from </a:t>
            </a:r>
            <a:r>
              <a:rPr lang="en-GB" sz="1600" b="1" i="1" dirty="0" err="1">
                <a:solidFill>
                  <a:schemeClr val="bg1"/>
                </a:solidFill>
              </a:rPr>
              <a:t>L'Osservatore</a:t>
            </a:r>
            <a:r>
              <a:rPr lang="en-GB" sz="1600" b="1" i="1" dirty="0">
                <a:solidFill>
                  <a:schemeClr val="bg1"/>
                </a:solidFill>
              </a:rPr>
              <a:t> Romano</a:t>
            </a:r>
            <a:r>
              <a:rPr lang="en-GB" sz="1600" b="1" dirty="0">
                <a:solidFill>
                  <a:schemeClr val="bg1"/>
                </a:solidFill>
              </a:rPr>
              <a:t>, 2021</a:t>
            </a:r>
            <a:endParaRPr lang="en-US" sz="1600" b="1" dirty="0">
              <a:solidFill>
                <a:schemeClr val="bg1"/>
              </a:solidFill>
            </a:endParaRPr>
          </a:p>
        </p:txBody>
      </p:sp>
    </p:spTree>
    <p:extLst>
      <p:ext uri="{BB962C8B-B14F-4D97-AF65-F5344CB8AC3E}">
        <p14:creationId xmlns:p14="http://schemas.microsoft.com/office/powerpoint/2010/main" val="143888279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2290"/>
                                        </p:tgtEl>
                                        <p:attrNameLst>
                                          <p:attrName>ppt_x</p:attrName>
                                        </p:attrNameLst>
                                      </p:cBhvr>
                                      <p:tavLst>
                                        <p:tav tm="0">
                                          <p:val>
                                            <p:strVal val="ppt_x"/>
                                          </p:val>
                                        </p:tav>
                                        <p:tav tm="100000">
                                          <p:val>
                                            <p:strVal val="ppt_x"/>
                                          </p:val>
                                        </p:tav>
                                      </p:tavLst>
                                    </p:anim>
                                    <p:anim calcmode="lin" valueType="num">
                                      <p:cBhvr additive="base">
                                        <p:cTn id="11" dur="500"/>
                                        <p:tgtEl>
                                          <p:spTgt spid="12290"/>
                                        </p:tgtEl>
                                        <p:attrNameLst>
                                          <p:attrName>ppt_y</p:attrName>
                                        </p:attrNameLst>
                                      </p:cBhvr>
                                      <p:tavLst>
                                        <p:tav tm="0">
                                          <p:val>
                                            <p:strVal val="ppt_y"/>
                                          </p:val>
                                        </p:tav>
                                        <p:tav tm="100000">
                                          <p:val>
                                            <p:strVal val="1+ppt_h/2"/>
                                          </p:val>
                                        </p:tav>
                                      </p:tavLst>
                                    </p:anim>
                                    <p:set>
                                      <p:cBhvr>
                                        <p:cTn id="12" dur="1" fill="hold">
                                          <p:stCondLst>
                                            <p:cond delay="499"/>
                                          </p:stCondLst>
                                        </p:cTn>
                                        <p:tgtEl>
                                          <p:spTgt spid="1229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repl">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xEl>
                                              <p:pRg st="1" end="1"/>
                                            </p:txEl>
                                          </p:spTgt>
                                        </p:tgtEl>
                                        <p:attrNameLst>
                                          <p:attrName>style.visibility</p:attrName>
                                        </p:attrNameLst>
                                      </p:cBhvr>
                                      <p:to>
                                        <p:strVal val="visible"/>
                                      </p:to>
                                    </p:set>
                                    <p:anim calcmode="lin" valueType="num">
                                      <p:cBhvr additive="repl">
                                        <p:cTn id="2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7">
                                            <p:txEl>
                                              <p:pRg st="2" end="2"/>
                                            </p:txEl>
                                          </p:spTgt>
                                        </p:tgtEl>
                                        <p:attrNameLst>
                                          <p:attrName>style.visibility</p:attrName>
                                        </p:attrNameLst>
                                      </p:cBhvr>
                                      <p:to>
                                        <p:strVal val="visible"/>
                                      </p:to>
                                    </p:set>
                                    <p:anim calcmode="lin" valueType="num">
                                      <p:cBhvr additive="repl">
                                        <p:cTn id="2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0" nodeType="clickEffect">
                                  <p:stCondLst>
                                    <p:cond delay="0"/>
                                  </p:stCondLst>
                                  <p:childTnLst>
                                    <p:anim calcmode="lin" valueType="num">
                                      <p:cBhvr additive="base">
                                        <p:cTn id="34" dur="500"/>
                                        <p:tgtEl>
                                          <p:spTgt spid="2"/>
                                        </p:tgtEl>
                                        <p:attrNameLst>
                                          <p:attrName>ppt_x</p:attrName>
                                        </p:attrNameLst>
                                      </p:cBhvr>
                                      <p:tavLst>
                                        <p:tav tm="0">
                                          <p:val>
                                            <p:strVal val="ppt_x"/>
                                          </p:val>
                                        </p:tav>
                                        <p:tav tm="100000">
                                          <p:val>
                                            <p:strVal val="ppt_x"/>
                                          </p:val>
                                        </p:tav>
                                      </p:tavLst>
                                    </p:anim>
                                    <p:anim calcmode="lin" valueType="num">
                                      <p:cBhvr additive="base">
                                        <p:cTn id="35" dur="500"/>
                                        <p:tgtEl>
                                          <p:spTgt spid="2"/>
                                        </p:tgtEl>
                                        <p:attrNameLst>
                                          <p:attrName>ppt_y</p:attrName>
                                        </p:attrNameLst>
                                      </p:cBhvr>
                                      <p:tavLst>
                                        <p:tav tm="0">
                                          <p:val>
                                            <p:strVal val="ppt_y"/>
                                          </p:val>
                                        </p:tav>
                                        <p:tav tm="100000">
                                          <p:val>
                                            <p:strVal val="1+ppt_h/2"/>
                                          </p:val>
                                        </p:tav>
                                      </p:tavLst>
                                    </p:anim>
                                    <p:set>
                                      <p:cBhvr>
                                        <p:cTn id="3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B0ADA3AC-4F22-7941-1251-40F123C59611}"/>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6A3DD531-17FF-A025-861A-B26913B222DA}"/>
              </a:ext>
            </a:extLst>
          </p:cNvPr>
          <p:cNvSpPr/>
          <p:nvPr/>
        </p:nvSpPr>
        <p:spPr>
          <a:xfrm>
            <a:off x="204480" y="667"/>
            <a:ext cx="778081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Jesus arrested</a:t>
            </a:r>
            <a:endParaRPr lang="en-GB" sz="2800" b="1" strike="noStrike" spc="-1" dirty="0">
              <a:solidFill>
                <a:srgbClr val="0070C0"/>
              </a:solidFill>
              <a:latin typeface="Verdana"/>
              <a:ea typeface="Verdana"/>
            </a:endParaRPr>
          </a:p>
        </p:txBody>
      </p:sp>
      <p:sp>
        <p:nvSpPr>
          <p:cNvPr id="57" name="TextBox 5">
            <a:extLst>
              <a:ext uri="{FF2B5EF4-FFF2-40B4-BE49-F238E27FC236}">
                <a16:creationId xmlns:a16="http://schemas.microsoft.com/office/drawing/2014/main" id="{A7C15425-5B58-4A7A-AD76-EF2E7BEE3575}"/>
              </a:ext>
            </a:extLst>
          </p:cNvPr>
          <p:cNvSpPr/>
          <p:nvPr/>
        </p:nvSpPr>
        <p:spPr>
          <a:xfrm>
            <a:off x="204480" y="522433"/>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52</a:t>
            </a:r>
            <a:r>
              <a:rPr lang="fr-FR" sz="2800" b="1" spc="-1" dirty="0">
                <a:latin typeface="+mj-lt"/>
              </a:rPr>
              <a:t> </a:t>
            </a:r>
            <a:r>
              <a:rPr lang="en-GB" sz="2800" b="1" spc="-1" dirty="0">
                <a:latin typeface="+mj-lt"/>
              </a:rPr>
              <a:t>Then Jesus said to the chief priests, the officers of the temple guard, and the elders, who had come for him, “Am I leading a rebellion, that you have come with swords and clubs? </a:t>
            </a:r>
            <a:r>
              <a:rPr lang="en-GB" sz="2800" b="1" spc="-1" baseline="30000" dirty="0">
                <a:solidFill>
                  <a:srgbClr val="C00000"/>
                </a:solidFill>
                <a:latin typeface="+mj-lt"/>
              </a:rPr>
              <a:t>53</a:t>
            </a:r>
            <a:r>
              <a:rPr lang="en-GB" sz="2800" b="1" spc="-1" dirty="0">
                <a:latin typeface="+mj-lt"/>
              </a:rPr>
              <a:t> Every day I was with you in the temple courts, and you did not lay a hand on me. But this is your hour —when darkness reigns.”</a:t>
            </a:r>
            <a:endParaRPr lang="en-US" sz="2800" b="1" spc="-1" dirty="0">
              <a:latin typeface="+mj-lt"/>
            </a:endParaRPr>
          </a:p>
        </p:txBody>
      </p:sp>
      <p:pic>
        <p:nvPicPr>
          <p:cNvPr id="3" name="Picture 2">
            <a:extLst>
              <a:ext uri="{FF2B5EF4-FFF2-40B4-BE49-F238E27FC236}">
                <a16:creationId xmlns:a16="http://schemas.microsoft.com/office/drawing/2014/main" id="{99140635-F3F3-932C-EFD4-8BE73FF0AFDD}"/>
              </a:ext>
            </a:extLst>
          </p:cNvPr>
          <p:cNvPicPr>
            <a:picLocks noChangeAspect="1"/>
          </p:cNvPicPr>
          <p:nvPr/>
        </p:nvPicPr>
        <p:blipFill>
          <a:blip r:embed="rId2"/>
          <a:stretch>
            <a:fillRect/>
          </a:stretch>
        </p:blipFill>
        <p:spPr>
          <a:xfrm>
            <a:off x="1045028" y="477727"/>
            <a:ext cx="6403741" cy="4093606"/>
          </a:xfrm>
          <a:prstGeom prst="rect">
            <a:avLst/>
          </a:prstGeom>
        </p:spPr>
      </p:pic>
    </p:spTree>
    <p:extLst>
      <p:ext uri="{BB962C8B-B14F-4D97-AF65-F5344CB8AC3E}">
        <p14:creationId xmlns:p14="http://schemas.microsoft.com/office/powerpoint/2010/main" val="333465243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475E067E-74F2-2F97-E0CD-B468234ACF36}"/>
            </a:ext>
          </a:extLst>
        </p:cNvPr>
        <p:cNvGrpSpPr/>
        <p:nvPr/>
      </p:nvGrpSpPr>
      <p:grpSpPr>
        <a:xfrm>
          <a:off x="0" y="0"/>
          <a:ext cx="0" cy="0"/>
          <a:chOff x="0" y="0"/>
          <a:chExt cx="0" cy="0"/>
        </a:xfrm>
      </p:grpSpPr>
      <p:sp>
        <p:nvSpPr>
          <p:cNvPr id="47" name="TextBox 3">
            <a:extLst>
              <a:ext uri="{FF2B5EF4-FFF2-40B4-BE49-F238E27FC236}">
                <a16:creationId xmlns:a16="http://schemas.microsoft.com/office/drawing/2014/main" id="{6F47CED8-9D5B-9246-7112-070D4271595D}"/>
              </a:ext>
            </a:extLst>
          </p:cNvPr>
          <p:cNvSpPr/>
          <p:nvPr/>
        </p:nvSpPr>
        <p:spPr>
          <a:xfrm>
            <a:off x="271591" y="120801"/>
            <a:ext cx="5839554"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pc="-1" dirty="0">
                <a:solidFill>
                  <a:srgbClr val="0070C0"/>
                </a:solidFill>
                <a:latin typeface="Verdana" panose="020B0604030504040204" pitchFamily="34" charset="0"/>
                <a:ea typeface="Verdana" panose="020B0604030504040204" pitchFamily="34" charset="0"/>
              </a:rPr>
              <a:t>Background notes 2</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a:extLst>
              <a:ext uri="{FF2B5EF4-FFF2-40B4-BE49-F238E27FC236}">
                <a16:creationId xmlns:a16="http://schemas.microsoft.com/office/drawing/2014/main" id="{AB8AA3BB-0394-09FA-C25A-66D2303AD5A1}"/>
              </a:ext>
            </a:extLst>
          </p:cNvPr>
          <p:cNvSpPr/>
          <p:nvPr/>
        </p:nvSpPr>
        <p:spPr>
          <a:xfrm>
            <a:off x="271592" y="642567"/>
            <a:ext cx="7856408"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66700" indent="-266700"/>
            <a:r>
              <a:rPr lang="en-US" sz="2800" b="1" spc="-1" dirty="0">
                <a:solidFill>
                  <a:srgbClr val="C00000"/>
                </a:solidFill>
                <a:ea typeface="Verdana"/>
              </a:rPr>
              <a:t>● </a:t>
            </a:r>
            <a:r>
              <a:rPr lang="en-US" sz="2800" b="1" dirty="0"/>
              <a:t>Ancient rabbis, the DSS, and Josephus report priestly abuses similarly to the NT.</a:t>
            </a:r>
            <a:endParaRPr lang="en-GB" sz="2800" b="1" spc="-1" dirty="0">
              <a:ea typeface="Verdana"/>
            </a:endParaRPr>
          </a:p>
          <a:p>
            <a:pPr marL="266700" indent="-266700"/>
            <a:r>
              <a:rPr lang="en-US" sz="2800" b="1" spc="-1" dirty="0">
                <a:solidFill>
                  <a:srgbClr val="C00000"/>
                </a:solidFill>
                <a:ea typeface="Verdana"/>
              </a:rPr>
              <a:t>● </a:t>
            </a:r>
            <a:r>
              <a:rPr lang="en-GB" sz="2800" b="1" spc="-1" dirty="0">
                <a:ea typeface="Verdana"/>
              </a:rPr>
              <a:t>Ancient covenants were ratified by blood, but no one ever drank that blood.</a:t>
            </a:r>
          </a:p>
          <a:p>
            <a:pPr marL="266700" indent="-266700"/>
            <a:r>
              <a:rPr lang="en-US" sz="2800" b="1" spc="-1" dirty="0">
                <a:solidFill>
                  <a:srgbClr val="C00000"/>
                </a:solidFill>
                <a:ea typeface="Verdana"/>
              </a:rPr>
              <a:t>● </a:t>
            </a:r>
            <a:r>
              <a:rPr lang="en-GB" sz="2800" b="1" spc="-1" dirty="0">
                <a:ea typeface="Verdana"/>
              </a:rPr>
              <a:t>Passover remembered and celebrated Israel’s departure from Egypt, when they sacrificed a lamb and households ate it together in a meal with unleavened bread.</a:t>
            </a:r>
          </a:p>
        </p:txBody>
      </p:sp>
      <p:pic>
        <p:nvPicPr>
          <p:cNvPr id="3074" name="Picture 2" descr="Featured news and headlines | KU News">
            <a:extLst>
              <a:ext uri="{FF2B5EF4-FFF2-40B4-BE49-F238E27FC236}">
                <a16:creationId xmlns:a16="http://schemas.microsoft.com/office/drawing/2014/main" id="{CBB3490D-2DDE-1D75-A263-EA896A9B4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93990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repl">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repl">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repl">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6E642C2B-5424-4AE7-E7DA-0CF7E60B8BF0}"/>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3ADB1A82-B39B-6947-515C-B7F940D12C9C}"/>
              </a:ext>
            </a:extLst>
          </p:cNvPr>
          <p:cNvSpPr/>
          <p:nvPr/>
        </p:nvSpPr>
        <p:spPr>
          <a:xfrm>
            <a:off x="204479" y="125643"/>
            <a:ext cx="778081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“This is your hour”</a:t>
            </a:r>
            <a:endParaRPr lang="en-GB" sz="2800" b="1" strike="noStrike" spc="-1" dirty="0">
              <a:solidFill>
                <a:srgbClr val="0070C0"/>
              </a:solidFill>
              <a:latin typeface="Verdana"/>
              <a:ea typeface="Verdana"/>
            </a:endParaRPr>
          </a:p>
        </p:txBody>
      </p:sp>
      <p:sp>
        <p:nvSpPr>
          <p:cNvPr id="2" name="TextBox 5">
            <a:extLst>
              <a:ext uri="{FF2B5EF4-FFF2-40B4-BE49-F238E27FC236}">
                <a16:creationId xmlns:a16="http://schemas.microsoft.com/office/drawing/2014/main" id="{BBDBF40D-1AE8-73C4-E209-9DA8837B66C8}"/>
              </a:ext>
            </a:extLst>
          </p:cNvPr>
          <p:cNvSpPr/>
          <p:nvPr/>
        </p:nvSpPr>
        <p:spPr>
          <a:xfrm>
            <a:off x="102240" y="647409"/>
            <a:ext cx="8025760" cy="32609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66700" indent="-266700">
              <a:spcAft>
                <a:spcPts val="1200"/>
              </a:spcAft>
            </a:pPr>
            <a:r>
              <a:rPr lang="en-GB" sz="2400" b="1" spc="-1" dirty="0">
                <a:solidFill>
                  <a:srgbClr val="C00000"/>
                </a:solidFill>
                <a:ea typeface="Verdana"/>
              </a:rPr>
              <a:t>●</a:t>
            </a:r>
            <a:r>
              <a:rPr lang="en-GB" sz="2400" b="1" spc="-1" dirty="0">
                <a:ea typeface="Verdana"/>
              </a:rPr>
              <a:t> </a:t>
            </a:r>
            <a:r>
              <a:rPr lang="en-GB" sz="2800" b="1" spc="-1" dirty="0">
                <a:solidFill>
                  <a:srgbClr val="0070C0"/>
                </a:solidFill>
                <a:ea typeface="Verdana"/>
              </a:rPr>
              <a:t>Darkness: </a:t>
            </a:r>
            <a:r>
              <a:rPr lang="en-GB" sz="2800" b="1" spc="-1" dirty="0">
                <a:latin typeface="+mj-lt"/>
              </a:rPr>
              <a:t>Night was commonly associated with evil and crime, the time when demons ruled and witchcraft operated.</a:t>
            </a:r>
          </a:p>
          <a:p>
            <a:pPr marL="266700" indent="-266700">
              <a:spcAft>
                <a:spcPts val="1200"/>
              </a:spcAft>
            </a:pPr>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Psalm 91:5-6: “</a:t>
            </a:r>
            <a:r>
              <a:rPr lang="en-GB" sz="2800" b="1" spc="-1" dirty="0">
                <a:latin typeface="+mj-lt"/>
              </a:rPr>
              <a:t>You will not fear the terror </a:t>
            </a:r>
            <a:br>
              <a:rPr lang="en-GB" sz="2800" b="1" spc="-1" dirty="0">
                <a:latin typeface="+mj-lt"/>
              </a:rPr>
            </a:br>
            <a:r>
              <a:rPr lang="en-GB" sz="2800" b="1" spc="-1" dirty="0">
                <a:latin typeface="+mj-lt"/>
              </a:rPr>
              <a:t>of the night, nor the arrow that flies by day, nor the pestilence that stalks in darkness, nor the destruction that wastes at noonday.”</a:t>
            </a:r>
          </a:p>
        </p:txBody>
      </p:sp>
    </p:spTree>
    <p:extLst>
      <p:ext uri="{BB962C8B-B14F-4D97-AF65-F5344CB8AC3E}">
        <p14:creationId xmlns:p14="http://schemas.microsoft.com/office/powerpoint/2010/main" val="238721620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repl">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repl">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09BCBFBB-6FC3-0EC0-FB0D-ABAF57E66253}"/>
            </a:ext>
          </a:extLst>
        </p:cNvPr>
        <p:cNvGrpSpPr/>
        <p:nvPr/>
      </p:nvGrpSpPr>
      <p:grpSpPr>
        <a:xfrm>
          <a:off x="0" y="0"/>
          <a:ext cx="0" cy="0"/>
          <a:chOff x="0" y="0"/>
          <a:chExt cx="0" cy="0"/>
        </a:xfrm>
      </p:grpSpPr>
      <p:pic>
        <p:nvPicPr>
          <p:cNvPr id="49" name="Image 5">
            <a:extLst>
              <a:ext uri="{FF2B5EF4-FFF2-40B4-BE49-F238E27FC236}">
                <a16:creationId xmlns:a16="http://schemas.microsoft.com/office/drawing/2014/main" id="{3CE59E1D-1862-EFCD-CFD5-0581C2B00F7C}"/>
              </a:ext>
            </a:extLst>
          </p:cNvPr>
          <p:cNvPicPr/>
          <p:nvPr/>
        </p:nvPicPr>
        <p:blipFill>
          <a:blip r:embed="rId2"/>
          <a:stretch/>
        </p:blipFill>
        <p:spPr>
          <a:xfrm>
            <a:off x="0" y="6840"/>
            <a:ext cx="8127720" cy="4565160"/>
          </a:xfrm>
          <a:prstGeom prst="rect">
            <a:avLst/>
          </a:prstGeom>
          <a:ln w="0">
            <a:noFill/>
          </a:ln>
        </p:spPr>
      </p:pic>
      <p:sp>
        <p:nvSpPr>
          <p:cNvPr id="50" name="TextBox 5">
            <a:extLst>
              <a:ext uri="{FF2B5EF4-FFF2-40B4-BE49-F238E27FC236}">
                <a16:creationId xmlns:a16="http://schemas.microsoft.com/office/drawing/2014/main" id="{B1777F6E-5F5F-BA84-73F9-FD852FE48AB6}"/>
              </a:ext>
            </a:extLst>
          </p:cNvPr>
          <p:cNvSpPr/>
          <p:nvPr/>
        </p:nvSpPr>
        <p:spPr>
          <a:xfrm>
            <a:off x="211769" y="1929947"/>
            <a:ext cx="6628418" cy="15682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8. Peter denies knowing Jesus three times </a:t>
            </a:r>
            <a:br>
              <a:rPr lang="en-GB" sz="3200" b="1" strike="noStrike" spc="-1" dirty="0">
                <a:solidFill>
                  <a:srgbClr val="0070C0"/>
                </a:solidFill>
                <a:latin typeface="Arial"/>
              </a:rPr>
            </a:br>
            <a:r>
              <a:rPr lang="en-GB" sz="3200" b="1" strike="noStrike" spc="-1" dirty="0">
                <a:solidFill>
                  <a:srgbClr val="C00000"/>
                </a:solidFill>
                <a:latin typeface="Arial"/>
              </a:rPr>
              <a:t>(54-62)</a:t>
            </a:r>
          </a:p>
        </p:txBody>
      </p:sp>
    </p:spTree>
    <p:extLst>
      <p:ext uri="{BB962C8B-B14F-4D97-AF65-F5344CB8AC3E}">
        <p14:creationId xmlns:p14="http://schemas.microsoft.com/office/powerpoint/2010/main" val="695792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3469DD16-A675-3FF6-F9A0-0F7C75362375}"/>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6261062E-B77F-7FEC-5CDE-03E11D5DE903}"/>
              </a:ext>
            </a:extLst>
          </p:cNvPr>
          <p:cNvSpPr/>
          <p:nvPr/>
        </p:nvSpPr>
        <p:spPr>
          <a:xfrm>
            <a:off x="204480" y="667"/>
            <a:ext cx="700912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“This man was with him!”</a:t>
            </a:r>
            <a:endParaRPr lang="en-GB" sz="2800" b="1" strike="noStrike" spc="-1" dirty="0">
              <a:solidFill>
                <a:srgbClr val="0070C0"/>
              </a:solidFill>
              <a:latin typeface="Verdana"/>
              <a:ea typeface="Verdana"/>
            </a:endParaRPr>
          </a:p>
        </p:txBody>
      </p:sp>
      <p:sp>
        <p:nvSpPr>
          <p:cNvPr id="57" name="TextBox 5">
            <a:extLst>
              <a:ext uri="{FF2B5EF4-FFF2-40B4-BE49-F238E27FC236}">
                <a16:creationId xmlns:a16="http://schemas.microsoft.com/office/drawing/2014/main" id="{9585B1E6-FBE1-4417-6A58-839C6509E1BF}"/>
              </a:ext>
            </a:extLst>
          </p:cNvPr>
          <p:cNvSpPr/>
          <p:nvPr/>
        </p:nvSpPr>
        <p:spPr>
          <a:xfrm>
            <a:off x="204480" y="522433"/>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54</a:t>
            </a:r>
            <a:r>
              <a:rPr lang="fr-FR" sz="2800" b="1" spc="-1" dirty="0">
                <a:latin typeface="+mj-lt"/>
              </a:rPr>
              <a:t> </a:t>
            </a:r>
            <a:r>
              <a:rPr lang="en-GB" sz="2800" b="1" spc="-1" dirty="0">
                <a:latin typeface="+mj-lt"/>
              </a:rPr>
              <a:t>Then seizing him, they led him away and took him into the house of the high priest. Peter followed at a distance. </a:t>
            </a:r>
            <a:r>
              <a:rPr lang="en-GB" sz="2800" b="1" spc="-1" baseline="30000" dirty="0">
                <a:solidFill>
                  <a:srgbClr val="C00000"/>
                </a:solidFill>
                <a:latin typeface="+mj-lt"/>
              </a:rPr>
              <a:t>55</a:t>
            </a:r>
            <a:r>
              <a:rPr lang="en-GB" sz="2800" b="1" spc="-1" dirty="0">
                <a:latin typeface="+mj-lt"/>
              </a:rPr>
              <a:t> And when some there had kindled a fire in the middle of the courtyard and had sat down together, Peter sat down with them. </a:t>
            </a:r>
            <a:r>
              <a:rPr lang="en-GB" sz="2800" b="1" spc="-1" baseline="30000" dirty="0">
                <a:solidFill>
                  <a:srgbClr val="C00000"/>
                </a:solidFill>
                <a:latin typeface="+mj-lt"/>
              </a:rPr>
              <a:t>56</a:t>
            </a:r>
            <a:r>
              <a:rPr lang="en-GB" sz="2800" b="1" spc="-1" dirty="0">
                <a:latin typeface="+mj-lt"/>
              </a:rPr>
              <a:t> A servant girl saw him seated there in the firelight. She looked closely at him and said, “This man was with him.”</a:t>
            </a:r>
            <a:endParaRPr lang="en-US" sz="2800" b="1" spc="-1" dirty="0">
              <a:latin typeface="+mj-lt"/>
            </a:endParaRPr>
          </a:p>
        </p:txBody>
      </p:sp>
      <p:pic>
        <p:nvPicPr>
          <p:cNvPr id="13314" name="Picture 2" descr="While Peter was in the courtyard, one of the servant-girls of the ...">
            <a:extLst>
              <a:ext uri="{FF2B5EF4-FFF2-40B4-BE49-F238E27FC236}">
                <a16:creationId xmlns:a16="http://schemas.microsoft.com/office/drawing/2014/main" id="{EDC17C90-3B87-585E-35BD-E229E85EF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973" y="522433"/>
            <a:ext cx="5398533" cy="404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81623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314"/>
                                        </p:tgtEl>
                                        <p:attrNameLst>
                                          <p:attrName>ppt_x</p:attrName>
                                        </p:attrNameLst>
                                      </p:cBhvr>
                                      <p:tavLst>
                                        <p:tav tm="0">
                                          <p:val>
                                            <p:strVal val="ppt_x"/>
                                          </p:val>
                                        </p:tav>
                                        <p:tav tm="100000">
                                          <p:val>
                                            <p:strVal val="ppt_x"/>
                                          </p:val>
                                        </p:tav>
                                      </p:tavLst>
                                    </p:anim>
                                    <p:anim calcmode="lin" valueType="num">
                                      <p:cBhvr additive="base">
                                        <p:cTn id="7" dur="500"/>
                                        <p:tgtEl>
                                          <p:spTgt spid="13314"/>
                                        </p:tgtEl>
                                        <p:attrNameLst>
                                          <p:attrName>ppt_y</p:attrName>
                                        </p:attrNameLst>
                                      </p:cBhvr>
                                      <p:tavLst>
                                        <p:tav tm="0">
                                          <p:val>
                                            <p:strVal val="ppt_y"/>
                                          </p:val>
                                        </p:tav>
                                        <p:tav tm="100000">
                                          <p:val>
                                            <p:strVal val="1+ppt_h/2"/>
                                          </p:val>
                                        </p:tav>
                                      </p:tavLst>
                                    </p:anim>
                                    <p:set>
                                      <p:cBhvr>
                                        <p:cTn id="8" dur="1" fill="hold">
                                          <p:stCondLst>
                                            <p:cond delay="499"/>
                                          </p:stCondLst>
                                        </p:cTn>
                                        <p:tgtEl>
                                          <p:spTgt spid="133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783125B1-52D7-21E4-C8BA-1C700A16BB2F}"/>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7EA0904F-1EBC-0B4F-DE31-BD4A2B72F80D}"/>
              </a:ext>
            </a:extLst>
          </p:cNvPr>
          <p:cNvSpPr/>
          <p:nvPr/>
        </p:nvSpPr>
        <p:spPr>
          <a:xfrm>
            <a:off x="204480" y="667"/>
            <a:ext cx="778081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“I don’t know him!”</a:t>
            </a:r>
            <a:endParaRPr lang="en-GB" sz="2800" b="1" strike="noStrike" spc="-1" dirty="0">
              <a:solidFill>
                <a:srgbClr val="0070C0"/>
              </a:solidFill>
              <a:latin typeface="Verdana"/>
              <a:ea typeface="Verdana"/>
            </a:endParaRPr>
          </a:p>
        </p:txBody>
      </p:sp>
      <p:sp>
        <p:nvSpPr>
          <p:cNvPr id="57" name="TextBox 5">
            <a:extLst>
              <a:ext uri="{FF2B5EF4-FFF2-40B4-BE49-F238E27FC236}">
                <a16:creationId xmlns:a16="http://schemas.microsoft.com/office/drawing/2014/main" id="{B64E009C-1073-8A57-0005-F0D523D5FD91}"/>
              </a:ext>
            </a:extLst>
          </p:cNvPr>
          <p:cNvSpPr/>
          <p:nvPr/>
        </p:nvSpPr>
        <p:spPr>
          <a:xfrm>
            <a:off x="204480" y="522433"/>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5</a:t>
            </a:r>
            <a:r>
              <a:rPr lang="fr-FR" sz="2800" b="1" spc="-1" baseline="30000" dirty="0">
                <a:solidFill>
                  <a:srgbClr val="C00000"/>
                </a:solidFill>
                <a:latin typeface="+mj-lt"/>
              </a:rPr>
              <a:t>7</a:t>
            </a:r>
            <a:r>
              <a:rPr lang="fr-FR" sz="2800" b="1" spc="-1" dirty="0">
                <a:latin typeface="+mj-lt"/>
              </a:rPr>
              <a:t> </a:t>
            </a:r>
            <a:r>
              <a:rPr lang="en-GB" sz="2800" b="1" spc="-1" dirty="0">
                <a:latin typeface="+mj-lt"/>
              </a:rPr>
              <a:t>But he denied it. “Woman, I don’t know him,” he said.</a:t>
            </a:r>
          </a:p>
          <a:p>
            <a:pPr indent="357188">
              <a:lnSpc>
                <a:spcPct val="100000"/>
              </a:lnSpc>
              <a:buNone/>
              <a:tabLst>
                <a:tab pos="0" algn="l"/>
              </a:tabLst>
            </a:pPr>
            <a:r>
              <a:rPr lang="en-GB" sz="2800" b="1" spc="-1" baseline="30000" dirty="0">
                <a:solidFill>
                  <a:srgbClr val="C00000"/>
                </a:solidFill>
                <a:latin typeface="+mj-lt"/>
              </a:rPr>
              <a:t>58</a:t>
            </a:r>
            <a:r>
              <a:rPr lang="en-GB" sz="2800" b="1" spc="-1" dirty="0">
                <a:latin typeface="+mj-lt"/>
              </a:rPr>
              <a:t> A little later someone else saw him and said, “You also are one of them.”</a:t>
            </a:r>
          </a:p>
          <a:p>
            <a:pPr indent="357188">
              <a:lnSpc>
                <a:spcPct val="100000"/>
              </a:lnSpc>
              <a:buNone/>
              <a:tabLst>
                <a:tab pos="0" algn="l"/>
              </a:tabLst>
            </a:pPr>
            <a:r>
              <a:rPr lang="en-GB" sz="2800" b="1" spc="-1" dirty="0">
                <a:latin typeface="+mj-lt"/>
              </a:rPr>
              <a:t>“Man, I am not!” Peter replied.</a:t>
            </a:r>
          </a:p>
          <a:p>
            <a:pPr indent="357188">
              <a:lnSpc>
                <a:spcPct val="100000"/>
              </a:lnSpc>
              <a:buNone/>
              <a:tabLst>
                <a:tab pos="0" algn="l"/>
              </a:tabLst>
            </a:pPr>
            <a:r>
              <a:rPr lang="en-GB" sz="2800" b="1" spc="-1" baseline="30000" dirty="0">
                <a:solidFill>
                  <a:srgbClr val="C00000"/>
                </a:solidFill>
                <a:latin typeface="+mj-lt"/>
              </a:rPr>
              <a:t>59</a:t>
            </a:r>
            <a:r>
              <a:rPr lang="en-GB" sz="2800" b="1" spc="-1" dirty="0">
                <a:latin typeface="+mj-lt"/>
              </a:rPr>
              <a:t> About an hour later another asserted, “Certainly this fellow was with him, for he is a Galilean.”</a:t>
            </a:r>
            <a:endParaRPr lang="en-US" sz="2800" b="1" spc="-1" dirty="0">
              <a:latin typeface="+mj-lt"/>
            </a:endParaRPr>
          </a:p>
        </p:txBody>
      </p:sp>
    </p:spTree>
    <p:extLst>
      <p:ext uri="{BB962C8B-B14F-4D97-AF65-F5344CB8AC3E}">
        <p14:creationId xmlns:p14="http://schemas.microsoft.com/office/powerpoint/2010/main" val="127849797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3" end="3"/>
                                            </p:txEl>
                                          </p:spTgt>
                                        </p:tgtEl>
                                        <p:attrNameLst>
                                          <p:attrName>style.visibility</p:attrName>
                                        </p:attrNameLst>
                                      </p:cBhvr>
                                      <p:to>
                                        <p:strVal val="visible"/>
                                      </p:to>
                                    </p:set>
                                    <p:anim calcmode="lin" valueType="num">
                                      <p:cBhvr additive="repl">
                                        <p:cTn id="25"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88817E16-27BD-5540-EC69-EF09A22D9C31}"/>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4A5BB25E-B3C3-657C-3A3B-8304D4308882}"/>
              </a:ext>
            </a:extLst>
          </p:cNvPr>
          <p:cNvSpPr/>
          <p:nvPr/>
        </p:nvSpPr>
        <p:spPr>
          <a:xfrm>
            <a:off x="204480" y="667"/>
            <a:ext cx="778081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“You will disown me three times.” </a:t>
            </a:r>
            <a:endParaRPr lang="en-GB" sz="2800" b="1" strike="noStrike" spc="-1" dirty="0">
              <a:solidFill>
                <a:srgbClr val="0070C0"/>
              </a:solidFill>
              <a:latin typeface="Verdana"/>
              <a:ea typeface="Verdana"/>
            </a:endParaRPr>
          </a:p>
        </p:txBody>
      </p:sp>
      <p:sp>
        <p:nvSpPr>
          <p:cNvPr id="57" name="TextBox 5">
            <a:extLst>
              <a:ext uri="{FF2B5EF4-FFF2-40B4-BE49-F238E27FC236}">
                <a16:creationId xmlns:a16="http://schemas.microsoft.com/office/drawing/2014/main" id="{B5A4E290-AB74-8A60-0CCD-0A77FCC05C00}"/>
              </a:ext>
            </a:extLst>
          </p:cNvPr>
          <p:cNvSpPr/>
          <p:nvPr/>
        </p:nvSpPr>
        <p:spPr>
          <a:xfrm>
            <a:off x="204480" y="522433"/>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60</a:t>
            </a:r>
            <a:r>
              <a:rPr lang="fr-FR" sz="2800" b="1" spc="-1" dirty="0">
                <a:latin typeface="+mj-lt"/>
              </a:rPr>
              <a:t> </a:t>
            </a:r>
            <a:r>
              <a:rPr lang="en-GB" sz="2800" b="1" spc="-1" dirty="0">
                <a:latin typeface="+mj-lt"/>
              </a:rPr>
              <a:t>Peter replied, “Man, I don’t know what you’re talking about!” Just as he was speaking, the rooster crowed. </a:t>
            </a:r>
            <a:r>
              <a:rPr lang="en-GB" sz="2800" b="1" spc="-1" baseline="30000" dirty="0">
                <a:solidFill>
                  <a:srgbClr val="C00000"/>
                </a:solidFill>
                <a:latin typeface="+mj-lt"/>
              </a:rPr>
              <a:t>61</a:t>
            </a:r>
            <a:r>
              <a:rPr lang="en-GB" sz="2800" b="1" spc="-1" dirty="0">
                <a:latin typeface="+mj-lt"/>
              </a:rPr>
              <a:t> The Lord turned and looked straight at Peter. Then Peter remembered the word the Lord had spoken to him: “Before the rooster crows today, you will disown me three times.” </a:t>
            </a:r>
            <a:br>
              <a:rPr lang="en-GB" sz="2800" b="1" spc="-1" dirty="0">
                <a:latin typeface="+mj-lt"/>
              </a:rPr>
            </a:br>
            <a:r>
              <a:rPr lang="en-GB" sz="2800" b="1" spc="-1" baseline="30000" dirty="0">
                <a:solidFill>
                  <a:srgbClr val="C00000"/>
                </a:solidFill>
                <a:latin typeface="+mj-lt"/>
              </a:rPr>
              <a:t>62</a:t>
            </a:r>
            <a:r>
              <a:rPr lang="en-GB" sz="2800" b="1" spc="-1" dirty="0">
                <a:latin typeface="+mj-lt"/>
              </a:rPr>
              <a:t> And he went outside and wept bitterly.</a:t>
            </a:r>
            <a:endParaRPr lang="en-US" sz="2800" b="1" spc="-1" dirty="0">
              <a:latin typeface="+mj-lt"/>
            </a:endParaRPr>
          </a:p>
        </p:txBody>
      </p:sp>
    </p:spTree>
    <p:extLst>
      <p:ext uri="{BB962C8B-B14F-4D97-AF65-F5344CB8AC3E}">
        <p14:creationId xmlns:p14="http://schemas.microsoft.com/office/powerpoint/2010/main" val="158721466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262507A8-04EE-5C81-7B1D-C2B433B8A222}"/>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9BD2764D-DCB9-C467-9784-4771AC91010D}"/>
              </a:ext>
            </a:extLst>
          </p:cNvPr>
          <p:cNvSpPr/>
          <p:nvPr/>
        </p:nvSpPr>
        <p:spPr>
          <a:xfrm>
            <a:off x="204479" y="125643"/>
            <a:ext cx="778081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A mistake in the Gospel?</a:t>
            </a:r>
            <a:endParaRPr lang="en-GB" sz="2800" b="1" strike="noStrike" spc="-1" dirty="0">
              <a:solidFill>
                <a:srgbClr val="0070C0"/>
              </a:solidFill>
              <a:latin typeface="Verdana"/>
              <a:ea typeface="Verdana"/>
            </a:endParaRPr>
          </a:p>
        </p:txBody>
      </p:sp>
      <p:sp>
        <p:nvSpPr>
          <p:cNvPr id="2" name="TextBox 5">
            <a:extLst>
              <a:ext uri="{FF2B5EF4-FFF2-40B4-BE49-F238E27FC236}">
                <a16:creationId xmlns:a16="http://schemas.microsoft.com/office/drawing/2014/main" id="{1F1FD41A-9FC2-DB0A-F2FF-D1F1B266F46D}"/>
              </a:ext>
            </a:extLst>
          </p:cNvPr>
          <p:cNvSpPr/>
          <p:nvPr/>
        </p:nvSpPr>
        <p:spPr>
          <a:xfrm>
            <a:off x="204481" y="647409"/>
            <a:ext cx="7923519" cy="283009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66700" indent="-266700">
              <a:spcAft>
                <a:spcPts val="1200"/>
              </a:spcAft>
            </a:pPr>
            <a:r>
              <a:rPr lang="en-GB" sz="2400" b="1" spc="-1" dirty="0">
                <a:solidFill>
                  <a:srgbClr val="C00000"/>
                </a:solidFill>
                <a:ea typeface="Verdana"/>
              </a:rPr>
              <a:t>●</a:t>
            </a:r>
            <a:r>
              <a:rPr lang="en-GB" sz="2800" b="1" spc="-1" dirty="0">
                <a:latin typeface="+mj-lt"/>
              </a:rPr>
              <a:t> </a:t>
            </a:r>
            <a:r>
              <a:rPr lang="en-GB" sz="2800" b="1" spc="-1" dirty="0">
                <a:solidFill>
                  <a:srgbClr val="0070C0"/>
                </a:solidFill>
                <a:ea typeface="Verdana"/>
              </a:rPr>
              <a:t>Problem</a:t>
            </a:r>
            <a:r>
              <a:rPr lang="en-GB" sz="2800" b="1" spc="-1" dirty="0">
                <a:latin typeface="+mj-lt"/>
              </a:rPr>
              <a:t>: Live chickens were not allowed in Jerusalem. </a:t>
            </a:r>
            <a:r>
              <a:rPr lang="fi-FI" sz="2800" i="1" spc="-1" dirty="0">
                <a:latin typeface="+mj-lt"/>
              </a:rPr>
              <a:t>Mishnah </a:t>
            </a:r>
            <a:r>
              <a:rPr lang="fi-FI" sz="2800" spc="-1" dirty="0">
                <a:latin typeface="+mj-lt"/>
              </a:rPr>
              <a:t>(m.Bava Kamma 7:7) </a:t>
            </a:r>
            <a:endParaRPr lang="en-GB" sz="2800" spc="-1" dirty="0">
              <a:latin typeface="+mj-lt"/>
            </a:endParaRPr>
          </a:p>
          <a:p>
            <a:pPr marL="266700" indent="-266700">
              <a:spcAft>
                <a:spcPts val="1200"/>
              </a:spcAft>
            </a:pPr>
            <a:r>
              <a:rPr lang="en-GB" sz="2400" b="1" spc="-1" dirty="0">
                <a:solidFill>
                  <a:srgbClr val="C00000"/>
                </a:solidFill>
                <a:ea typeface="Verdana"/>
              </a:rPr>
              <a:t>●</a:t>
            </a:r>
            <a:r>
              <a:rPr lang="en-GB" sz="2800" b="1" spc="-1" dirty="0"/>
              <a:t> </a:t>
            </a:r>
            <a:r>
              <a:rPr lang="en-GB" sz="2800" b="1" spc="-1" dirty="0">
                <a:solidFill>
                  <a:srgbClr val="0070C0"/>
                </a:solidFill>
                <a:ea typeface="Verdana"/>
              </a:rPr>
              <a:t>Solution</a:t>
            </a:r>
            <a:r>
              <a:rPr lang="en-GB" sz="2800" b="1" spc="-1" dirty="0"/>
              <a:t>: The temple had a </a:t>
            </a:r>
            <a:br>
              <a:rPr lang="en-GB" sz="2800" b="1" spc="-1" dirty="0"/>
            </a:br>
            <a:r>
              <a:rPr lang="en-GB" sz="2800" b="1" spc="-1" dirty="0"/>
              <a:t>morning crier, and the Romans </a:t>
            </a:r>
            <a:br>
              <a:rPr lang="en-GB" sz="2800" b="1" spc="-1" dirty="0"/>
            </a:br>
            <a:r>
              <a:rPr lang="en-GB" sz="2800" b="1" spc="-1" dirty="0"/>
              <a:t>military a trumpet sound called </a:t>
            </a:r>
            <a:br>
              <a:rPr lang="en-GB" sz="2800" b="1" spc="-1" dirty="0"/>
            </a:br>
            <a:r>
              <a:rPr lang="en-GB" sz="2800" b="1" i="1" spc="-1" dirty="0" err="1"/>
              <a:t>Gallicinium</a:t>
            </a:r>
            <a:r>
              <a:rPr lang="en-GB" sz="2800" b="1" spc="-1" dirty="0"/>
              <a:t> (cock crowing).</a:t>
            </a:r>
            <a:endParaRPr lang="en-GB" sz="2800" b="1" spc="-1" dirty="0">
              <a:latin typeface="+mj-lt"/>
            </a:endParaRPr>
          </a:p>
        </p:txBody>
      </p:sp>
      <p:pic>
        <p:nvPicPr>
          <p:cNvPr id="14338" name="Picture 2" descr="Musical Instruments in Asterix &amp; Obelix">
            <a:extLst>
              <a:ext uri="{FF2B5EF4-FFF2-40B4-BE49-F238E27FC236}">
                <a16:creationId xmlns:a16="http://schemas.microsoft.com/office/drawing/2014/main" id="{37A15E61-C756-E805-B0D8-5D927316E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150" y="1724025"/>
            <a:ext cx="2228850"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16547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repl">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repl">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0841160C-173A-E276-5E31-7C2113CF9C24}"/>
            </a:ext>
          </a:extLst>
        </p:cNvPr>
        <p:cNvGrpSpPr/>
        <p:nvPr/>
      </p:nvGrpSpPr>
      <p:grpSpPr>
        <a:xfrm>
          <a:off x="0" y="0"/>
          <a:ext cx="0" cy="0"/>
          <a:chOff x="0" y="0"/>
          <a:chExt cx="0" cy="0"/>
        </a:xfrm>
      </p:grpSpPr>
      <p:pic>
        <p:nvPicPr>
          <p:cNvPr id="49" name="Image 5">
            <a:extLst>
              <a:ext uri="{FF2B5EF4-FFF2-40B4-BE49-F238E27FC236}">
                <a16:creationId xmlns:a16="http://schemas.microsoft.com/office/drawing/2014/main" id="{80057B47-D9F1-21D8-17AC-63E0155FBC22}"/>
              </a:ext>
            </a:extLst>
          </p:cNvPr>
          <p:cNvPicPr/>
          <p:nvPr/>
        </p:nvPicPr>
        <p:blipFill>
          <a:blip r:embed="rId2"/>
          <a:stretch/>
        </p:blipFill>
        <p:spPr>
          <a:xfrm>
            <a:off x="0" y="6840"/>
            <a:ext cx="8127720" cy="4565160"/>
          </a:xfrm>
          <a:prstGeom prst="rect">
            <a:avLst/>
          </a:prstGeom>
          <a:ln w="0">
            <a:noFill/>
          </a:ln>
        </p:spPr>
      </p:pic>
      <p:sp>
        <p:nvSpPr>
          <p:cNvPr id="50" name="TextBox 5">
            <a:extLst>
              <a:ext uri="{FF2B5EF4-FFF2-40B4-BE49-F238E27FC236}">
                <a16:creationId xmlns:a16="http://schemas.microsoft.com/office/drawing/2014/main" id="{2CAF391C-D0D6-075A-0C50-0B606142A386}"/>
              </a:ext>
            </a:extLst>
          </p:cNvPr>
          <p:cNvSpPr/>
          <p:nvPr/>
        </p:nvSpPr>
        <p:spPr>
          <a:xfrm>
            <a:off x="211769" y="1929947"/>
            <a:ext cx="6628418" cy="15682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9. Jesus reveals to temple leaders who he is </a:t>
            </a:r>
            <a:br>
              <a:rPr lang="en-GB" sz="3200" b="1" strike="noStrike" spc="-1" dirty="0">
                <a:solidFill>
                  <a:srgbClr val="0070C0"/>
                </a:solidFill>
                <a:latin typeface="Arial"/>
              </a:rPr>
            </a:br>
            <a:r>
              <a:rPr lang="en-GB" sz="3200" b="1" strike="noStrike" spc="-1" dirty="0">
                <a:solidFill>
                  <a:srgbClr val="C00000"/>
                </a:solidFill>
                <a:latin typeface="Arial"/>
              </a:rPr>
              <a:t>(63-71)</a:t>
            </a:r>
          </a:p>
        </p:txBody>
      </p:sp>
    </p:spTree>
    <p:extLst>
      <p:ext uri="{BB962C8B-B14F-4D97-AF65-F5344CB8AC3E}">
        <p14:creationId xmlns:p14="http://schemas.microsoft.com/office/powerpoint/2010/main" val="1636497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5D2EF51D-FD23-8AC1-4EC4-E1DC3868F1D9}"/>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4F8F4D86-EE37-0246-D79A-622882E134B1}"/>
              </a:ext>
            </a:extLst>
          </p:cNvPr>
          <p:cNvSpPr/>
          <p:nvPr/>
        </p:nvSpPr>
        <p:spPr>
          <a:xfrm>
            <a:off x="204480" y="667"/>
            <a:ext cx="778081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“If you are the Messiah”</a:t>
            </a:r>
            <a:endParaRPr lang="en-GB" sz="2800" b="1" strike="noStrike" spc="-1" dirty="0">
              <a:solidFill>
                <a:srgbClr val="0070C0"/>
              </a:solidFill>
              <a:latin typeface="Verdana"/>
              <a:ea typeface="Verdana"/>
            </a:endParaRPr>
          </a:p>
        </p:txBody>
      </p:sp>
      <p:sp>
        <p:nvSpPr>
          <p:cNvPr id="57" name="TextBox 5">
            <a:extLst>
              <a:ext uri="{FF2B5EF4-FFF2-40B4-BE49-F238E27FC236}">
                <a16:creationId xmlns:a16="http://schemas.microsoft.com/office/drawing/2014/main" id="{E2B99525-FD41-34AC-663D-45F3A4F15AAB}"/>
              </a:ext>
            </a:extLst>
          </p:cNvPr>
          <p:cNvSpPr/>
          <p:nvPr/>
        </p:nvSpPr>
        <p:spPr>
          <a:xfrm>
            <a:off x="204480" y="523226"/>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66</a:t>
            </a:r>
            <a:r>
              <a:rPr lang="fr-FR" sz="2800" b="1" spc="-1" dirty="0">
                <a:latin typeface="+mj-lt"/>
              </a:rPr>
              <a:t> </a:t>
            </a:r>
            <a:r>
              <a:rPr lang="en-GB" sz="2800" b="1" spc="-1" dirty="0">
                <a:latin typeface="+mj-lt"/>
              </a:rPr>
              <a:t>At daybreak the council of the elders </a:t>
            </a:r>
            <a:br>
              <a:rPr lang="en-GB" sz="2800" b="1" spc="-1" dirty="0">
                <a:latin typeface="+mj-lt"/>
              </a:rPr>
            </a:br>
            <a:r>
              <a:rPr lang="en-GB" sz="2800" b="1" spc="-1" dirty="0">
                <a:latin typeface="+mj-lt"/>
              </a:rPr>
              <a:t>of the people, both the chief priests and the teachers of the law, met together, and Jesus was led before them. </a:t>
            </a:r>
            <a:r>
              <a:rPr lang="en-GB" sz="2400" b="1" spc="-1" dirty="0">
                <a:solidFill>
                  <a:srgbClr val="C00000"/>
                </a:solidFill>
                <a:ea typeface="Verdana"/>
              </a:rPr>
              <a:t>67</a:t>
            </a:r>
            <a:r>
              <a:rPr lang="en-GB" sz="2800" b="1" spc="-1" dirty="0">
                <a:latin typeface="+mj-lt"/>
              </a:rPr>
              <a:t> “If you are the Messiah,” they said, “tell us.” </a:t>
            </a:r>
            <a:br>
              <a:rPr lang="en-GB" sz="2800" b="1" spc="-1" dirty="0">
                <a:latin typeface="+mj-lt"/>
              </a:rPr>
            </a:br>
            <a:endParaRPr lang="en-GB" sz="2800" b="1" spc="-1" dirty="0">
              <a:latin typeface="+mj-lt"/>
            </a:endParaRPr>
          </a:p>
          <a:p>
            <a:pPr marL="360363" indent="-360363">
              <a:lnSpc>
                <a:spcPct val="100000"/>
              </a:lnSpc>
              <a:buNone/>
            </a:pPr>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Scoffers: </a:t>
            </a:r>
            <a:r>
              <a:rPr lang="en-GB" sz="2800" b="1" spc="-1" dirty="0">
                <a:ea typeface="Verdana"/>
              </a:rPr>
              <a:t>“Jesus never said, ‘I am God’!”</a:t>
            </a:r>
          </a:p>
          <a:p>
            <a:pPr marL="360363" indent="-360363">
              <a:lnSpc>
                <a:spcPct val="100000"/>
              </a:lnSpc>
              <a:buNone/>
            </a:pPr>
            <a:r>
              <a:rPr lang="en-GB" sz="2800" b="1" spc="-1" dirty="0">
                <a:ea typeface="Verdana"/>
              </a:rPr>
              <a:t>	(Instead, he showed who he was.)</a:t>
            </a:r>
          </a:p>
          <a:p>
            <a:pPr marL="360363" indent="-360363">
              <a:lnSpc>
                <a:spcPct val="100000"/>
              </a:lnSpc>
              <a:buNone/>
            </a:pPr>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Jesus: </a:t>
            </a:r>
            <a:r>
              <a:rPr lang="en-GB" sz="2800" b="1" spc="-1" dirty="0">
                <a:ea typeface="Verdana"/>
              </a:rPr>
              <a:t>He often claimed to be the Messiah.</a:t>
            </a:r>
            <a:endParaRPr lang="en-US" sz="2800" b="1" spc="-1" dirty="0">
              <a:latin typeface="+mj-lt"/>
            </a:endParaRPr>
          </a:p>
        </p:txBody>
      </p:sp>
      <p:pic>
        <p:nvPicPr>
          <p:cNvPr id="15362" name="Picture 2">
            <a:extLst>
              <a:ext uri="{FF2B5EF4-FFF2-40B4-BE49-F238E27FC236}">
                <a16:creationId xmlns:a16="http://schemas.microsoft.com/office/drawing/2014/main" id="{C12A4CEF-65D9-E153-3419-C50213DB9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910"/>
            <a:ext cx="8128000"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65586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7">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57">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57">
                                            <p:txEl>
                                              <p:pRg st="0" end="0"/>
                                            </p:txEl>
                                          </p:spTgt>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57">
                                            <p:txEl>
                                              <p:pRg st="1" end="1"/>
                                            </p:txEl>
                                          </p:spTgt>
                                        </p:tgtEl>
                                        <p:attrNameLst>
                                          <p:attrName>ppt_x</p:attrName>
                                        </p:attrNameLst>
                                      </p:cBhvr>
                                      <p:tavLst>
                                        <p:tav tm="0">
                                          <p:val>
                                            <p:strVal val="ppt_x"/>
                                          </p:val>
                                        </p:tav>
                                        <p:tav tm="100000">
                                          <p:val>
                                            <p:strVal val="ppt_x"/>
                                          </p:val>
                                        </p:tav>
                                      </p:tavLst>
                                    </p:anim>
                                    <p:anim calcmode="lin" valueType="num">
                                      <p:cBhvr additive="base">
                                        <p:cTn id="11" dur="500"/>
                                        <p:tgtEl>
                                          <p:spTgt spid="57">
                                            <p:txEl>
                                              <p:pRg st="1" end="1"/>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57">
                                            <p:txEl>
                                              <p:pRg st="1" end="1"/>
                                            </p:txEl>
                                          </p:spTgt>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57">
                                            <p:txEl>
                                              <p:pRg st="2" end="2"/>
                                            </p:txEl>
                                          </p:spTgt>
                                        </p:tgtEl>
                                        <p:attrNameLst>
                                          <p:attrName>ppt_x</p:attrName>
                                        </p:attrNameLst>
                                      </p:cBhvr>
                                      <p:tavLst>
                                        <p:tav tm="0">
                                          <p:val>
                                            <p:strVal val="ppt_x"/>
                                          </p:val>
                                        </p:tav>
                                        <p:tav tm="100000">
                                          <p:val>
                                            <p:strVal val="ppt_x"/>
                                          </p:val>
                                        </p:tav>
                                      </p:tavLst>
                                    </p:anim>
                                    <p:anim calcmode="lin" valueType="num">
                                      <p:cBhvr additive="base">
                                        <p:cTn id="15" dur="500"/>
                                        <p:tgtEl>
                                          <p:spTgt spid="57">
                                            <p:txEl>
                                              <p:pRg st="2" end="2"/>
                                            </p:tx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57">
                                            <p:txEl>
                                              <p:pRg st="2" end="2"/>
                                            </p:txEl>
                                          </p:spTgt>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57">
                                            <p:txEl>
                                              <p:pRg st="3" end="3"/>
                                            </p:txEl>
                                          </p:spTgt>
                                        </p:tgtEl>
                                        <p:attrNameLst>
                                          <p:attrName>ppt_x</p:attrName>
                                        </p:attrNameLst>
                                      </p:cBhvr>
                                      <p:tavLst>
                                        <p:tav tm="0">
                                          <p:val>
                                            <p:strVal val="ppt_x"/>
                                          </p:val>
                                        </p:tav>
                                        <p:tav tm="100000">
                                          <p:val>
                                            <p:strVal val="ppt_x"/>
                                          </p:val>
                                        </p:tav>
                                      </p:tavLst>
                                    </p:anim>
                                    <p:anim calcmode="lin" valueType="num">
                                      <p:cBhvr additive="base">
                                        <p:cTn id="19" dur="500"/>
                                        <p:tgtEl>
                                          <p:spTgt spid="57">
                                            <p:txEl>
                                              <p:pRg st="3" end="3"/>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57">
                                            <p:txEl>
                                              <p:pRg st="3" end="3"/>
                                            </p:txEl>
                                          </p:spTgt>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15362"/>
                                        </p:tgtEl>
                                        <p:attrNameLst>
                                          <p:attrName>ppt_x</p:attrName>
                                        </p:attrNameLst>
                                      </p:cBhvr>
                                      <p:tavLst>
                                        <p:tav tm="0">
                                          <p:val>
                                            <p:strVal val="ppt_x"/>
                                          </p:val>
                                        </p:tav>
                                        <p:tav tm="100000">
                                          <p:val>
                                            <p:strVal val="ppt_x"/>
                                          </p:val>
                                        </p:tav>
                                      </p:tavLst>
                                    </p:anim>
                                    <p:anim calcmode="lin" valueType="num">
                                      <p:cBhvr additive="base">
                                        <p:cTn id="23" dur="500"/>
                                        <p:tgtEl>
                                          <p:spTgt spid="15362"/>
                                        </p:tgtEl>
                                        <p:attrNameLst>
                                          <p:attrName>ppt_y</p:attrName>
                                        </p:attrNameLst>
                                      </p:cBhvr>
                                      <p:tavLst>
                                        <p:tav tm="0">
                                          <p:val>
                                            <p:strVal val="ppt_y"/>
                                          </p:val>
                                        </p:tav>
                                        <p:tav tm="100000">
                                          <p:val>
                                            <p:strVal val="1+ppt_h/2"/>
                                          </p:val>
                                        </p:tav>
                                      </p:tavLst>
                                    </p:anim>
                                    <p:set>
                                      <p:cBhvr>
                                        <p:cTn id="24" dur="1" fill="hold">
                                          <p:stCondLst>
                                            <p:cond delay="499"/>
                                          </p:stCondLst>
                                        </p:cTn>
                                        <p:tgtEl>
                                          <p:spTgt spid="1536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7">
                                            <p:txEl>
                                              <p:pRg st="0" end="0"/>
                                            </p:txEl>
                                          </p:spTgt>
                                        </p:tgtEl>
                                        <p:attrNameLst>
                                          <p:attrName>style.visibility</p:attrName>
                                        </p:attrNameLst>
                                      </p:cBhvr>
                                      <p:to>
                                        <p:strVal val="visible"/>
                                      </p:to>
                                    </p:set>
                                    <p:anim calcmode="lin" valueType="num">
                                      <p:cBhvr additive="repl">
                                        <p:cTn id="29"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30"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7">
                                            <p:txEl>
                                              <p:pRg st="1" end="1"/>
                                            </p:txEl>
                                          </p:spTgt>
                                        </p:tgtEl>
                                        <p:attrNameLst>
                                          <p:attrName>style.visibility</p:attrName>
                                        </p:attrNameLst>
                                      </p:cBhvr>
                                      <p:to>
                                        <p:strVal val="visible"/>
                                      </p:to>
                                    </p:set>
                                    <p:anim calcmode="lin" valueType="num">
                                      <p:cBhvr additive="repl">
                                        <p:cTn id="35"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36"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7">
                                            <p:txEl>
                                              <p:pRg st="2" end="2"/>
                                            </p:txEl>
                                          </p:spTgt>
                                        </p:tgtEl>
                                        <p:attrNameLst>
                                          <p:attrName>style.visibility</p:attrName>
                                        </p:attrNameLst>
                                      </p:cBhvr>
                                      <p:to>
                                        <p:strVal val="visible"/>
                                      </p:to>
                                    </p:set>
                                    <p:anim calcmode="lin" valueType="num">
                                      <p:cBhvr additive="repl">
                                        <p:cTn id="41"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42"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7">
                                            <p:txEl>
                                              <p:pRg st="3" end="3"/>
                                            </p:txEl>
                                          </p:spTgt>
                                        </p:tgtEl>
                                        <p:attrNameLst>
                                          <p:attrName>style.visibility</p:attrName>
                                        </p:attrNameLst>
                                      </p:cBhvr>
                                      <p:to>
                                        <p:strVal val="visible"/>
                                      </p:to>
                                    </p:set>
                                    <p:anim calcmode="lin" valueType="num">
                                      <p:cBhvr additive="repl">
                                        <p:cTn id="47"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48"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D23B04D9-70A4-E18A-6100-75318B60A272}"/>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1E23560F-E97C-6A63-F2F1-11DADF87AC50}"/>
              </a:ext>
            </a:extLst>
          </p:cNvPr>
          <p:cNvSpPr/>
          <p:nvPr/>
        </p:nvSpPr>
        <p:spPr>
          <a:xfrm>
            <a:off x="204480" y="667"/>
            <a:ext cx="778081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“If I tell you”</a:t>
            </a:r>
            <a:endParaRPr lang="en-GB" sz="2800" b="1" strike="noStrike" spc="-1" dirty="0">
              <a:solidFill>
                <a:srgbClr val="0070C0"/>
              </a:solidFill>
              <a:latin typeface="Verdana"/>
              <a:ea typeface="Verdana"/>
            </a:endParaRPr>
          </a:p>
        </p:txBody>
      </p:sp>
      <p:sp>
        <p:nvSpPr>
          <p:cNvPr id="57" name="TextBox 5">
            <a:extLst>
              <a:ext uri="{FF2B5EF4-FFF2-40B4-BE49-F238E27FC236}">
                <a16:creationId xmlns:a16="http://schemas.microsoft.com/office/drawing/2014/main" id="{4FAEE75E-49A9-4F9D-9480-630A3D48E2B4}"/>
              </a:ext>
            </a:extLst>
          </p:cNvPr>
          <p:cNvSpPr/>
          <p:nvPr/>
        </p:nvSpPr>
        <p:spPr>
          <a:xfrm>
            <a:off x="204480" y="522433"/>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dirty="0">
                <a:latin typeface="+mj-lt"/>
              </a:rPr>
              <a:t>Jesus answered “If I tell you, you will not believe </a:t>
            </a:r>
            <a:r>
              <a:rPr lang="en-GB" sz="2800" spc="-1" dirty="0">
                <a:solidFill>
                  <a:srgbClr val="00B050"/>
                </a:solidFill>
              </a:rPr>
              <a:t>[or release</a:t>
            </a:r>
            <a:r>
              <a:rPr lang="en-GB" sz="2800" b="1" spc="-1" dirty="0">
                <a:solidFill>
                  <a:srgbClr val="00B050"/>
                </a:solidFill>
              </a:rPr>
              <a:t>*</a:t>
            </a:r>
            <a:r>
              <a:rPr lang="en-GB" sz="2800" spc="-1" dirty="0">
                <a:solidFill>
                  <a:srgbClr val="00B050"/>
                </a:solidFill>
              </a:rPr>
              <a:t>], </a:t>
            </a:r>
            <a:r>
              <a:rPr lang="en-GB" sz="2800" b="1" spc="-1" dirty="0">
                <a:latin typeface="+mj-lt"/>
              </a:rPr>
              <a:t>me, </a:t>
            </a:r>
            <a:r>
              <a:rPr lang="en-GB" sz="2800" b="1" spc="-1" baseline="30000" dirty="0">
                <a:solidFill>
                  <a:srgbClr val="C00000"/>
                </a:solidFill>
                <a:latin typeface="+mj-lt"/>
              </a:rPr>
              <a:t>68</a:t>
            </a:r>
            <a:r>
              <a:rPr lang="en-GB" sz="2800" b="1" spc="-1" dirty="0">
                <a:latin typeface="+mj-lt"/>
              </a:rPr>
              <a:t> and if I asked you, you would not answer. </a:t>
            </a:r>
            <a:r>
              <a:rPr lang="en-GB" sz="2800" b="1" spc="-1" baseline="30000" dirty="0">
                <a:solidFill>
                  <a:srgbClr val="C00000"/>
                </a:solidFill>
                <a:latin typeface="+mj-lt"/>
              </a:rPr>
              <a:t>69</a:t>
            </a:r>
            <a:r>
              <a:rPr lang="en-GB" sz="2800" b="1" spc="-1" dirty="0">
                <a:latin typeface="+mj-lt"/>
              </a:rPr>
              <a:t> But from now on, the Son of Man will be seated at the right hand of the mighty God.”</a:t>
            </a:r>
            <a:br>
              <a:rPr lang="en-GB" sz="2800" b="1" spc="-1" dirty="0">
                <a:latin typeface="+mj-lt"/>
              </a:rPr>
            </a:br>
            <a:r>
              <a:rPr lang="en-GB" sz="2800" b="1" spc="-1" dirty="0">
                <a:solidFill>
                  <a:srgbClr val="00B050"/>
                </a:solidFill>
              </a:rPr>
              <a:t>*</a:t>
            </a:r>
            <a:r>
              <a:rPr lang="en-GB" sz="2800" spc="-1" dirty="0">
                <a:solidFill>
                  <a:srgbClr val="00B050"/>
                </a:solidFill>
              </a:rPr>
              <a:t>inserted by some early manuscripts</a:t>
            </a:r>
            <a:endParaRPr lang="en-GB" sz="2800" spc="-1" dirty="0">
              <a:latin typeface="+mj-lt"/>
            </a:endParaRPr>
          </a:p>
          <a:p>
            <a:pPr marL="360363" indent="-360363">
              <a:lnSpc>
                <a:spcPct val="100000"/>
              </a:lnSpc>
              <a:buNone/>
            </a:pPr>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Seated: </a:t>
            </a:r>
            <a:r>
              <a:rPr lang="en-GB" sz="2800" b="1" spc="-1" dirty="0">
                <a:ea typeface="Verdana"/>
              </a:rPr>
              <a:t>“The awaited kingdom starts now, and you guys are not in it!”</a:t>
            </a:r>
          </a:p>
        </p:txBody>
      </p:sp>
      <p:pic>
        <p:nvPicPr>
          <p:cNvPr id="16386" name="Picture 2" descr="Did Mark Invent Jesus' Trial Before the Sanhedrin? | Is Jesus Alive?">
            <a:extLst>
              <a:ext uri="{FF2B5EF4-FFF2-40B4-BE49-F238E27FC236}">
                <a16:creationId xmlns:a16="http://schemas.microsoft.com/office/drawing/2014/main" id="{0B38DDC3-008F-BDA4-55EC-7B5355AF5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468" y="538176"/>
            <a:ext cx="5377543" cy="403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4204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386"/>
                                        </p:tgtEl>
                                        <p:attrNameLst>
                                          <p:attrName>ppt_x</p:attrName>
                                        </p:attrNameLst>
                                      </p:cBhvr>
                                      <p:tavLst>
                                        <p:tav tm="0">
                                          <p:val>
                                            <p:strVal val="ppt_x"/>
                                          </p:val>
                                        </p:tav>
                                        <p:tav tm="100000">
                                          <p:val>
                                            <p:strVal val="ppt_x"/>
                                          </p:val>
                                        </p:tav>
                                      </p:tavLst>
                                    </p:anim>
                                    <p:anim calcmode="lin" valueType="num">
                                      <p:cBhvr additive="base">
                                        <p:cTn id="7" dur="500"/>
                                        <p:tgtEl>
                                          <p:spTgt spid="16386"/>
                                        </p:tgtEl>
                                        <p:attrNameLst>
                                          <p:attrName>ppt_y</p:attrName>
                                        </p:attrNameLst>
                                      </p:cBhvr>
                                      <p:tavLst>
                                        <p:tav tm="0">
                                          <p:val>
                                            <p:strVal val="ppt_y"/>
                                          </p:val>
                                        </p:tav>
                                        <p:tav tm="100000">
                                          <p:val>
                                            <p:strVal val="1+ppt_h/2"/>
                                          </p:val>
                                        </p:tav>
                                      </p:tavLst>
                                    </p:anim>
                                    <p:set>
                                      <p:cBhvr>
                                        <p:cTn id="8" dur="1" fill="hold">
                                          <p:stCondLst>
                                            <p:cond delay="499"/>
                                          </p:stCondLst>
                                        </p:cTn>
                                        <p:tgtEl>
                                          <p:spTgt spid="1638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0F610613-A1FD-D6BA-725C-1F8B159B2E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F1A7DF3-1156-10C4-187D-3BBB4B6B7534}"/>
              </a:ext>
            </a:extLst>
          </p:cNvPr>
          <p:cNvPicPr>
            <a:picLocks noChangeAspect="1"/>
          </p:cNvPicPr>
          <p:nvPr/>
        </p:nvPicPr>
        <p:blipFill>
          <a:blip r:embed="rId2"/>
          <a:stretch>
            <a:fillRect/>
          </a:stretch>
        </p:blipFill>
        <p:spPr>
          <a:xfrm>
            <a:off x="0" y="0"/>
            <a:ext cx="8128000" cy="4572000"/>
          </a:xfrm>
          <a:prstGeom prst="rect">
            <a:avLst/>
          </a:prstGeom>
        </p:spPr>
      </p:pic>
    </p:spTree>
    <p:extLst>
      <p:ext uri="{BB962C8B-B14F-4D97-AF65-F5344CB8AC3E}">
        <p14:creationId xmlns:p14="http://schemas.microsoft.com/office/powerpoint/2010/main" val="4261434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47" name="TextBox 3"/>
          <p:cNvSpPr/>
          <p:nvPr/>
        </p:nvSpPr>
        <p:spPr>
          <a:xfrm>
            <a:off x="204481" y="0"/>
            <a:ext cx="691584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Structure</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p:cNvSpPr/>
          <p:nvPr/>
        </p:nvSpPr>
        <p:spPr>
          <a:xfrm>
            <a:off x="243304" y="485190"/>
            <a:ext cx="7794555" cy="403041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57188" indent="-357188">
              <a:spcBef>
                <a:spcPts val="601"/>
              </a:spcBef>
            </a:pPr>
            <a:r>
              <a:rPr lang="en-GB" sz="2400" b="1" spc="-1" dirty="0">
                <a:solidFill>
                  <a:srgbClr val="C00000"/>
                </a:solidFill>
                <a:latin typeface="+mj-lt"/>
                <a:ea typeface="Verdana"/>
              </a:rPr>
              <a:t>1. </a:t>
            </a:r>
            <a:r>
              <a:rPr lang="en-GB" sz="2400" b="1" spc="-1" dirty="0">
                <a:latin typeface="+mj-lt"/>
                <a:ea typeface="Verdana"/>
              </a:rPr>
              <a:t>Judas conspires with the temple leaders </a:t>
            </a:r>
            <a:r>
              <a:rPr lang="en-GB" sz="2400" spc="-1" dirty="0">
                <a:latin typeface="+mj-lt"/>
                <a:ea typeface="Verdana"/>
              </a:rPr>
              <a:t>(1-6 )</a:t>
            </a:r>
            <a:r>
              <a:rPr lang="en-GB" sz="2400" b="1" spc="-1" dirty="0">
                <a:latin typeface="+mj-lt"/>
                <a:ea typeface="Verdana"/>
              </a:rPr>
              <a:t>.</a:t>
            </a:r>
          </a:p>
          <a:p>
            <a:pPr marL="357188" indent="-357188">
              <a:spcBef>
                <a:spcPts val="601"/>
              </a:spcBef>
            </a:pPr>
            <a:r>
              <a:rPr lang="en-GB" sz="2400" b="1" spc="-1" dirty="0">
                <a:solidFill>
                  <a:srgbClr val="C00000"/>
                </a:solidFill>
                <a:ea typeface="Verdana"/>
              </a:rPr>
              <a:t>2. </a:t>
            </a:r>
            <a:r>
              <a:rPr lang="en-GB" sz="2400" b="1" spc="-1" dirty="0">
                <a:ea typeface="Verdana"/>
              </a:rPr>
              <a:t>Jesus and his disciples celebrate Passover </a:t>
            </a:r>
            <a:r>
              <a:rPr lang="en-GB" sz="2400" spc="-1" dirty="0">
                <a:ea typeface="Verdana"/>
              </a:rPr>
              <a:t>(7-16)</a:t>
            </a:r>
            <a:r>
              <a:rPr lang="en-GB" sz="2400" b="1" spc="-1" dirty="0">
                <a:ea typeface="Verdana"/>
              </a:rPr>
              <a:t>.</a:t>
            </a:r>
          </a:p>
          <a:p>
            <a:pPr marL="357188" indent="-357188">
              <a:spcBef>
                <a:spcPts val="601"/>
              </a:spcBef>
            </a:pPr>
            <a:r>
              <a:rPr lang="en-GB" sz="2400" b="1" spc="-1" dirty="0">
                <a:solidFill>
                  <a:srgbClr val="C00000"/>
                </a:solidFill>
                <a:ea typeface="Verdana"/>
              </a:rPr>
              <a:t>3. </a:t>
            </a:r>
            <a:r>
              <a:rPr lang="en-GB" sz="2400" b="1" spc="-1" dirty="0">
                <a:latin typeface="+mj-lt"/>
                <a:ea typeface="Verdana"/>
              </a:rPr>
              <a:t>Jesus institutes the Lord’ Table </a:t>
            </a:r>
            <a:r>
              <a:rPr lang="en-GB" sz="2400" spc="-1" dirty="0">
                <a:latin typeface="+mj-lt"/>
                <a:ea typeface="Verdana"/>
              </a:rPr>
              <a:t>(17-23)</a:t>
            </a:r>
            <a:r>
              <a:rPr lang="en-GB" sz="2400" b="1" spc="-1" dirty="0">
                <a:latin typeface="+mj-lt"/>
                <a:ea typeface="Verdana"/>
              </a:rPr>
              <a:t>.</a:t>
            </a:r>
          </a:p>
          <a:p>
            <a:pPr marL="357188" indent="-357188">
              <a:spcBef>
                <a:spcPts val="601"/>
              </a:spcBef>
            </a:pPr>
            <a:r>
              <a:rPr lang="en-GB" sz="2400" b="1" spc="-1" dirty="0">
                <a:solidFill>
                  <a:srgbClr val="C00000"/>
                </a:solidFill>
                <a:ea typeface="Verdana"/>
              </a:rPr>
              <a:t>4.</a:t>
            </a:r>
            <a:r>
              <a:rPr lang="en-GB" sz="2400" b="1" spc="-1" dirty="0">
                <a:latin typeface="+mj-lt"/>
                <a:ea typeface="Verdana"/>
              </a:rPr>
              <a:t> Jesus settles a dispute for his apostles </a:t>
            </a:r>
            <a:r>
              <a:rPr lang="en-GB" sz="2400" spc="-1" dirty="0">
                <a:latin typeface="+mj-lt"/>
                <a:ea typeface="Verdana"/>
              </a:rPr>
              <a:t>(24-30)</a:t>
            </a:r>
            <a:r>
              <a:rPr lang="en-GB" sz="2400" b="1" spc="-1" dirty="0">
                <a:latin typeface="+mj-lt"/>
                <a:ea typeface="Verdana"/>
              </a:rPr>
              <a:t>.</a:t>
            </a:r>
          </a:p>
          <a:p>
            <a:pPr marL="357188" indent="-357188">
              <a:spcBef>
                <a:spcPts val="601"/>
              </a:spcBef>
            </a:pPr>
            <a:r>
              <a:rPr lang="en-GB" sz="2400" b="1" spc="-1" dirty="0">
                <a:solidFill>
                  <a:srgbClr val="C00000"/>
                </a:solidFill>
                <a:ea typeface="Verdana"/>
              </a:rPr>
              <a:t>5. </a:t>
            </a:r>
            <a:r>
              <a:rPr lang="en-GB" sz="2400" b="1" spc="-1" dirty="0">
                <a:ea typeface="Verdana"/>
              </a:rPr>
              <a:t>Jesus issues instructions to his apostles </a:t>
            </a:r>
            <a:r>
              <a:rPr lang="en-GB" sz="2400" spc="-1" dirty="0">
                <a:ea typeface="Verdana"/>
              </a:rPr>
              <a:t>(31-38)</a:t>
            </a:r>
            <a:r>
              <a:rPr lang="en-GB" sz="2400" b="1" spc="-1" dirty="0">
                <a:ea typeface="Verdana"/>
              </a:rPr>
              <a:t>.</a:t>
            </a:r>
          </a:p>
          <a:p>
            <a:pPr marL="357188" indent="-357188">
              <a:spcBef>
                <a:spcPts val="601"/>
              </a:spcBef>
            </a:pPr>
            <a:r>
              <a:rPr lang="en-GB" sz="2400" b="1" spc="-1" dirty="0">
                <a:solidFill>
                  <a:srgbClr val="C00000"/>
                </a:solidFill>
                <a:ea typeface="Verdana"/>
              </a:rPr>
              <a:t>6. </a:t>
            </a:r>
            <a:r>
              <a:rPr lang="en-GB" sz="2400" b="1" spc="-1" dirty="0">
                <a:ea typeface="Verdana"/>
              </a:rPr>
              <a:t>Jesus prays that the Father's will be done </a:t>
            </a:r>
            <a:r>
              <a:rPr lang="en-GB" sz="2400" spc="-1" dirty="0">
                <a:ea typeface="Verdana"/>
              </a:rPr>
              <a:t>(39-46)</a:t>
            </a:r>
            <a:r>
              <a:rPr lang="en-GB" sz="2400" b="1" spc="-1" dirty="0">
                <a:ea typeface="Verdana"/>
              </a:rPr>
              <a:t>.</a:t>
            </a:r>
          </a:p>
          <a:p>
            <a:pPr marL="357188" indent="-357188">
              <a:spcBef>
                <a:spcPts val="601"/>
              </a:spcBef>
            </a:pPr>
            <a:r>
              <a:rPr lang="en-GB" sz="2400" b="1" spc="-1" dirty="0">
                <a:solidFill>
                  <a:srgbClr val="C00000"/>
                </a:solidFill>
                <a:ea typeface="Verdana"/>
              </a:rPr>
              <a:t>7. </a:t>
            </a:r>
            <a:r>
              <a:rPr lang="en-GB" sz="2400" b="1" spc="-1" dirty="0">
                <a:ea typeface="Verdana"/>
              </a:rPr>
              <a:t>Judas leads officials who arrest Jesus </a:t>
            </a:r>
            <a:r>
              <a:rPr lang="en-GB" sz="2400" spc="-1" dirty="0">
                <a:ea typeface="Verdana"/>
              </a:rPr>
              <a:t>(47-53)</a:t>
            </a:r>
            <a:r>
              <a:rPr lang="en-GB" sz="2400" b="1" spc="-1" dirty="0">
                <a:ea typeface="Verdana"/>
              </a:rPr>
              <a:t>.</a:t>
            </a:r>
          </a:p>
          <a:p>
            <a:pPr marL="357188" indent="-357188">
              <a:spcBef>
                <a:spcPts val="601"/>
              </a:spcBef>
            </a:pPr>
            <a:r>
              <a:rPr lang="en-GB" sz="2400" b="1" spc="-1" dirty="0">
                <a:solidFill>
                  <a:srgbClr val="C00000"/>
                </a:solidFill>
                <a:ea typeface="Verdana"/>
              </a:rPr>
              <a:t>8. </a:t>
            </a:r>
            <a:r>
              <a:rPr lang="en-GB" sz="2400" b="1" spc="-1" dirty="0">
                <a:ea typeface="Verdana"/>
              </a:rPr>
              <a:t>Peter denies knowing Jesus three times </a:t>
            </a:r>
            <a:r>
              <a:rPr lang="en-GB" sz="2400" spc="-1" dirty="0">
                <a:ea typeface="Verdana"/>
              </a:rPr>
              <a:t>(54-62)</a:t>
            </a:r>
            <a:r>
              <a:rPr lang="en-GB" sz="2400" b="1" spc="-1" dirty="0">
                <a:ea typeface="Verdana"/>
              </a:rPr>
              <a:t>.</a:t>
            </a:r>
            <a:endParaRPr lang="en-GB" sz="2400" b="1" spc="-1" dirty="0">
              <a:latin typeface="+mj-lt"/>
              <a:ea typeface="Verdana"/>
            </a:endParaRPr>
          </a:p>
          <a:p>
            <a:pPr marL="357188" indent="-357188">
              <a:spcBef>
                <a:spcPts val="601"/>
              </a:spcBef>
            </a:pPr>
            <a:r>
              <a:rPr lang="en-GB" sz="2400" b="1" spc="-1" dirty="0">
                <a:solidFill>
                  <a:srgbClr val="C00000"/>
                </a:solidFill>
                <a:ea typeface="Verdana"/>
              </a:rPr>
              <a:t>9. </a:t>
            </a:r>
            <a:r>
              <a:rPr lang="en-GB" sz="2400" b="1" spc="-1" dirty="0">
                <a:ea typeface="Verdana"/>
              </a:rPr>
              <a:t>Jesus reveals to temple leaders who he is </a:t>
            </a:r>
            <a:r>
              <a:rPr lang="en-GB" sz="2400" spc="-1" dirty="0">
                <a:ea typeface="Verdana"/>
              </a:rPr>
              <a:t>(63-71)</a:t>
            </a:r>
            <a:r>
              <a:rPr lang="en-GB" sz="2400" b="1" spc="-1" dirty="0">
                <a:ea typeface="Verdana"/>
              </a:rPr>
              <a:t>.</a:t>
            </a:r>
            <a:endParaRPr lang="en-GB" sz="2400" b="1" spc="-1" dirty="0">
              <a:latin typeface="+mj-lt"/>
              <a:ea typeface="Verdana"/>
            </a:endParaRPr>
          </a:p>
        </p:txBody>
      </p:sp>
      <p:pic>
        <p:nvPicPr>
          <p:cNvPr id="4100" name="Picture 4" descr="Jesus' Final Passover Approaches | Life of Jesus">
            <a:extLst>
              <a:ext uri="{FF2B5EF4-FFF2-40B4-BE49-F238E27FC236}">
                <a16:creationId xmlns:a16="http://schemas.microsoft.com/office/drawing/2014/main" id="{DFFB3AFC-FFD5-8D59-2613-4F56D2509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1766"/>
            <a:ext cx="8128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26051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100"/>
                                        </p:tgtEl>
                                        <p:attrNameLst>
                                          <p:attrName>ppt_x</p:attrName>
                                        </p:attrNameLst>
                                      </p:cBhvr>
                                      <p:tavLst>
                                        <p:tav tm="0">
                                          <p:val>
                                            <p:strVal val="ppt_x"/>
                                          </p:val>
                                        </p:tav>
                                        <p:tav tm="100000">
                                          <p:val>
                                            <p:strVal val="ppt_x"/>
                                          </p:val>
                                        </p:tav>
                                      </p:tavLst>
                                    </p:anim>
                                    <p:anim calcmode="lin" valueType="num">
                                      <p:cBhvr additive="base">
                                        <p:cTn id="7" dur="500"/>
                                        <p:tgtEl>
                                          <p:spTgt spid="4100"/>
                                        </p:tgtEl>
                                        <p:attrNameLst>
                                          <p:attrName>ppt_y</p:attrName>
                                        </p:attrNameLst>
                                      </p:cBhvr>
                                      <p:tavLst>
                                        <p:tav tm="0">
                                          <p:val>
                                            <p:strVal val="ppt_y"/>
                                          </p:val>
                                        </p:tav>
                                        <p:tav tm="100000">
                                          <p:val>
                                            <p:strVal val="1+ppt_h/2"/>
                                          </p:val>
                                        </p:tav>
                                      </p:tavLst>
                                    </p:anim>
                                    <p:set>
                                      <p:cBhvr>
                                        <p:cTn id="8" dur="1" fill="hold">
                                          <p:stCondLst>
                                            <p:cond delay="499"/>
                                          </p:stCondLst>
                                        </p:cTn>
                                        <p:tgtEl>
                                          <p:spTgt spid="410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repl">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repl">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repl">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repl">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repl">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8">
                                            <p:txEl>
                                              <p:pRg st="5" end="5"/>
                                            </p:txEl>
                                          </p:spTgt>
                                        </p:tgtEl>
                                        <p:attrNameLst>
                                          <p:attrName>style.visibility</p:attrName>
                                        </p:attrNameLst>
                                      </p:cBhvr>
                                      <p:to>
                                        <p:strVal val="visible"/>
                                      </p:to>
                                    </p:set>
                                    <p:anim calcmode="lin" valueType="num">
                                      <p:cBhvr additive="repl">
                                        <p:cTn id="43"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8">
                                            <p:txEl>
                                              <p:pRg st="6" end="6"/>
                                            </p:txEl>
                                          </p:spTgt>
                                        </p:tgtEl>
                                        <p:attrNameLst>
                                          <p:attrName>style.visibility</p:attrName>
                                        </p:attrNameLst>
                                      </p:cBhvr>
                                      <p:to>
                                        <p:strVal val="visible"/>
                                      </p:to>
                                    </p:set>
                                    <p:anim calcmode="lin" valueType="num">
                                      <p:cBhvr additive="repl">
                                        <p:cTn id="49"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8">
                                            <p:txEl>
                                              <p:pRg st="7" end="7"/>
                                            </p:txEl>
                                          </p:spTgt>
                                        </p:tgtEl>
                                        <p:attrNameLst>
                                          <p:attrName>style.visibility</p:attrName>
                                        </p:attrNameLst>
                                      </p:cBhvr>
                                      <p:to>
                                        <p:strVal val="visible"/>
                                      </p:to>
                                    </p:set>
                                    <p:anim calcmode="lin" valueType="num">
                                      <p:cBhvr additive="repl">
                                        <p:cTn id="55"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repl">
                                        <p:cTn id="56"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8">
                                            <p:txEl>
                                              <p:pRg st="8" end="8"/>
                                            </p:txEl>
                                          </p:spTgt>
                                        </p:tgtEl>
                                        <p:attrNameLst>
                                          <p:attrName>style.visibility</p:attrName>
                                        </p:attrNameLst>
                                      </p:cBhvr>
                                      <p:to>
                                        <p:strVal val="visible"/>
                                      </p:to>
                                    </p:set>
                                    <p:anim calcmode="lin" valueType="num">
                                      <p:cBhvr additive="repl">
                                        <p:cTn id="61" dur="500" fill="hold"/>
                                        <p:tgtEl>
                                          <p:spTgt spid="48">
                                            <p:txEl>
                                              <p:pRg st="8" end="8"/>
                                            </p:txEl>
                                          </p:spTgt>
                                        </p:tgtEl>
                                        <p:attrNameLst>
                                          <p:attrName>ppt_x</p:attrName>
                                        </p:attrNameLst>
                                      </p:cBhvr>
                                      <p:tavLst>
                                        <p:tav tm="0">
                                          <p:val>
                                            <p:strVal val="#ppt_x"/>
                                          </p:val>
                                        </p:tav>
                                        <p:tav tm="100000">
                                          <p:val>
                                            <p:strVal val="#ppt_x"/>
                                          </p:val>
                                        </p:tav>
                                      </p:tavLst>
                                    </p:anim>
                                    <p:anim calcmode="lin" valueType="num">
                                      <p:cBhvr additive="repl">
                                        <p:cTn id="62" dur="500" fill="hold"/>
                                        <p:tgtEl>
                                          <p:spTgt spid="4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45589D31-4E30-AA54-EC30-B7637C8DE3EC}"/>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E5FAEC98-4B00-8E8E-EC72-D69F3C0FE316}"/>
              </a:ext>
            </a:extLst>
          </p:cNvPr>
          <p:cNvSpPr/>
          <p:nvPr/>
        </p:nvSpPr>
        <p:spPr>
          <a:xfrm>
            <a:off x="204480" y="667"/>
            <a:ext cx="6718834"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“Are you the Son of God”</a:t>
            </a:r>
            <a:endParaRPr lang="en-GB" sz="2800" b="1" strike="noStrike" spc="-1" dirty="0">
              <a:solidFill>
                <a:srgbClr val="0070C0"/>
              </a:solidFill>
              <a:latin typeface="Verdana"/>
              <a:ea typeface="Verdana"/>
            </a:endParaRPr>
          </a:p>
        </p:txBody>
      </p:sp>
      <p:sp>
        <p:nvSpPr>
          <p:cNvPr id="57" name="TextBox 5">
            <a:extLst>
              <a:ext uri="{FF2B5EF4-FFF2-40B4-BE49-F238E27FC236}">
                <a16:creationId xmlns:a16="http://schemas.microsoft.com/office/drawing/2014/main" id="{1D658FBB-4019-91D3-38BD-6EA5F48E2025}"/>
              </a:ext>
            </a:extLst>
          </p:cNvPr>
          <p:cNvSpPr/>
          <p:nvPr/>
        </p:nvSpPr>
        <p:spPr>
          <a:xfrm>
            <a:off x="204480" y="522433"/>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70</a:t>
            </a:r>
            <a:r>
              <a:rPr lang="fr-FR" sz="2800" b="1" spc="-1" dirty="0">
                <a:latin typeface="+mj-lt"/>
              </a:rPr>
              <a:t> </a:t>
            </a:r>
            <a:r>
              <a:rPr lang="en-GB" sz="2800" b="1" spc="-1" dirty="0">
                <a:latin typeface="+mj-lt"/>
              </a:rPr>
              <a:t>They all asked, “Are you then the Son of God?”</a:t>
            </a:r>
          </a:p>
          <a:p>
            <a:pPr indent="357188">
              <a:lnSpc>
                <a:spcPct val="100000"/>
              </a:lnSpc>
              <a:buNone/>
              <a:tabLst>
                <a:tab pos="0" algn="l"/>
              </a:tabLst>
            </a:pPr>
            <a:r>
              <a:rPr lang="en-GB" sz="2800" b="1" spc="-1" dirty="0">
                <a:latin typeface="+mj-lt"/>
              </a:rPr>
              <a:t>[Jesus] replied, “You say that I am.”</a:t>
            </a:r>
          </a:p>
          <a:p>
            <a:pPr indent="357188">
              <a:lnSpc>
                <a:spcPct val="100000"/>
              </a:lnSpc>
              <a:buNone/>
              <a:tabLst>
                <a:tab pos="0" algn="l"/>
              </a:tabLst>
            </a:pPr>
            <a:r>
              <a:rPr lang="en-GB" sz="2800" b="1" spc="-1" baseline="30000" dirty="0">
                <a:solidFill>
                  <a:srgbClr val="C00000"/>
                </a:solidFill>
                <a:latin typeface="+mj-lt"/>
              </a:rPr>
              <a:t>71</a:t>
            </a:r>
            <a:r>
              <a:rPr lang="en-GB" sz="2800" b="1" spc="-1" dirty="0">
                <a:latin typeface="+mj-lt"/>
              </a:rPr>
              <a:t> Then they said, “Why do we need any more testimony? We have heard it from his own lips.”</a:t>
            </a:r>
          </a:p>
          <a:p>
            <a:pPr>
              <a:lnSpc>
                <a:spcPct val="100000"/>
              </a:lnSpc>
              <a:buNone/>
            </a:pPr>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All asked: </a:t>
            </a:r>
            <a:r>
              <a:rPr lang="en-GB" sz="2800" b="1" spc="-1" dirty="0">
                <a:ea typeface="Verdana"/>
              </a:rPr>
              <a:t>They all agreed to ask.</a:t>
            </a:r>
            <a:endParaRPr lang="en-GB" sz="2800" b="1" spc="-1" dirty="0">
              <a:latin typeface="+mj-lt"/>
            </a:endParaRPr>
          </a:p>
          <a:p>
            <a:pPr marL="360363" indent="-360363">
              <a:lnSpc>
                <a:spcPct val="100000"/>
              </a:lnSpc>
              <a:buNone/>
            </a:pPr>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“You say”: </a:t>
            </a:r>
            <a:r>
              <a:rPr lang="en-GB" sz="2800" b="1" spc="-1" dirty="0">
                <a:ea typeface="Verdana"/>
              </a:rPr>
              <a:t>Jesus’ answer is taken as affirmative: “Yes, I am.”</a:t>
            </a:r>
          </a:p>
        </p:txBody>
      </p:sp>
      <p:pic>
        <p:nvPicPr>
          <p:cNvPr id="17410" name="Picture 2">
            <a:extLst>
              <a:ext uri="{FF2B5EF4-FFF2-40B4-BE49-F238E27FC236}">
                <a16:creationId xmlns:a16="http://schemas.microsoft.com/office/drawing/2014/main" id="{CF66DD58-8992-AC07-302C-251374C06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01" y="523100"/>
            <a:ext cx="7282397" cy="404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6387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7410"/>
                                        </p:tgtEl>
                                        <p:attrNameLst>
                                          <p:attrName>ppt_x</p:attrName>
                                        </p:attrNameLst>
                                      </p:cBhvr>
                                      <p:tavLst>
                                        <p:tav tm="0">
                                          <p:val>
                                            <p:strVal val="ppt_x"/>
                                          </p:val>
                                        </p:tav>
                                        <p:tav tm="100000">
                                          <p:val>
                                            <p:strVal val="ppt_x"/>
                                          </p:val>
                                        </p:tav>
                                      </p:tavLst>
                                    </p:anim>
                                    <p:anim calcmode="lin" valueType="num">
                                      <p:cBhvr additive="base">
                                        <p:cTn id="7" dur="500"/>
                                        <p:tgtEl>
                                          <p:spTgt spid="17410"/>
                                        </p:tgtEl>
                                        <p:attrNameLst>
                                          <p:attrName>ppt_y</p:attrName>
                                        </p:attrNameLst>
                                      </p:cBhvr>
                                      <p:tavLst>
                                        <p:tav tm="0">
                                          <p:val>
                                            <p:strVal val="ppt_y"/>
                                          </p:val>
                                        </p:tav>
                                        <p:tav tm="100000">
                                          <p:val>
                                            <p:strVal val="1+ppt_h/2"/>
                                          </p:val>
                                        </p:tav>
                                      </p:tavLst>
                                    </p:anim>
                                    <p:set>
                                      <p:cBhvr>
                                        <p:cTn id="8" dur="1" fill="hold">
                                          <p:stCondLst>
                                            <p:cond delay="499"/>
                                          </p:stCondLst>
                                        </p:cTn>
                                        <p:tgtEl>
                                          <p:spTgt spid="174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2" end="2"/>
                                            </p:txEl>
                                          </p:spTgt>
                                        </p:tgtEl>
                                        <p:attrNameLst>
                                          <p:attrName>style.visibility</p:attrName>
                                        </p:attrNameLst>
                                      </p:cBhvr>
                                      <p:to>
                                        <p:strVal val="visible"/>
                                      </p:to>
                                    </p:set>
                                    <p:anim calcmode="lin" valueType="num">
                                      <p:cBhvr additive="repl">
                                        <p:cTn id="25"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7">
                                            <p:txEl>
                                              <p:pRg st="3" end="3"/>
                                            </p:txEl>
                                          </p:spTgt>
                                        </p:tgtEl>
                                        <p:attrNameLst>
                                          <p:attrName>style.visibility</p:attrName>
                                        </p:attrNameLst>
                                      </p:cBhvr>
                                      <p:to>
                                        <p:strVal val="visible"/>
                                      </p:to>
                                    </p:set>
                                    <p:anim calcmode="lin" valueType="num">
                                      <p:cBhvr additive="repl">
                                        <p:cTn id="31"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7">
                                            <p:txEl>
                                              <p:pRg st="4" end="4"/>
                                            </p:txEl>
                                          </p:spTgt>
                                        </p:tgtEl>
                                        <p:attrNameLst>
                                          <p:attrName>style.visibility</p:attrName>
                                        </p:attrNameLst>
                                      </p:cBhvr>
                                      <p:to>
                                        <p:strVal val="visible"/>
                                      </p:to>
                                    </p:set>
                                    <p:anim calcmode="lin" valueType="num">
                                      <p:cBhvr additive="repl">
                                        <p:cTn id="37" dur="500" fill="hold"/>
                                        <p:tgtEl>
                                          <p:spTgt spid="57">
                                            <p:txEl>
                                              <p:pRg st="4" end="4"/>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5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9B2072EA-4553-10A9-1118-2D8B8989465F}"/>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DF939225-219A-A3AE-4014-D88ACD548B2F}"/>
              </a:ext>
            </a:extLst>
          </p:cNvPr>
          <p:cNvSpPr/>
          <p:nvPr/>
        </p:nvSpPr>
        <p:spPr>
          <a:xfrm>
            <a:off x="204479" y="125643"/>
            <a:ext cx="778081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“Son of God”</a:t>
            </a:r>
            <a:endParaRPr lang="en-GB" sz="2800" b="1" strike="noStrike" spc="-1" dirty="0">
              <a:solidFill>
                <a:srgbClr val="0070C0"/>
              </a:solidFill>
              <a:latin typeface="Verdana"/>
              <a:ea typeface="Verdana"/>
            </a:endParaRPr>
          </a:p>
        </p:txBody>
      </p:sp>
      <p:sp>
        <p:nvSpPr>
          <p:cNvPr id="2" name="TextBox 5">
            <a:extLst>
              <a:ext uri="{FF2B5EF4-FFF2-40B4-BE49-F238E27FC236}">
                <a16:creationId xmlns:a16="http://schemas.microsoft.com/office/drawing/2014/main" id="{B7830C7A-8C95-CF75-E58D-6ADB94B5422B}"/>
              </a:ext>
            </a:extLst>
          </p:cNvPr>
          <p:cNvSpPr/>
          <p:nvPr/>
        </p:nvSpPr>
        <p:spPr>
          <a:xfrm>
            <a:off x="266827" y="650582"/>
            <a:ext cx="7861174" cy="38457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66700" indent="-266700">
              <a:spcAft>
                <a:spcPts val="1200"/>
              </a:spcAft>
            </a:pPr>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Son of God: </a:t>
            </a:r>
            <a:r>
              <a:rPr lang="en-GB" sz="2800" b="1" spc="-1" dirty="0">
                <a:ea typeface="Verdana"/>
              </a:rPr>
              <a:t>A well-known title used of the awaited Messiah.</a:t>
            </a:r>
          </a:p>
          <a:p>
            <a:pPr marL="266700" indent="-266700">
              <a:spcAft>
                <a:spcPts val="1200"/>
              </a:spcAft>
            </a:pPr>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Origin:</a:t>
            </a:r>
            <a:r>
              <a:rPr lang="en-GB" sz="2800" b="1" spc="-1" dirty="0">
                <a:ea typeface="Verdana"/>
              </a:rPr>
              <a:t> Yahweh said to David about his son Solomon, “I will establish the throne of his kingdom forever. I will be to him a father, and he shall be to me a son.”</a:t>
            </a:r>
            <a:r>
              <a:rPr lang="en-GB" sz="2800" spc="-1" dirty="0">
                <a:ea typeface="Verdana"/>
              </a:rPr>
              <a:t>2 Sam. 7:14</a:t>
            </a:r>
          </a:p>
          <a:p>
            <a:pPr marL="266700" indent="-266700">
              <a:spcAft>
                <a:spcPts val="1200"/>
              </a:spcAft>
            </a:pPr>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Meaning:</a:t>
            </a:r>
            <a:r>
              <a:rPr lang="en-GB" sz="2800" b="1" spc="-1" dirty="0">
                <a:ea typeface="Verdana"/>
              </a:rPr>
              <a:t> “He claims to be Messiah, </a:t>
            </a:r>
            <a:br>
              <a:rPr lang="en-GB" sz="2800" b="1" spc="-1" dirty="0">
                <a:ea typeface="Verdana"/>
              </a:rPr>
            </a:br>
            <a:r>
              <a:rPr lang="en-GB" sz="2800" b="1" spc="-1" dirty="0">
                <a:ea typeface="Verdana"/>
              </a:rPr>
              <a:t>a king.” </a:t>
            </a:r>
            <a:r>
              <a:rPr lang="en-GB" sz="2800" spc="-1" dirty="0">
                <a:ea typeface="Verdana"/>
              </a:rPr>
              <a:t>Luke 23:3</a:t>
            </a:r>
          </a:p>
        </p:txBody>
      </p:sp>
    </p:spTree>
    <p:extLst>
      <p:ext uri="{BB962C8B-B14F-4D97-AF65-F5344CB8AC3E}">
        <p14:creationId xmlns:p14="http://schemas.microsoft.com/office/powerpoint/2010/main" val="279204972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repl">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repl">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repl">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6980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dirty="0">
                <a:solidFill>
                  <a:srgbClr val="0070C0"/>
                </a:solidFill>
                <a:latin typeface="Verdana"/>
                <a:ea typeface="Verdana"/>
              </a:rPr>
              <a:t>What did you discover?</a:t>
            </a:r>
            <a:endParaRPr lang="fr-FR" sz="2800" b="0" strike="noStrike" spc="-1" dirty="0">
              <a:latin typeface="Arial"/>
            </a:endParaRPr>
          </a:p>
        </p:txBody>
      </p:sp>
      <p:sp>
        <p:nvSpPr>
          <p:cNvPr id="131" name="TextBox 5"/>
          <p:cNvSpPr/>
          <p:nvPr/>
        </p:nvSpPr>
        <p:spPr>
          <a:xfrm>
            <a:off x="204480" y="586040"/>
            <a:ext cx="792324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0000"/>
                </a:solidFill>
                <a:latin typeface="Arial"/>
                <a:ea typeface="Verdana"/>
              </a:rPr>
              <a:t>Truths to affirm?</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Promises to claim?</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Commands to obey?</a:t>
            </a:r>
            <a:endParaRPr lang="fr-FR" sz="2800" b="0" strike="noStrike" spc="-1" dirty="0">
              <a:latin typeface="Arial"/>
            </a:endParaRPr>
          </a:p>
          <a:p>
            <a:pPr marL="341280" indent="-341280">
              <a:lnSpc>
                <a:spcPct val="100000"/>
              </a:lnSpc>
              <a:buNone/>
              <a:tabLst>
                <a:tab pos="0" algn="l"/>
              </a:tabLst>
            </a:pP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0070C0"/>
                </a:solidFill>
                <a:latin typeface="Arial"/>
                <a:ea typeface="Verdana"/>
              </a:rPr>
              <a:t>Assignment</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Read: </a:t>
            </a:r>
            <a:r>
              <a:rPr lang="en-US" sz="2800" b="1" strike="noStrike" spc="-1" dirty="0">
                <a:solidFill>
                  <a:srgbClr val="000000"/>
                </a:solidFill>
                <a:latin typeface="Arial"/>
                <a:ea typeface="Verdana"/>
              </a:rPr>
              <a:t>Luke chapter </a:t>
            </a:r>
            <a:r>
              <a:rPr lang="en-US" sz="2800" b="1" spc="-1" dirty="0">
                <a:solidFill>
                  <a:srgbClr val="C00000"/>
                </a:solidFill>
                <a:latin typeface="Arial"/>
                <a:ea typeface="Verdana"/>
              </a:rPr>
              <a:t>23</a:t>
            </a: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Visit: </a:t>
            </a:r>
            <a:r>
              <a:rPr lang="en-US" sz="2800" b="1" strike="noStrike" spc="-1" dirty="0" err="1">
                <a:solidFill>
                  <a:srgbClr val="00B050"/>
                </a:solidFill>
                <a:latin typeface="Arial"/>
                <a:ea typeface="Verdana"/>
              </a:rPr>
              <a:t>luke.currah.download</a:t>
            </a:r>
            <a:endParaRPr lang="fr-FR" sz="2800" b="0" strike="noStrike" spc="-1" dirty="0">
              <a:solidFill>
                <a:srgbClr val="00B050"/>
              </a:solidFill>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Compile: </a:t>
            </a:r>
            <a:r>
              <a:rPr lang="en-US" sz="2800" b="1" strike="noStrike" spc="-1" dirty="0">
                <a:solidFill>
                  <a:srgbClr val="000000"/>
                </a:solidFill>
                <a:latin typeface="Arial"/>
                <a:ea typeface="Verdana"/>
              </a:rPr>
              <a:t>insights, queries &amp; observations.</a:t>
            </a:r>
            <a:endParaRPr lang="fr-FR" sz="2800" b="0" strike="noStrike" spc="-1" dirty="0">
              <a:latin typeface="Arial"/>
            </a:endParaRPr>
          </a:p>
        </p:txBody>
      </p:sp>
      <p:pic>
        <p:nvPicPr>
          <p:cNvPr id="2" name="Picture 2" descr="A Response: Why Are Black People Obsessed With The Bible That Was Used To  Enslave Them?">
            <a:extLst>
              <a:ext uri="{FF2B5EF4-FFF2-40B4-BE49-F238E27FC236}">
                <a16:creationId xmlns:a16="http://schemas.microsoft.com/office/drawing/2014/main" id="{A4C42503-F10E-2568-C70B-3403CFCFE606}"/>
              </a:ext>
            </a:extLst>
          </p:cNvPr>
          <p:cNvPicPr/>
          <p:nvPr/>
        </p:nvPicPr>
        <p:blipFill>
          <a:blip r:embed="rId2"/>
          <a:stretch/>
        </p:blipFill>
        <p:spPr>
          <a:xfrm>
            <a:off x="5009322" y="0"/>
            <a:ext cx="3118398" cy="2014330"/>
          </a:xfrm>
          <a:prstGeom prst="rect">
            <a:avLst/>
          </a:prstGeom>
          <a:ln w="0">
            <a:noFill/>
          </a:ln>
        </p:spPr>
      </p:pic>
    </p:spTree>
    <p:extLst>
      <p:ext uri="{BB962C8B-B14F-4D97-AF65-F5344CB8AC3E}">
        <p14:creationId xmlns:p14="http://schemas.microsoft.com/office/powerpoint/2010/main" val="29565302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4" end="4"/>
                                            </p:txEl>
                                          </p:spTgt>
                                        </p:tgtEl>
                                        <p:attrNameLst>
                                          <p:attrName>style.visibility</p:attrName>
                                        </p:attrNameLst>
                                      </p:cBhvr>
                                      <p:to>
                                        <p:strVal val="visible"/>
                                      </p:to>
                                    </p:set>
                                    <p:anim calcmode="lin" valueType="num">
                                      <p:cBhvr additive="repl">
                                        <p:cTn id="25" dur="500" fill="hold"/>
                                        <p:tgtEl>
                                          <p:spTgt spid="131">
                                            <p:txEl>
                                              <p:pRg st="4" end="4"/>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1">
                                            <p:txEl>
                                              <p:pRg st="5" end="5"/>
                                            </p:txEl>
                                          </p:spTgt>
                                        </p:tgtEl>
                                        <p:attrNameLst>
                                          <p:attrName>style.visibility</p:attrName>
                                        </p:attrNameLst>
                                      </p:cBhvr>
                                      <p:to>
                                        <p:strVal val="visible"/>
                                      </p:to>
                                    </p:set>
                                    <p:anim calcmode="lin" valueType="num">
                                      <p:cBhvr additive="repl">
                                        <p:cTn id="31" dur="500" fill="hold"/>
                                        <p:tgtEl>
                                          <p:spTgt spid="131">
                                            <p:txEl>
                                              <p:pRg st="5" end="5"/>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1">
                                            <p:txEl>
                                              <p:pRg st="6" end="6"/>
                                            </p:txEl>
                                          </p:spTgt>
                                        </p:tgtEl>
                                        <p:attrNameLst>
                                          <p:attrName>style.visibility</p:attrName>
                                        </p:attrNameLst>
                                      </p:cBhvr>
                                      <p:to>
                                        <p:strVal val="visible"/>
                                      </p:to>
                                    </p:set>
                                    <p:anim calcmode="lin" valueType="num">
                                      <p:cBhvr additive="repl">
                                        <p:cTn id="37" dur="500" fill="hold"/>
                                        <p:tgtEl>
                                          <p:spTgt spid="131">
                                            <p:txEl>
                                              <p:pRg st="6" end="6"/>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1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1">
                                            <p:txEl>
                                              <p:pRg st="7" end="7"/>
                                            </p:txEl>
                                          </p:spTgt>
                                        </p:tgtEl>
                                        <p:attrNameLst>
                                          <p:attrName>style.visibility</p:attrName>
                                        </p:attrNameLst>
                                      </p:cBhvr>
                                      <p:to>
                                        <p:strVal val="visible"/>
                                      </p:to>
                                    </p:set>
                                    <p:anim calcmode="lin" valueType="num">
                                      <p:cBhvr additive="repl">
                                        <p:cTn id="43" dur="500" fill="hold"/>
                                        <p:tgtEl>
                                          <p:spTgt spid="131">
                                            <p:txEl>
                                              <p:pRg st="7" end="7"/>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13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56820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1. Judas conspires with the temple leaders</a:t>
            </a:r>
            <a:br>
              <a:rPr lang="en-GB" sz="3200" b="1" strike="noStrike" spc="-1" dirty="0">
                <a:solidFill>
                  <a:srgbClr val="0070C0"/>
                </a:solidFill>
                <a:latin typeface="Arial"/>
              </a:rPr>
            </a:br>
            <a:r>
              <a:rPr lang="en-GB" sz="3200" b="1" strike="noStrike" spc="-1" dirty="0">
                <a:solidFill>
                  <a:srgbClr val="C00000"/>
                </a:solidFill>
                <a:latin typeface="Arial"/>
              </a:rPr>
              <a:t>(1-6)</a:t>
            </a:r>
          </a:p>
        </p:txBody>
      </p:sp>
    </p:spTree>
    <p:extLst>
      <p:ext uri="{BB962C8B-B14F-4D97-AF65-F5344CB8AC3E}">
        <p14:creationId xmlns:p14="http://schemas.microsoft.com/office/powerpoint/2010/main" val="1071334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667"/>
            <a:ext cx="5808393"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Judas plots to betray Jesus</a:t>
            </a:r>
            <a:endParaRPr lang="en-GB" sz="2800" b="1" strike="noStrike" spc="-1" dirty="0">
              <a:solidFill>
                <a:srgbClr val="0070C0"/>
              </a:solidFill>
              <a:latin typeface="Verdana"/>
              <a:ea typeface="Verdana"/>
            </a:endParaRPr>
          </a:p>
        </p:txBody>
      </p:sp>
      <p:sp>
        <p:nvSpPr>
          <p:cNvPr id="57" name="TextBox 5"/>
          <p:cNvSpPr/>
          <p:nvPr/>
        </p:nvSpPr>
        <p:spPr>
          <a:xfrm>
            <a:off x="204480" y="522433"/>
            <a:ext cx="792352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1</a:t>
            </a:r>
            <a:r>
              <a:rPr lang="fr-FR" sz="2800" b="1" spc="-1" dirty="0">
                <a:latin typeface="+mj-lt"/>
              </a:rPr>
              <a:t> </a:t>
            </a:r>
            <a:r>
              <a:rPr lang="en-GB" sz="2800" b="1" spc="-1" dirty="0">
                <a:latin typeface="+mj-lt"/>
              </a:rPr>
              <a:t>Now the Festival of Unleavened Bread, called the Passover, was approaching, </a:t>
            </a:r>
            <a:r>
              <a:rPr lang="en-GB" sz="2800" b="1" spc="-1" baseline="30000" dirty="0">
                <a:solidFill>
                  <a:srgbClr val="C00000"/>
                </a:solidFill>
                <a:latin typeface="+mj-lt"/>
              </a:rPr>
              <a:t>2</a:t>
            </a:r>
            <a:r>
              <a:rPr lang="en-GB" sz="2800" b="1" spc="-1" dirty="0">
                <a:latin typeface="+mj-lt"/>
              </a:rPr>
              <a:t> and the chief priests and the teachers of the law were looking for some way to get rid of Jesus, for they were afraid of the people. </a:t>
            </a:r>
            <a:br>
              <a:rPr lang="en-GB" sz="2800" b="1" spc="-1" dirty="0">
                <a:latin typeface="+mj-lt"/>
              </a:rPr>
            </a:br>
            <a:r>
              <a:rPr lang="en-GB" sz="2800" b="1" spc="-1" baseline="30000" dirty="0">
                <a:solidFill>
                  <a:srgbClr val="C00000"/>
                </a:solidFill>
                <a:latin typeface="+mj-lt"/>
              </a:rPr>
              <a:t>3</a:t>
            </a:r>
            <a:r>
              <a:rPr lang="en-GB" sz="2800" b="1" spc="-1" dirty="0">
                <a:latin typeface="+mj-lt"/>
              </a:rPr>
              <a:t> Then Satan entered Judas, called Iscariot, one of the Twelve.</a:t>
            </a:r>
          </a:p>
          <a:p>
            <a:pPr marL="357188" indent="-357188"/>
            <a:r>
              <a:rPr lang="en-GB" sz="2800" b="1" spc="-1" dirty="0">
                <a:solidFill>
                  <a:srgbClr val="C00000"/>
                </a:solidFill>
                <a:ea typeface="Verdana"/>
              </a:rPr>
              <a:t>●</a:t>
            </a:r>
            <a:r>
              <a:rPr lang="en-GB" sz="2800" b="1" spc="-1" dirty="0">
                <a:ea typeface="Verdana"/>
              </a:rPr>
              <a:t> </a:t>
            </a:r>
            <a:r>
              <a:rPr lang="en-GB" sz="2800" b="1" spc="-1" dirty="0">
                <a:solidFill>
                  <a:srgbClr val="0070C0"/>
                </a:solidFill>
                <a:ea typeface="Verdana"/>
              </a:rPr>
              <a:t>Passover: </a:t>
            </a:r>
            <a:r>
              <a:rPr lang="en-GB" sz="2800" b="1" spc="-1" dirty="0">
                <a:ea typeface="Verdana"/>
              </a:rPr>
              <a:t>The bread festival + Passover, could be called by either name.</a:t>
            </a:r>
            <a:endParaRPr lang="en-US" sz="2800" b="1" spc="-1" dirty="0">
              <a:latin typeface="+mj-lt"/>
            </a:endParaRPr>
          </a:p>
        </p:txBody>
      </p:sp>
      <p:pic>
        <p:nvPicPr>
          <p:cNvPr id="3" name="Picture 2">
            <a:extLst>
              <a:ext uri="{FF2B5EF4-FFF2-40B4-BE49-F238E27FC236}">
                <a16:creationId xmlns:a16="http://schemas.microsoft.com/office/drawing/2014/main" id="{56EE0255-A1A7-5075-5845-0FFA01B374F3}"/>
              </a:ext>
            </a:extLst>
          </p:cNvPr>
          <p:cNvPicPr>
            <a:picLocks noChangeAspect="1"/>
          </p:cNvPicPr>
          <p:nvPr/>
        </p:nvPicPr>
        <p:blipFill>
          <a:blip r:embed="rId2"/>
          <a:stretch>
            <a:fillRect/>
          </a:stretch>
        </p:blipFill>
        <p:spPr>
          <a:xfrm>
            <a:off x="-20444" y="752417"/>
            <a:ext cx="8148444" cy="3819583"/>
          </a:xfrm>
          <a:prstGeom prst="rect">
            <a:avLst/>
          </a:prstGeom>
        </p:spPr>
      </p:pic>
      <p:sp>
        <p:nvSpPr>
          <p:cNvPr id="4" name="TextBox 3">
            <a:extLst>
              <a:ext uri="{FF2B5EF4-FFF2-40B4-BE49-F238E27FC236}">
                <a16:creationId xmlns:a16="http://schemas.microsoft.com/office/drawing/2014/main" id="{4A4E6D0A-62F5-87A3-A28D-A6FFDBBEA367}"/>
              </a:ext>
            </a:extLst>
          </p:cNvPr>
          <p:cNvSpPr txBox="1"/>
          <p:nvPr/>
        </p:nvSpPr>
        <p:spPr>
          <a:xfrm>
            <a:off x="436418" y="4267200"/>
            <a:ext cx="7412182" cy="369332"/>
          </a:xfrm>
          <a:prstGeom prst="rect">
            <a:avLst/>
          </a:prstGeom>
          <a:noFill/>
        </p:spPr>
        <p:txBody>
          <a:bodyPr wrap="square" rtlCol="0">
            <a:spAutoFit/>
          </a:bodyPr>
          <a:lstStyle/>
          <a:p>
            <a:pPr algn="ctr"/>
            <a:r>
              <a:rPr lang="en-US" dirty="0"/>
              <a:t>HolyLandSite.com</a:t>
            </a:r>
          </a:p>
        </p:txBody>
      </p:sp>
    </p:spTree>
    <p:extLst>
      <p:ext uri="{BB962C8B-B14F-4D97-AF65-F5344CB8AC3E}">
        <p14:creationId xmlns:p14="http://schemas.microsoft.com/office/powerpoint/2010/main" val="61846588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ppt_x"/>
                                          </p:val>
                                        </p:tav>
                                      </p:tavLst>
                                    </p:anim>
                                    <p:anim calcmode="lin" valueType="num">
                                      <p:cBhvr additive="base">
                                        <p:cTn id="11" dur="500"/>
                                        <p:tgtEl>
                                          <p:spTgt spid="4"/>
                                        </p:tgtEl>
                                        <p:attrNameLst>
                                          <p:attrName>ppt_y</p:attrName>
                                        </p:attrNameLst>
                                      </p:cBhvr>
                                      <p:tavLst>
                                        <p:tav tm="0">
                                          <p:val>
                                            <p:strVal val="ppt_y"/>
                                          </p:val>
                                        </p:tav>
                                        <p:tav tm="100000">
                                          <p:val>
                                            <p:strVal val="1+ppt_h/2"/>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7">
                                            <p:txEl>
                                              <p:pRg st="0" end="0"/>
                                            </p:txEl>
                                          </p:spTgt>
                                        </p:tgtEl>
                                        <p:attrNameLst>
                                          <p:attrName>style.visibility</p:attrName>
                                        </p:attrNameLst>
                                      </p:cBhvr>
                                      <p:to>
                                        <p:strVal val="visible"/>
                                      </p:to>
                                    </p:set>
                                    <p:anim calcmode="lin" valueType="num">
                                      <p:cBhvr additive="repl">
                                        <p:cTn id="1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xEl>
                                              <p:pRg st="1" end="1"/>
                                            </p:txEl>
                                          </p:spTgt>
                                        </p:tgtEl>
                                        <p:attrNameLst>
                                          <p:attrName>style.visibility</p:attrName>
                                        </p:attrNameLst>
                                      </p:cBhvr>
                                      <p:to>
                                        <p:strVal val="visible"/>
                                      </p:to>
                                    </p:set>
                                    <p:anim calcmode="lin" valueType="num">
                                      <p:cBhvr additive="repl">
                                        <p:cTn id="2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ECE16C82-BFF7-54C1-8101-8EA729F33BEB}"/>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DF2640C2-EC73-C14D-FD1A-D365590C1635}"/>
              </a:ext>
            </a:extLst>
          </p:cNvPr>
          <p:cNvSpPr/>
          <p:nvPr/>
        </p:nvSpPr>
        <p:spPr>
          <a:xfrm>
            <a:off x="204480" y="667"/>
            <a:ext cx="778081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Judas plots to betray Jesus</a:t>
            </a:r>
            <a:endParaRPr lang="en-GB" sz="2800" b="1" strike="noStrike" spc="-1" dirty="0">
              <a:solidFill>
                <a:srgbClr val="0070C0"/>
              </a:solidFill>
              <a:latin typeface="Verdana"/>
              <a:ea typeface="Verdana"/>
            </a:endParaRPr>
          </a:p>
        </p:txBody>
      </p:sp>
      <p:sp>
        <p:nvSpPr>
          <p:cNvPr id="57" name="TextBox 5">
            <a:extLst>
              <a:ext uri="{FF2B5EF4-FFF2-40B4-BE49-F238E27FC236}">
                <a16:creationId xmlns:a16="http://schemas.microsoft.com/office/drawing/2014/main" id="{F6A40BD0-99C9-F020-E15A-C0F860B50B57}"/>
              </a:ext>
            </a:extLst>
          </p:cNvPr>
          <p:cNvSpPr/>
          <p:nvPr/>
        </p:nvSpPr>
        <p:spPr>
          <a:xfrm>
            <a:off x="204480" y="522433"/>
            <a:ext cx="7923520" cy="310708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4</a:t>
            </a:r>
            <a:r>
              <a:rPr lang="fr-FR" sz="2800" b="1" spc="-1" dirty="0">
                <a:latin typeface="+mj-lt"/>
              </a:rPr>
              <a:t> </a:t>
            </a:r>
            <a:r>
              <a:rPr lang="en-GB" sz="2800" b="1" spc="-1" dirty="0">
                <a:latin typeface="+mj-lt"/>
              </a:rPr>
              <a:t>Judas went to the chief priests and the officers of the temple guard and discussed with them how he might betray Jesus. </a:t>
            </a:r>
            <a:r>
              <a:rPr lang="en-GB" sz="2800" b="1" spc="-1" baseline="30000" dirty="0">
                <a:solidFill>
                  <a:srgbClr val="C00000"/>
                </a:solidFill>
                <a:latin typeface="+mj-lt"/>
              </a:rPr>
              <a:t>5</a:t>
            </a:r>
            <a:r>
              <a:rPr lang="en-GB" sz="2800" b="1" spc="-1" dirty="0">
                <a:latin typeface="+mj-lt"/>
              </a:rPr>
              <a:t> They were delighted and agreed to give him money. </a:t>
            </a:r>
            <a:r>
              <a:rPr lang="en-GB" sz="2800" b="1" spc="-1" baseline="30000" dirty="0">
                <a:solidFill>
                  <a:srgbClr val="C00000"/>
                </a:solidFill>
                <a:latin typeface="+mj-lt"/>
              </a:rPr>
              <a:t>6</a:t>
            </a:r>
            <a:r>
              <a:rPr lang="en-GB" sz="2800" b="1" spc="-1" dirty="0">
                <a:latin typeface="+mj-lt"/>
              </a:rPr>
              <a:t> He consented, and watched for an opportunity to hand Jesus over to them when no crowd was present.</a:t>
            </a:r>
          </a:p>
        </p:txBody>
      </p:sp>
      <p:pic>
        <p:nvPicPr>
          <p:cNvPr id="2" name="Picture 2" descr="The Bargain of Judas :: The Abundant Life">
            <a:extLst>
              <a:ext uri="{FF2B5EF4-FFF2-40B4-BE49-F238E27FC236}">
                <a16:creationId xmlns:a16="http://schemas.microsoft.com/office/drawing/2014/main" id="{104FC03B-6D7D-1E8D-9FB9-71F8100D6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5500"/>
            <a:ext cx="8128000" cy="374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40961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a:extLst>
            <a:ext uri="{FF2B5EF4-FFF2-40B4-BE49-F238E27FC236}">
              <a16:creationId xmlns:a16="http://schemas.microsoft.com/office/drawing/2014/main" id="{9B6793D0-FB51-758F-5731-7DE7CF9A8FEA}"/>
            </a:ext>
          </a:extLst>
        </p:cNvPr>
        <p:cNvGrpSpPr/>
        <p:nvPr/>
      </p:nvGrpSpPr>
      <p:grpSpPr>
        <a:xfrm>
          <a:off x="0" y="0"/>
          <a:ext cx="0" cy="0"/>
          <a:chOff x="0" y="0"/>
          <a:chExt cx="0" cy="0"/>
        </a:xfrm>
      </p:grpSpPr>
      <p:sp>
        <p:nvSpPr>
          <p:cNvPr id="56" name="TextBox 3">
            <a:extLst>
              <a:ext uri="{FF2B5EF4-FFF2-40B4-BE49-F238E27FC236}">
                <a16:creationId xmlns:a16="http://schemas.microsoft.com/office/drawing/2014/main" id="{06295E9B-EFD1-FD87-6BF0-C8ECA2E4CCFE}"/>
              </a:ext>
            </a:extLst>
          </p:cNvPr>
          <p:cNvSpPr/>
          <p:nvPr/>
        </p:nvSpPr>
        <p:spPr>
          <a:xfrm>
            <a:off x="204479" y="125643"/>
            <a:ext cx="778081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Flavius Josephus, </a:t>
            </a:r>
            <a:r>
              <a:rPr lang="en-GB" sz="2800" i="1" spc="-1" dirty="0">
                <a:solidFill>
                  <a:srgbClr val="0070C0"/>
                </a:solidFill>
                <a:latin typeface="Verdana"/>
                <a:ea typeface="Verdana"/>
              </a:rPr>
              <a:t>Antiquities</a:t>
            </a:r>
            <a:r>
              <a:rPr lang="en-GB" sz="2800" spc="-1" dirty="0">
                <a:solidFill>
                  <a:srgbClr val="0070C0"/>
                </a:solidFill>
                <a:latin typeface="Verdana"/>
                <a:ea typeface="Verdana"/>
              </a:rPr>
              <a:t> 18.63-64</a:t>
            </a:r>
            <a:endParaRPr lang="en-GB" sz="2800" strike="noStrike" spc="-1" dirty="0">
              <a:solidFill>
                <a:srgbClr val="0070C0"/>
              </a:solidFill>
              <a:latin typeface="Verdana"/>
              <a:ea typeface="Verdana"/>
            </a:endParaRPr>
          </a:p>
        </p:txBody>
      </p:sp>
      <p:sp>
        <p:nvSpPr>
          <p:cNvPr id="2" name="TextBox 5">
            <a:extLst>
              <a:ext uri="{FF2B5EF4-FFF2-40B4-BE49-F238E27FC236}">
                <a16:creationId xmlns:a16="http://schemas.microsoft.com/office/drawing/2014/main" id="{1368C00E-458F-A7B2-5770-0D9B18F54811}"/>
              </a:ext>
            </a:extLst>
          </p:cNvPr>
          <p:cNvSpPr/>
          <p:nvPr/>
        </p:nvSpPr>
        <p:spPr>
          <a:xfrm>
            <a:off x="204482" y="713769"/>
            <a:ext cx="7780814" cy="304553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60363">
              <a:spcAft>
                <a:spcPts val="1200"/>
              </a:spcAft>
            </a:pPr>
            <a:r>
              <a:rPr lang="en-GB" sz="2400" b="1" spc="-1" dirty="0">
                <a:ea typeface="Verdana"/>
              </a:rPr>
              <a:t>“There was about this time Jesus, a wise man, … a doer of wonderful works, a teacher of such men as receive the truth with pleasure. He drew over to him both many of the Jews and many of the Gentiles… When Pilate, at the suggestion of </a:t>
            </a:r>
            <a:r>
              <a:rPr lang="en-GB" sz="2400" b="1" spc="-1" dirty="0">
                <a:solidFill>
                  <a:srgbClr val="C00000"/>
                </a:solidFill>
                <a:ea typeface="Verdana"/>
              </a:rPr>
              <a:t>the principal men amongst us</a:t>
            </a:r>
            <a:r>
              <a:rPr lang="en-GB" sz="2400" b="1" spc="-1" dirty="0">
                <a:ea typeface="Verdana"/>
              </a:rPr>
              <a:t>, had condemned him to the </a:t>
            </a:r>
            <a:br>
              <a:rPr lang="en-GB" sz="2400" b="1" spc="-1" dirty="0">
                <a:ea typeface="Verdana"/>
              </a:rPr>
            </a:br>
            <a:r>
              <a:rPr lang="en-GB" sz="2400" b="1" spc="-1" dirty="0">
                <a:ea typeface="Verdana"/>
              </a:rPr>
              <a:t>cross… The tribe of Christians, so named </a:t>
            </a:r>
            <a:br>
              <a:rPr lang="en-GB" sz="2400" b="1" spc="-1" dirty="0">
                <a:ea typeface="Verdana"/>
              </a:rPr>
            </a:br>
            <a:r>
              <a:rPr lang="en-GB" sz="2400" b="1" spc="-1" dirty="0">
                <a:ea typeface="Verdana"/>
              </a:rPr>
              <a:t>from him, are not extinct at this day.”</a:t>
            </a:r>
            <a:endParaRPr lang="en-GB" sz="2400" spc="-1" dirty="0">
              <a:ea typeface="Verdana"/>
            </a:endParaRPr>
          </a:p>
        </p:txBody>
      </p:sp>
      <p:pic>
        <p:nvPicPr>
          <p:cNvPr id="4" name="Picture 3">
            <a:extLst>
              <a:ext uri="{FF2B5EF4-FFF2-40B4-BE49-F238E27FC236}">
                <a16:creationId xmlns:a16="http://schemas.microsoft.com/office/drawing/2014/main" id="{D3BAB63F-E8AE-CD88-5D7E-1965B3ABAE97}"/>
              </a:ext>
            </a:extLst>
          </p:cNvPr>
          <p:cNvPicPr>
            <a:picLocks noChangeAspect="1"/>
          </p:cNvPicPr>
          <p:nvPr/>
        </p:nvPicPr>
        <p:blipFill>
          <a:blip r:embed="rId2"/>
          <a:stretch>
            <a:fillRect/>
          </a:stretch>
        </p:blipFill>
        <p:spPr>
          <a:xfrm>
            <a:off x="6815739" y="2603609"/>
            <a:ext cx="1312262" cy="1968392"/>
          </a:xfrm>
          <a:prstGeom prst="rect">
            <a:avLst/>
          </a:prstGeom>
        </p:spPr>
      </p:pic>
      <p:sp>
        <p:nvSpPr>
          <p:cNvPr id="5" name="TextBox 4">
            <a:extLst>
              <a:ext uri="{FF2B5EF4-FFF2-40B4-BE49-F238E27FC236}">
                <a16:creationId xmlns:a16="http://schemas.microsoft.com/office/drawing/2014/main" id="{A66B0EB0-6A4D-8776-550E-66DA7214BB08}"/>
              </a:ext>
            </a:extLst>
          </p:cNvPr>
          <p:cNvSpPr txBox="1"/>
          <p:nvPr/>
        </p:nvSpPr>
        <p:spPr>
          <a:xfrm>
            <a:off x="0" y="4202668"/>
            <a:ext cx="6815738" cy="369332"/>
          </a:xfrm>
          <a:prstGeom prst="rect">
            <a:avLst/>
          </a:prstGeom>
          <a:noFill/>
        </p:spPr>
        <p:txBody>
          <a:bodyPr wrap="square" rtlCol="0">
            <a:spAutoFit/>
          </a:bodyPr>
          <a:lstStyle/>
          <a:p>
            <a:pPr algn="r"/>
            <a:r>
              <a:rPr lang="en-US" dirty="0"/>
              <a:t>Josephus (37-100), by </a:t>
            </a:r>
            <a:r>
              <a:rPr lang="en-US" b="0" i="0" dirty="0">
                <a:solidFill>
                  <a:srgbClr val="000000"/>
                </a:solidFill>
                <a:effectLst/>
                <a:latin typeface="Arial" panose="020B0604020202020204" pitchFamily="34" charset="0"/>
              </a:rPr>
              <a:t>Emmet, 1880. </a:t>
            </a:r>
            <a:r>
              <a:rPr lang="en-US" dirty="0"/>
              <a:t>digitalcollections.nypl.org</a:t>
            </a:r>
          </a:p>
        </p:txBody>
      </p:sp>
    </p:spTree>
    <p:extLst>
      <p:ext uri="{BB962C8B-B14F-4D97-AF65-F5344CB8AC3E}">
        <p14:creationId xmlns:p14="http://schemas.microsoft.com/office/powerpoint/2010/main" val="63918277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repl">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776860" cy="15682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spcBef>
                <a:spcPts val="601"/>
              </a:spcBef>
            </a:pPr>
            <a:r>
              <a:rPr lang="en-GB" sz="3200" b="1" strike="noStrike" spc="-1" dirty="0">
                <a:solidFill>
                  <a:srgbClr val="0070C0"/>
                </a:solidFill>
                <a:latin typeface="Arial"/>
              </a:rPr>
              <a:t>2. Jesus and his disciples celebrate Passover</a:t>
            </a:r>
            <a:br>
              <a:rPr lang="en-GB" sz="3200" b="1" strike="noStrike" spc="-1" dirty="0">
                <a:solidFill>
                  <a:srgbClr val="0070C0"/>
                </a:solidFill>
                <a:latin typeface="Arial"/>
              </a:rPr>
            </a:br>
            <a:r>
              <a:rPr lang="en-GB" sz="3200" b="1" strike="noStrike" spc="-1" dirty="0">
                <a:solidFill>
                  <a:srgbClr val="C00000"/>
                </a:solidFill>
                <a:latin typeface="Arial"/>
              </a:rPr>
              <a:t>(7-16)</a:t>
            </a:r>
            <a:endParaRPr lang="en-GB" sz="3200" b="1" spc="-1" dirty="0">
              <a:solidFill>
                <a:srgbClr val="C00000"/>
              </a:solidFill>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17539</TotalTime>
  <Words>2624</Words>
  <Application>Microsoft Office PowerPoint</Application>
  <PresentationFormat>Custom</PresentationFormat>
  <Paragraphs>154</Paragraphs>
  <Slides>42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Calibri Light</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Galen Currah</dc:creator>
  <dc:description/>
  <cp:lastModifiedBy>Galen Currah</cp:lastModifiedBy>
  <cp:revision>534</cp:revision>
  <dcterms:created xsi:type="dcterms:W3CDTF">2023-05-03T23:33:27Z</dcterms:created>
  <dcterms:modified xsi:type="dcterms:W3CDTF">2024-02-12T02:29:44Z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Personnalisé</vt:lpwstr>
  </property>
  <property fmtid="{D5CDD505-2E9C-101B-9397-08002B2CF9AE}" pid="3" name="Slides">
    <vt:i4>37</vt:i4>
  </property>
</Properties>
</file>