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438" r:id="rId3"/>
    <p:sldId id="435" r:id="rId4"/>
    <p:sldId id="437" r:id="rId5"/>
    <p:sldId id="411" r:id="rId6"/>
    <p:sldId id="442" r:id="rId7"/>
    <p:sldId id="439" r:id="rId8"/>
    <p:sldId id="443" r:id="rId9"/>
    <p:sldId id="441" r:id="rId10"/>
    <p:sldId id="447" r:id="rId11"/>
    <p:sldId id="440" r:id="rId12"/>
    <p:sldId id="446" r:id="rId13"/>
    <p:sldId id="445" r:id="rId14"/>
    <p:sldId id="444" r:id="rId15"/>
    <p:sldId id="448" r:id="rId16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96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0" y="359158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 Short Course for Men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A8118C-4051-56E2-18D2-5E8D3AC9525B}"/>
              </a:ext>
            </a:extLst>
          </p:cNvPr>
          <p:cNvSpPr txBox="1"/>
          <p:nvPr/>
        </p:nvSpPr>
        <p:spPr>
          <a:xfrm>
            <a:off x="0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Romans 10:1-21 (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NRSVue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9FCFAB-957E-4AA3-0696-81D94E2BD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7315200" cy="314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1AD19B-A732-00D8-BA00-718B8640A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5E0016-AA21-6ADB-8487-619B5BF7B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22FE6E2-E702-8DCE-420A-071139796A0B}"/>
              </a:ext>
            </a:extLst>
          </p:cNvPr>
          <p:cNvSpPr/>
          <p:nvPr/>
        </p:nvSpPr>
        <p:spPr>
          <a:xfrm>
            <a:off x="1528601" y="136849"/>
            <a:ext cx="3970102" cy="44164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5A010D7-EAFB-9D33-A22C-48E4AFAA3888}"/>
              </a:ext>
            </a:extLst>
          </p:cNvPr>
          <p:cNvSpPr/>
          <p:nvPr/>
        </p:nvSpPr>
        <p:spPr>
          <a:xfrm>
            <a:off x="54501" y="578498"/>
            <a:ext cx="7210936" cy="62204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67739DC-D506-1B9B-480A-701CE1A48AF6}"/>
              </a:ext>
            </a:extLst>
          </p:cNvPr>
          <p:cNvSpPr/>
          <p:nvPr/>
        </p:nvSpPr>
        <p:spPr>
          <a:xfrm>
            <a:off x="58345" y="1200539"/>
            <a:ext cx="7210936" cy="96737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2D47622-BB91-FB25-E53D-2F4C95BC5BF0}"/>
              </a:ext>
            </a:extLst>
          </p:cNvPr>
          <p:cNvSpPr/>
          <p:nvPr/>
        </p:nvSpPr>
        <p:spPr>
          <a:xfrm>
            <a:off x="54501" y="2167915"/>
            <a:ext cx="7210936" cy="96737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69CC33-6E76-7DC3-9E85-4659433FDACC}"/>
              </a:ext>
            </a:extLst>
          </p:cNvPr>
          <p:cNvSpPr/>
          <p:nvPr/>
        </p:nvSpPr>
        <p:spPr>
          <a:xfrm>
            <a:off x="62769" y="3141347"/>
            <a:ext cx="7210936" cy="49808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3D6600-281A-7F41-DFB4-50C2CB001BE6}"/>
              </a:ext>
            </a:extLst>
          </p:cNvPr>
          <p:cNvSpPr/>
          <p:nvPr/>
        </p:nvSpPr>
        <p:spPr>
          <a:xfrm>
            <a:off x="62769" y="3642060"/>
            <a:ext cx="7210936" cy="40310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26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8C19EA-E031-D963-ABD7-258F3BFF0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2C0C55-189C-8314-1905-4D5886682C4E}"/>
              </a:ext>
            </a:extLst>
          </p:cNvPr>
          <p:cNvSpPr txBox="1"/>
          <p:nvPr/>
        </p:nvSpPr>
        <p:spPr>
          <a:xfrm>
            <a:off x="163012" y="67717"/>
            <a:ext cx="715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how are they to call on one in whom they have not believed?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D52FF6-8C83-6FFA-98F1-AE1155D3039D}"/>
              </a:ext>
            </a:extLst>
          </p:cNvPr>
          <p:cNvSpPr txBox="1"/>
          <p:nvPr/>
        </p:nvSpPr>
        <p:spPr>
          <a:xfrm>
            <a:off x="163012" y="498099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   And how are they to believe in one of whom they have never heard?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8FE264-7891-FCBE-2432-2B544D00E97E}"/>
              </a:ext>
            </a:extLst>
          </p:cNvPr>
          <p:cNvSpPr txBox="1"/>
          <p:nvPr/>
        </p:nvSpPr>
        <p:spPr>
          <a:xfrm>
            <a:off x="163012" y="1359758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And how are they to hear without someone to proclaim him?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EB05C3-063F-31EC-441F-7B6AF2C92550}"/>
              </a:ext>
            </a:extLst>
          </p:cNvPr>
          <p:cNvSpPr txBox="1"/>
          <p:nvPr/>
        </p:nvSpPr>
        <p:spPr>
          <a:xfrm>
            <a:off x="163012" y="2221028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how are they to proclaim him unless they are sent?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D5771A-E293-C18A-45BC-AD059ADDF407}"/>
              </a:ext>
            </a:extLst>
          </p:cNvPr>
          <p:cNvSpPr txBox="1"/>
          <p:nvPr/>
        </p:nvSpPr>
        <p:spPr>
          <a:xfrm>
            <a:off x="163012" y="2654324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 As it is written, “How beautiful are the feet of those who bring good news!”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35F9D3-5EB8-71F2-35D6-6FCC42A1C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28" y="0"/>
            <a:ext cx="624814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18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1055C6-3272-B5B4-DD2B-DC513D2EE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02EDC5-335E-0550-3B3A-4BEA642C5BBD}"/>
              </a:ext>
            </a:extLst>
          </p:cNvPr>
          <p:cNvSpPr txBox="1"/>
          <p:nvPr/>
        </p:nvSpPr>
        <p:spPr>
          <a:xfrm>
            <a:off x="163012" y="446083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not all have obeyed the good news, for Isaiah says, “Lord, who has believed our message?”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65A30B-BBD1-B553-342F-F6B0AEA3199D}"/>
              </a:ext>
            </a:extLst>
          </p:cNvPr>
          <p:cNvSpPr txBox="1"/>
          <p:nvPr/>
        </p:nvSpPr>
        <p:spPr>
          <a:xfrm>
            <a:off x="185077" y="1305097"/>
            <a:ext cx="72310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 17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faith comes from what is heard, and what is heard comes through the word of Christ.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0C73D3-ED3C-F6DD-56CD-D4C5F2D52AC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B’ 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Audible revelation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E35D7E-A43A-3685-F442-7C3A38E784F8}"/>
              </a:ext>
            </a:extLst>
          </p:cNvPr>
          <p:cNvSpPr/>
          <p:nvPr/>
        </p:nvSpPr>
        <p:spPr>
          <a:xfrm>
            <a:off x="185077" y="2612954"/>
            <a:ext cx="2520286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Obey: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Message: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Word: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FBF852-C065-6A47-E809-01E6209813C9}"/>
              </a:ext>
            </a:extLst>
          </p:cNvPr>
          <p:cNvSpPr/>
          <p:nvPr/>
        </p:nvSpPr>
        <p:spPr>
          <a:xfrm>
            <a:off x="2257622" y="2612954"/>
            <a:ext cx="5079214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“Repent and believe!”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</a:rPr>
              <a:t>Mk 1:15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2800" b="1" i="1" spc="-1" dirty="0" err="1">
                <a:solidFill>
                  <a:srgbClr val="000000"/>
                </a:solidFill>
                <a:latin typeface="Arial"/>
              </a:rPr>
              <a:t>Akoé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, audible.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i="1" spc="-1" dirty="0" err="1">
                <a:solidFill>
                  <a:srgbClr val="000000"/>
                </a:solidFill>
                <a:latin typeface="Arial"/>
              </a:rPr>
              <a:t>Hr</a:t>
            </a:r>
            <a:r>
              <a:rPr lang="fr-CA" sz="2800" b="1" i="1" spc="-1" dirty="0">
                <a:solidFill>
                  <a:srgbClr val="000000"/>
                </a:solidFill>
                <a:latin typeface="Arial"/>
              </a:rPr>
              <a:t>é</a:t>
            </a:r>
            <a:r>
              <a:rPr lang="en-GB" sz="2800" b="1" i="1" spc="-1" dirty="0">
                <a:solidFill>
                  <a:srgbClr val="000000"/>
                </a:solidFill>
                <a:latin typeface="Arial"/>
              </a:rPr>
              <a:t>ma</a:t>
            </a:r>
            <a:r>
              <a:rPr lang="en-GB" sz="2800" b="1" spc="-1" dirty="0">
                <a:solidFill>
                  <a:srgbClr val="000000"/>
                </a:solidFill>
                <a:latin typeface="Arial"/>
              </a:rPr>
              <a:t>, speech.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320B8F-E67A-684F-F500-A25301D8B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315200" cy="411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C66C51-7F4A-A7CD-D34F-09A7CF0CD615}"/>
              </a:ext>
            </a:extLst>
          </p:cNvPr>
          <p:cNvSpPr txBox="1"/>
          <p:nvPr/>
        </p:nvSpPr>
        <p:spPr>
          <a:xfrm>
            <a:off x="544568" y="3593982"/>
            <a:ext cx="6389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“Faith comes from what is heard”</a:t>
            </a:r>
          </a:p>
        </p:txBody>
      </p:sp>
    </p:spTree>
    <p:extLst>
      <p:ext uri="{BB962C8B-B14F-4D97-AF65-F5344CB8AC3E}">
        <p14:creationId xmlns:p14="http://schemas.microsoft.com/office/powerpoint/2010/main" val="2290142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  <p:bldP spid="7" grpId="0" build="p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112672-15D8-DB18-13B9-0A3E6AB3E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3EFE13-F44A-ACFA-8528-7B1ABEE98E36}"/>
              </a:ext>
            </a:extLst>
          </p:cNvPr>
          <p:cNvSpPr txBox="1"/>
          <p:nvPr/>
        </p:nvSpPr>
        <p:spPr>
          <a:xfrm>
            <a:off x="163012" y="92941"/>
            <a:ext cx="715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I ask, have they not heard?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Indeed they have: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A0F6C0-B799-982A-FCB3-828739F38094}"/>
              </a:ext>
            </a:extLst>
          </p:cNvPr>
          <p:cNvSpPr txBox="1"/>
          <p:nvPr/>
        </p:nvSpPr>
        <p:spPr>
          <a:xfrm>
            <a:off x="163012" y="961283"/>
            <a:ext cx="7306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“Their voice has gone out to all the earth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their words to the ends of the world.”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83027-DF12-9196-DCED-58C5DCA351FF}"/>
              </a:ext>
            </a:extLst>
          </p:cNvPr>
          <p:cNvSpPr/>
          <p:nvPr/>
        </p:nvSpPr>
        <p:spPr>
          <a:xfrm>
            <a:off x="163012" y="2014833"/>
            <a:ext cx="225504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Voice: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Earth:</a:t>
            </a: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Ends: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World: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BF3F51-B98A-1F85-A0D7-B87B26A05E3A}"/>
              </a:ext>
            </a:extLst>
          </p:cNvPr>
          <p:cNvSpPr/>
          <p:nvPr/>
        </p:nvSpPr>
        <p:spPr>
          <a:xfrm>
            <a:off x="1790963" y="2014833"/>
            <a:ext cx="5523809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Psalm 19:4, of sky and law.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i="1" spc="-1" dirty="0">
                <a:solidFill>
                  <a:srgbClr val="000000"/>
                </a:solidFill>
                <a:latin typeface="Arial"/>
              </a:rPr>
              <a:t>G</a:t>
            </a:r>
            <a:r>
              <a:rPr lang="fr-CA" sz="2800" b="1" i="1" spc="-1" dirty="0">
                <a:solidFill>
                  <a:srgbClr val="000000"/>
                </a:solidFill>
                <a:latin typeface="Arial"/>
              </a:rPr>
              <a:t>é</a:t>
            </a:r>
            <a:r>
              <a:rPr lang="en-GB" sz="2800" b="1" i="1" spc="-1" dirty="0">
                <a:solidFill>
                  <a:srgbClr val="000000"/>
                </a:solidFill>
                <a:latin typeface="Arial"/>
              </a:rPr>
              <a:t>n</a:t>
            </a:r>
            <a:r>
              <a:rPr lang="en-GB" sz="2800" b="1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the land, ancient Israel.</a:t>
            </a: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Acts 1:8, limits of the land.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i="1" strike="noStrike" spc="-1" dirty="0" err="1">
                <a:solidFill>
                  <a:srgbClr val="000000"/>
                </a:solidFill>
                <a:latin typeface="Arial"/>
              </a:rPr>
              <a:t>Oikoumen</a:t>
            </a:r>
            <a:r>
              <a:rPr lang="fr-CA" sz="2800" b="1" i="1" spc="-1" dirty="0">
                <a:solidFill>
                  <a:srgbClr val="000000"/>
                </a:solidFill>
                <a:latin typeface="Arial"/>
              </a:rPr>
              <a:t>é</a:t>
            </a:r>
            <a:r>
              <a:rPr lang="en-GB" sz="2800" b="1" spc="-1" dirty="0">
                <a:solidFill>
                  <a:srgbClr val="000000"/>
                </a:solidFill>
                <a:latin typeface="Arial"/>
              </a:rPr>
              <a:t>, Roman empire.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C9F1C-8586-1C82-BD0E-7396122A3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" y="0"/>
            <a:ext cx="7312343" cy="411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134A98-30FF-60BC-C7F1-9036062BBEB4}"/>
              </a:ext>
            </a:extLst>
          </p:cNvPr>
          <p:cNvSpPr txBox="1"/>
          <p:nvPr/>
        </p:nvSpPr>
        <p:spPr>
          <a:xfrm>
            <a:off x="0" y="2922047"/>
            <a:ext cx="7306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“The heavens declare the glory of God, </a:t>
            </a:r>
            <a:b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the sky above proclaims his handiwork.” </a:t>
            </a:r>
            <a:r>
              <a:rPr lang="en-US" sz="24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Psalm 19:1</a:t>
            </a:r>
          </a:p>
        </p:txBody>
      </p:sp>
    </p:spTree>
    <p:extLst>
      <p:ext uri="{BB962C8B-B14F-4D97-AF65-F5344CB8AC3E}">
        <p14:creationId xmlns:p14="http://schemas.microsoft.com/office/powerpoint/2010/main" val="1885215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A28B8-77AD-2F8F-A024-B036C152D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3CFD17-6B47-B6D8-7736-5C33DD1E2C2E}"/>
              </a:ext>
            </a:extLst>
          </p:cNvPr>
          <p:cNvSpPr txBox="1"/>
          <p:nvPr/>
        </p:nvSpPr>
        <p:spPr>
          <a:xfrm>
            <a:off x="163012" y="523220"/>
            <a:ext cx="7173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Again I ask, did Israel not understand? First Moses says,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6E1710-7572-EE02-F91B-40F84BCFA1EB}"/>
              </a:ext>
            </a:extLst>
          </p:cNvPr>
          <p:cNvSpPr txBox="1"/>
          <p:nvPr/>
        </p:nvSpPr>
        <p:spPr>
          <a:xfrm>
            <a:off x="185077" y="1367476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will use those who are not a nation to make you jealous;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 foolish nation I will provoke you.”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D3CC98-3D3D-1DC5-0CDA-B114B5B71677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A’ 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Israel, disobedient 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DB7B2C-9207-A7AB-5F37-0BD705AF7CA4}"/>
              </a:ext>
            </a:extLst>
          </p:cNvPr>
          <p:cNvSpPr/>
          <p:nvPr/>
        </p:nvSpPr>
        <p:spPr>
          <a:xfrm>
            <a:off x="185077" y="2637474"/>
            <a:ext cx="2024723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Moses: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Nation: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Provoke: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A58F8D-521D-38DD-DF98-C32C7152B8D4}"/>
              </a:ext>
            </a:extLst>
          </p:cNvPr>
          <p:cNvSpPr/>
          <p:nvPr/>
        </p:nvSpPr>
        <p:spPr>
          <a:xfrm>
            <a:off x="2098965" y="2637474"/>
            <a:ext cx="5237872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US" sz="2800" b="1" spc="-1" dirty="0" err="1">
                <a:solidFill>
                  <a:srgbClr val="000000"/>
                </a:solidFill>
                <a:latin typeface="Arial"/>
              </a:rPr>
              <a:t>Deut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32.21 </a:t>
            </a:r>
          </a:p>
          <a:p>
            <a:r>
              <a:rPr lang="en-US" sz="2800" b="1" i="1" strike="noStrike" spc="-1" dirty="0">
                <a:solidFill>
                  <a:srgbClr val="000000"/>
                </a:solidFill>
                <a:latin typeface="Arial"/>
              </a:rPr>
              <a:t>‘am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= people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2800" b="1" i="1" strike="noStrike" spc="-1" dirty="0">
                <a:solidFill>
                  <a:srgbClr val="000000"/>
                </a:solidFill>
                <a:latin typeface="Arial"/>
              </a:rPr>
              <a:t>g</a:t>
            </a:r>
            <a:r>
              <a:rPr lang="fr-CA" sz="2800" b="1" i="1" strike="noStrike" spc="-1" dirty="0">
                <a:solidFill>
                  <a:srgbClr val="000000"/>
                </a:solidFill>
                <a:latin typeface="Arial"/>
              </a:rPr>
              <a:t>ô</a:t>
            </a:r>
            <a:r>
              <a:rPr lang="en-US" sz="2800" b="1" i="1" strike="noStrike" spc="-1" dirty="0">
                <a:solidFill>
                  <a:srgbClr val="000000"/>
                </a:solidFill>
                <a:latin typeface="Arial"/>
              </a:rPr>
              <a:t>y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= nation.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To anger, like Yahweh’s anger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8410ED-FDC0-8625-C70C-4D0B49ACA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35" y="0"/>
            <a:ext cx="7315200" cy="411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B8B49B-3AE8-F0A1-30A9-AC3322CFB2E4}"/>
              </a:ext>
            </a:extLst>
          </p:cNvPr>
          <p:cNvSpPr txBox="1"/>
          <p:nvPr/>
        </p:nvSpPr>
        <p:spPr>
          <a:xfrm>
            <a:off x="665284" y="3530025"/>
            <a:ext cx="5984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latin typeface="Verdana" panose="020B0604030504040204" pitchFamily="34" charset="0"/>
                <a:ea typeface="Verdana" panose="020B0604030504040204" pitchFamily="34" charset="0"/>
              </a:rPr>
              <a:t>“A foolish nation”</a:t>
            </a:r>
          </a:p>
        </p:txBody>
      </p:sp>
    </p:spTree>
    <p:extLst>
      <p:ext uri="{BB962C8B-B14F-4D97-AF65-F5344CB8AC3E}">
        <p14:creationId xmlns:p14="http://schemas.microsoft.com/office/powerpoint/2010/main" val="1482581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  <p:bldP spid="7" grpId="0" uiExpand="1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776A1A-A830-E482-19DB-225C38190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7A700F-40B5-21FF-A8D6-6C1A9B102838}"/>
              </a:ext>
            </a:extLst>
          </p:cNvPr>
          <p:cNvSpPr txBox="1"/>
          <p:nvPr/>
        </p:nvSpPr>
        <p:spPr>
          <a:xfrm>
            <a:off x="140947" y="7474"/>
            <a:ext cx="71521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Isaiah is so bold as to say,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have been found by those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did not seek me;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shown myself to those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did not ask for me.”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A1705F-926D-ABBC-7EB3-2A496BC08C52}"/>
              </a:ext>
            </a:extLst>
          </p:cNvPr>
          <p:cNvSpPr txBox="1"/>
          <p:nvPr/>
        </p:nvSpPr>
        <p:spPr>
          <a:xfrm>
            <a:off x="140947" y="2191826"/>
            <a:ext cx="70333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of Israel he says, 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“All day long I have held out my hands to a disobedient and contrary people.”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48BEEF-D03E-EE2B-7BC6-E69120C2CA07}"/>
              </a:ext>
            </a:extLst>
          </p:cNvPr>
          <p:cNvSpPr/>
          <p:nvPr/>
        </p:nvSpPr>
        <p:spPr>
          <a:xfrm>
            <a:off x="163441" y="3516837"/>
            <a:ext cx="1630723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Isaiah: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C36905-111C-C25D-8770-3794823C3E0E}"/>
              </a:ext>
            </a:extLst>
          </p:cNvPr>
          <p:cNvSpPr/>
          <p:nvPr/>
        </p:nvSpPr>
        <p:spPr>
          <a:xfrm>
            <a:off x="1711036" y="3516837"/>
            <a:ext cx="5604164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65:1-2.  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E3BE98-79A2-D2DD-7430-2DA5D528F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74"/>
            <a:ext cx="7315200" cy="411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49D772-3C8A-8E6C-275F-40A62E297803}"/>
              </a:ext>
            </a:extLst>
          </p:cNvPr>
          <p:cNvSpPr txBox="1"/>
          <p:nvPr/>
        </p:nvSpPr>
        <p:spPr>
          <a:xfrm>
            <a:off x="-22494" y="2976656"/>
            <a:ext cx="7337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“All day long I have held out my hands </a:t>
            </a:r>
            <a:b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a disobedient and contrary people.”</a:t>
            </a:r>
            <a:b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Isaiah 65:2</a:t>
            </a:r>
          </a:p>
        </p:txBody>
      </p:sp>
    </p:spTree>
    <p:extLst>
      <p:ext uri="{BB962C8B-B14F-4D97-AF65-F5344CB8AC3E}">
        <p14:creationId xmlns:p14="http://schemas.microsoft.com/office/powerpoint/2010/main" val="2337814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  <p:bldP spid="7" grpId="0" build="allAtOnce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215F75-DF0D-CB48-F60D-F22D64C42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34A8D9-113F-C240-502C-64B5DBF1AB9B}"/>
              </a:ext>
            </a:extLst>
          </p:cNvPr>
          <p:cNvSpPr txBox="1"/>
          <p:nvPr/>
        </p:nvSpPr>
        <p:spPr>
          <a:xfrm>
            <a:off x="133684" y="1099914"/>
            <a:ext cx="71815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spcAft>
                <a:spcPts val="120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Israelites, zealous but mistaken (1-4).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60375" indent="-460375">
              <a:spcAft>
                <a:spcPts val="120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Written revelation (5-11).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60375" indent="-460375">
              <a:spcAft>
                <a:spcPts val="120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C.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 Lord for all (12-15).</a:t>
            </a:r>
          </a:p>
          <a:p>
            <a:pPr marL="460375" indent="-460375">
              <a:spcAft>
                <a:spcPts val="120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B’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Audible revelation (16-18).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Israel, disobedient (19-21).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0525D7-3461-4D94-91D4-4083C073D022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Romans 10 Outline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77B44-0838-6665-7A8A-7A2B00ED9F68}"/>
              </a:ext>
            </a:extLst>
          </p:cNvPr>
          <p:cNvSpPr txBox="1"/>
          <p:nvPr/>
        </p:nvSpPr>
        <p:spPr>
          <a:xfrm>
            <a:off x="1" y="52322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Israel go wrong?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9F3F3-0C2B-BA89-2B0A-FC04303D5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26" y="511342"/>
            <a:ext cx="6406147" cy="36034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66321B-D21E-2625-09B1-2BFCA8D2B952}"/>
              </a:ext>
            </a:extLst>
          </p:cNvPr>
          <p:cNvSpPr txBox="1"/>
          <p:nvPr/>
        </p:nvSpPr>
        <p:spPr>
          <a:xfrm>
            <a:off x="222182" y="3160693"/>
            <a:ext cx="6870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“Jews, Romans, </a:t>
            </a:r>
            <a:b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one Lord of all”</a:t>
            </a:r>
          </a:p>
        </p:txBody>
      </p:sp>
    </p:spTree>
    <p:extLst>
      <p:ext uri="{BB962C8B-B14F-4D97-AF65-F5344CB8AC3E}">
        <p14:creationId xmlns:p14="http://schemas.microsoft.com/office/powerpoint/2010/main" val="677163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0F9864-BB4E-DF2A-4044-9507BC178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8A1A28-5367-E2E3-6DBB-840CC34D85E4}"/>
              </a:ext>
            </a:extLst>
          </p:cNvPr>
          <p:cNvSpPr txBox="1"/>
          <p:nvPr/>
        </p:nvSpPr>
        <p:spPr>
          <a:xfrm>
            <a:off x="163012" y="523220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Brothers and sisters, my heart’s desire and prayer to God for [Israelites] is that they may be saved.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B48877-F3E9-76A8-3CFC-10AA36B3EF42}"/>
              </a:ext>
            </a:extLst>
          </p:cNvPr>
          <p:cNvSpPr txBox="1"/>
          <p:nvPr/>
        </p:nvSpPr>
        <p:spPr>
          <a:xfrm>
            <a:off x="185077" y="1367476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 can testify that they have a zeal for God, but it is not based on knowledge.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042B2-1174-E2EF-D1EC-9F8A9C6FD8AB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Zealous but mistaken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A4F456-0C87-12DF-E16F-460FCC102848}"/>
              </a:ext>
            </a:extLst>
          </p:cNvPr>
          <p:cNvSpPr/>
          <p:nvPr/>
        </p:nvSpPr>
        <p:spPr>
          <a:xfrm>
            <a:off x="185077" y="2612954"/>
            <a:ext cx="2520286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Israelites: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Zeal: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Knowledge: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81CB1C-168D-11E8-568B-81C72CF730F9}"/>
              </a:ext>
            </a:extLst>
          </p:cNvPr>
          <p:cNvSpPr/>
          <p:nvPr/>
        </p:nvSpPr>
        <p:spPr>
          <a:xfrm>
            <a:off x="2610770" y="2612954"/>
            <a:ext cx="4726066" cy="13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Descendants of Jacob.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Dedicated (for or against).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Accurate understanding.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 descr="Jewish Techno Party on Make a GIF">
            <a:extLst>
              <a:ext uri="{FF2B5EF4-FFF2-40B4-BE49-F238E27FC236}">
                <a16:creationId xmlns:a16="http://schemas.microsoft.com/office/drawing/2014/main" id="{CA58BF09-9EF5-A585-EDD8-1B8576CA1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84" y="523220"/>
            <a:ext cx="6385031" cy="359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817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1C58A0-C02F-4854-C0BC-7BDF28E97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C9936F-80E1-F2CC-A2F1-307190A606BB}"/>
              </a:ext>
            </a:extLst>
          </p:cNvPr>
          <p:cNvSpPr txBox="1"/>
          <p:nvPr/>
        </p:nvSpPr>
        <p:spPr>
          <a:xfrm>
            <a:off x="163012" y="92941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knowing the righteousness of God and seeking to establish their own,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have not submitted to God’s righteousness.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D640AA-816A-6D4B-72C9-59558BE09BF1}"/>
              </a:ext>
            </a:extLst>
          </p:cNvPr>
          <p:cNvSpPr txBox="1"/>
          <p:nvPr/>
        </p:nvSpPr>
        <p:spPr>
          <a:xfrm>
            <a:off x="163012" y="1381434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Christ is the culmination of the law so that there may be righteousness for everyone who believes.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AD0B6E-77B8-0644-15B8-8DDB84EAB81A}"/>
              </a:ext>
            </a:extLst>
          </p:cNvPr>
          <p:cNvSpPr/>
          <p:nvPr/>
        </p:nvSpPr>
        <p:spPr>
          <a:xfrm>
            <a:off x="163440" y="3067001"/>
            <a:ext cx="268066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Submit: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Culmination: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CB838F-6E13-2AC9-922D-D67096E4B548}"/>
              </a:ext>
            </a:extLst>
          </p:cNvPr>
          <p:cNvSpPr/>
          <p:nvPr/>
        </p:nvSpPr>
        <p:spPr>
          <a:xfrm>
            <a:off x="2768426" y="3067001"/>
            <a:ext cx="4546774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To yield or to obey.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i="1" strike="noStrike" spc="-1" dirty="0">
                <a:solidFill>
                  <a:srgbClr val="000000"/>
                </a:solidFill>
                <a:latin typeface="Arial"/>
              </a:rPr>
              <a:t>Telos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, goal or outcome.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7EE57A-8BA9-1603-31E4-3CDC9025C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"/>
            <a:ext cx="7315200" cy="411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41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021797-4244-03F0-D50F-BD8A00F82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BDB82B-309D-ECFD-108A-A705E71A896D}"/>
              </a:ext>
            </a:extLst>
          </p:cNvPr>
          <p:cNvSpPr txBox="1"/>
          <p:nvPr/>
        </p:nvSpPr>
        <p:spPr>
          <a:xfrm>
            <a:off x="163012" y="523220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Moses writes concerning the righteousness that comes from the law, that “the person who does these things will live by them.”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B089B5-ED38-390C-45EE-B26108E3092C}"/>
              </a:ext>
            </a:extLst>
          </p:cNvPr>
          <p:cNvSpPr txBox="1"/>
          <p:nvPr/>
        </p:nvSpPr>
        <p:spPr>
          <a:xfrm>
            <a:off x="163012" y="1775698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the righteous-ness that comes from faith says, “Do not say in your heart, ‘Who will ascend into heaven?’ 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2C5C1D-6E57-4FF7-A875-5737CDBE1FA2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Written revelation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387C7-3953-5A4A-1C69-3C65C4699316}"/>
              </a:ext>
            </a:extLst>
          </p:cNvPr>
          <p:cNvSpPr/>
          <p:nvPr/>
        </p:nvSpPr>
        <p:spPr>
          <a:xfrm>
            <a:off x="163012" y="3591580"/>
            <a:ext cx="1754075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Moses: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8A3991-30BA-649B-EB22-634233F0C6D6}"/>
              </a:ext>
            </a:extLst>
          </p:cNvPr>
          <p:cNvSpPr/>
          <p:nvPr/>
        </p:nvSpPr>
        <p:spPr>
          <a:xfrm>
            <a:off x="1917087" y="3591580"/>
            <a:ext cx="5376048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Lev. 18:5; Deut. 30:12-14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0" name="Picture 2" descr="Our Own Nation!">
            <a:extLst>
              <a:ext uri="{FF2B5EF4-FFF2-40B4-BE49-F238E27FC236}">
                <a16:creationId xmlns:a16="http://schemas.microsoft.com/office/drawing/2014/main" id="{0EC2A3E2-FDC1-C60C-5909-691491AC3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154" y="-1454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858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ACD849-E424-532B-BD5E-43674DD09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1D05AA-718E-4A8E-A368-8BD297D109F7}"/>
              </a:ext>
            </a:extLst>
          </p:cNvPr>
          <p:cNvSpPr txBox="1"/>
          <p:nvPr/>
        </p:nvSpPr>
        <p:spPr>
          <a:xfrm>
            <a:off x="163012" y="92941"/>
            <a:ext cx="7215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“or ‘Who will descend into the abyss?’” (that is, to bring Christ up from the dead).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DD0416-6C3C-F184-FD20-679CBDE5A59A}"/>
              </a:ext>
            </a:extLst>
          </p:cNvPr>
          <p:cNvSpPr txBox="1"/>
          <p:nvPr/>
        </p:nvSpPr>
        <p:spPr>
          <a:xfrm>
            <a:off x="163012" y="1007334"/>
            <a:ext cx="73413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what does it say?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word is near you, in your mouth and in your heart” (that is, the word of faith that we proclaim),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D513E8-96BC-36D7-0632-0DE07F4EE20E}"/>
              </a:ext>
            </a:extLst>
          </p:cNvPr>
          <p:cNvSpPr/>
          <p:nvPr/>
        </p:nvSpPr>
        <p:spPr>
          <a:xfrm>
            <a:off x="163012" y="2744280"/>
            <a:ext cx="2255040" cy="13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Say: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Mouth: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Heart: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73588D-B964-9C2B-2242-8EE824B1E664}"/>
              </a:ext>
            </a:extLst>
          </p:cNvPr>
          <p:cNvSpPr/>
          <p:nvPr/>
        </p:nvSpPr>
        <p:spPr>
          <a:xfrm>
            <a:off x="1778350" y="2744280"/>
            <a:ext cx="553685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Deut. 30:14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Public admission.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Inner commitment.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CD3CF8-EFBB-A5FB-2A52-40801990D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197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68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401947-C024-1456-14A2-9CADA3BC9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8865D1-AB84-CA98-2329-C378472562C2}"/>
              </a:ext>
            </a:extLst>
          </p:cNvPr>
          <p:cNvSpPr txBox="1"/>
          <p:nvPr/>
        </p:nvSpPr>
        <p:spPr>
          <a:xfrm>
            <a:off x="163011" y="92941"/>
            <a:ext cx="72467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if you confess with your mouth that Jesus is Lord and believe in your heart that God raised him from the dead, [then] you will be saved.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9A38BE-EB44-B087-64C7-96CDB08E52ED}"/>
              </a:ext>
            </a:extLst>
          </p:cNvPr>
          <p:cNvSpPr/>
          <p:nvPr/>
        </p:nvSpPr>
        <p:spPr>
          <a:xfrm>
            <a:off x="163011" y="1908823"/>
            <a:ext cx="2088305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If: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Confess: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Believe:</a:t>
            </a: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Raised:</a:t>
            </a: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Saved: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3AF235-A6E8-62C1-0BB6-65CBB51F6737}"/>
              </a:ext>
            </a:extLst>
          </p:cNvPr>
          <p:cNvSpPr/>
          <p:nvPr/>
        </p:nvSpPr>
        <p:spPr>
          <a:xfrm>
            <a:off x="2087354" y="1908823"/>
            <a:ext cx="5391807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Salvation is conditional.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From baptism onwards.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Trust and remain faithful.</a:t>
            </a: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Out of hell into his body.</a:t>
            </a: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Receive what Jesus promised.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9AE72A-32D2-6C6A-0679-16E96BCB8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E285A7-20B6-7A8B-B8AA-F6258BEFF5B0}"/>
              </a:ext>
            </a:extLst>
          </p:cNvPr>
          <p:cNvSpPr txBox="1"/>
          <p:nvPr/>
        </p:nvSpPr>
        <p:spPr>
          <a:xfrm>
            <a:off x="222182" y="3160693"/>
            <a:ext cx="6870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“Confess with your mouth </a:t>
            </a:r>
            <a:b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that Jesus is Lord!”</a:t>
            </a:r>
          </a:p>
        </p:txBody>
      </p:sp>
    </p:spTree>
    <p:extLst>
      <p:ext uri="{BB962C8B-B14F-4D97-AF65-F5344CB8AC3E}">
        <p14:creationId xmlns:p14="http://schemas.microsoft.com/office/powerpoint/2010/main" val="1182609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1980AF-4F9F-093B-655C-29248D11E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9FBEBE-0BBB-457D-05C9-581581105DC0}"/>
              </a:ext>
            </a:extLst>
          </p:cNvPr>
          <p:cNvSpPr txBox="1"/>
          <p:nvPr/>
        </p:nvSpPr>
        <p:spPr>
          <a:xfrm>
            <a:off x="402648" y="74304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one believes with the heart, leading to righteousness, and one confesses with the mouth, leading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salvation.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E5A8B-5A49-C470-74E3-364499F8BE14}"/>
              </a:ext>
            </a:extLst>
          </p:cNvPr>
          <p:cNvSpPr txBox="1"/>
          <p:nvPr/>
        </p:nvSpPr>
        <p:spPr>
          <a:xfrm>
            <a:off x="402648" y="1346265"/>
            <a:ext cx="6780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[For] the scripture says,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“No one who believes in him will be put to shame.”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325EE-3020-73B5-C5D1-83133E11F19D}"/>
              </a:ext>
            </a:extLst>
          </p:cNvPr>
          <p:cNvSpPr/>
          <p:nvPr/>
        </p:nvSpPr>
        <p:spPr>
          <a:xfrm>
            <a:off x="81934" y="2731260"/>
            <a:ext cx="3197768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Righteousness: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Salvation: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Shame: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A4FD5B-C7D8-88F8-B99B-FB2ED4B464D1}"/>
              </a:ext>
            </a:extLst>
          </p:cNvPr>
          <p:cNvSpPr/>
          <p:nvPr/>
        </p:nvSpPr>
        <p:spPr>
          <a:xfrm>
            <a:off x="3146797" y="2731260"/>
            <a:ext cx="4408039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Acquitted 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 neutral.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All that Jesus promised.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Exposed. Isa. 28:16.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5C1FA3-A2E2-C723-C06A-082F901CF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638"/>
            <a:ext cx="7315200" cy="411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8E65C4-8503-1F44-589E-56B1A00DCD05}"/>
              </a:ext>
            </a:extLst>
          </p:cNvPr>
          <p:cNvSpPr txBox="1"/>
          <p:nvPr/>
        </p:nvSpPr>
        <p:spPr>
          <a:xfrm>
            <a:off x="533400" y="3036277"/>
            <a:ext cx="6137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“One believes with the heart leading to righteousness”</a:t>
            </a:r>
          </a:p>
        </p:txBody>
      </p:sp>
    </p:spTree>
    <p:extLst>
      <p:ext uri="{BB962C8B-B14F-4D97-AF65-F5344CB8AC3E}">
        <p14:creationId xmlns:p14="http://schemas.microsoft.com/office/powerpoint/2010/main" val="4026120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A0461D-4201-FD55-F2A9-2013790C5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260DBA-D900-AF65-F4D9-C59DDD803D8F}"/>
              </a:ext>
            </a:extLst>
          </p:cNvPr>
          <p:cNvSpPr txBox="1"/>
          <p:nvPr/>
        </p:nvSpPr>
        <p:spPr>
          <a:xfrm>
            <a:off x="163012" y="523220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there is no distinction between Jew and Greek; the same Lord is Lord of all and is generous to all who call on him.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8132E-B254-93EB-1AE0-994FB45B08BC}"/>
              </a:ext>
            </a:extLst>
          </p:cNvPr>
          <p:cNvSpPr txBox="1"/>
          <p:nvPr/>
        </p:nvSpPr>
        <p:spPr>
          <a:xfrm>
            <a:off x="163012" y="1796767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13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“everyone who calls on the name of the Lord shall be saved.”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C0055E-934B-6E69-2206-869402644874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One Lord for all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062EDE-10BC-DD16-CCB2-E5F73E2E73D2}"/>
              </a:ext>
            </a:extLst>
          </p:cNvPr>
          <p:cNvSpPr/>
          <p:nvPr/>
        </p:nvSpPr>
        <p:spPr>
          <a:xfrm>
            <a:off x="163441" y="2653901"/>
            <a:ext cx="2520286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Generous: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Call:</a:t>
            </a: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Lord: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7B9BBC-F0CC-B9C0-27AB-F324229E1013}"/>
              </a:ext>
            </a:extLst>
          </p:cNvPr>
          <p:cNvSpPr/>
          <p:nvPr/>
        </p:nvSpPr>
        <p:spPr>
          <a:xfrm>
            <a:off x="2326991" y="2653901"/>
            <a:ext cx="5164784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To share wealth.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To higher authority. Joel 2.32</a:t>
            </a:r>
          </a:p>
          <a:p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Jesus (v. 9) = Yahweh (v. 13).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9AC2A1-3795-058A-AD28-B494FBE9C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68" y="448117"/>
            <a:ext cx="5503464" cy="36666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37C146-3728-4285-EFA0-E773A757086A}"/>
              </a:ext>
            </a:extLst>
          </p:cNvPr>
          <p:cNvSpPr txBox="1"/>
          <p:nvPr/>
        </p:nvSpPr>
        <p:spPr>
          <a:xfrm>
            <a:off x="3657600" y="1167633"/>
            <a:ext cx="26318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“Everyone who calls on the name of the Lord shall </a:t>
            </a:r>
            <a:b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 saved.” </a:t>
            </a:r>
            <a:b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Joel 2:32</a:t>
            </a:r>
          </a:p>
        </p:txBody>
      </p:sp>
    </p:spTree>
    <p:extLst>
      <p:ext uri="{BB962C8B-B14F-4D97-AF65-F5344CB8AC3E}">
        <p14:creationId xmlns:p14="http://schemas.microsoft.com/office/powerpoint/2010/main" val="1258643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 build="p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10049</TotalTime>
  <Words>1107</Words>
  <Application>Microsoft Office PowerPoint</Application>
  <PresentationFormat>Custom</PresentationFormat>
  <Paragraphs>113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407</cp:revision>
  <dcterms:created xsi:type="dcterms:W3CDTF">2023-02-25T21:04:15Z</dcterms:created>
  <dcterms:modified xsi:type="dcterms:W3CDTF">2026-02-06T01:53:28Z</dcterms:modified>
</cp:coreProperties>
</file>