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32" r:id="rId3"/>
    <p:sldId id="411" r:id="rId4"/>
    <p:sldId id="433" r:id="rId5"/>
    <p:sldId id="430" r:id="rId6"/>
    <p:sldId id="435" r:id="rId7"/>
    <p:sldId id="436" r:id="rId8"/>
    <p:sldId id="434" r:id="rId9"/>
    <p:sldId id="437" r:id="rId10"/>
    <p:sldId id="456" r:id="rId11"/>
    <p:sldId id="438" r:id="rId12"/>
    <p:sldId id="439" r:id="rId13"/>
    <p:sldId id="440" r:id="rId14"/>
    <p:sldId id="442" r:id="rId15"/>
    <p:sldId id="443" r:id="rId16"/>
    <p:sldId id="444" r:id="rId17"/>
    <p:sldId id="445" r:id="rId18"/>
    <p:sldId id="460" r:id="rId19"/>
    <p:sldId id="446" r:id="rId20"/>
    <p:sldId id="447" r:id="rId21"/>
    <p:sldId id="448" r:id="rId22"/>
    <p:sldId id="441" r:id="rId23"/>
    <p:sldId id="461" r:id="rId24"/>
    <p:sldId id="449" r:id="rId25"/>
    <p:sldId id="451" r:id="rId26"/>
    <p:sldId id="462" r:id="rId27"/>
    <p:sldId id="416" r:id="rId28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10" y="2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Romans, 11:1-36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FCFAB-957E-4AA3-0696-81D94E2B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7315200" cy="31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F2C16-1C31-4927-D109-5AE0D3D19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BB2CB-0FC4-E9B7-6136-D08A4DA87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5017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1D823E-8F7C-1C2F-9D54-FBDF09A30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" y="0"/>
            <a:ext cx="7315017" cy="41148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78605E-9DD8-6F53-D79F-531A80D6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041" y="2391"/>
            <a:ext cx="5863660" cy="41148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72711DC-0622-4696-3C1E-1ABD3FCC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0AEE35D-4645-DDCD-CBF9-05ED4F232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7E6D3F-9F5F-EC52-F008-A87B80FA7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BE0C8B0-E92C-D6BB-535A-688CDD7D5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047631A-B53A-5C36-587B-C4E4ABE8B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387076-A928-8F7B-0009-292748D9D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83514FD-A15D-4837-D7A5-CC600FD6C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B4BB64-873A-88D4-C700-6D089BD4225E}"/>
              </a:ext>
            </a:extLst>
          </p:cNvPr>
          <p:cNvSpPr txBox="1"/>
          <p:nvPr/>
        </p:nvSpPr>
        <p:spPr>
          <a:xfrm>
            <a:off x="-182" y="-2391"/>
            <a:ext cx="7315382" cy="2793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The Olive Tree</a:t>
            </a:r>
            <a:b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11:12-24</a:t>
            </a:r>
            <a:endParaRPr lang="en-US" sz="32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7500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5E5A5-227E-F30E-1AAC-E94521107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13226D-47C2-EA6E-F70B-87B860726877}"/>
              </a:ext>
            </a:extLst>
          </p:cNvPr>
          <p:cNvSpPr txBox="1"/>
          <p:nvPr/>
        </p:nvSpPr>
        <p:spPr>
          <a:xfrm>
            <a:off x="163012" y="10963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if their stumbling means riches for the world and if their loss means riches for gentiles, how much more will their full inclusion mean!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9F43A-858A-8519-649C-05F63CFEF200}"/>
              </a:ext>
            </a:extLst>
          </p:cNvPr>
          <p:cNvSpPr txBox="1"/>
          <p:nvPr/>
        </p:nvSpPr>
        <p:spPr>
          <a:xfrm>
            <a:off x="163012" y="1734597"/>
            <a:ext cx="23301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Riches: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Gentiles: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961C8-EEDD-B534-C8BA-87850011A45E}"/>
              </a:ext>
            </a:extLst>
          </p:cNvPr>
          <p:cNvSpPr txBox="1"/>
          <p:nvPr/>
        </p:nvSpPr>
        <p:spPr>
          <a:xfrm>
            <a:off x="2416630" y="1734597"/>
            <a:ext cx="48985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Knowing God as Father.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and society.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defeat. 1 Cor 6:7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Non-Israelite ethnicities.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‘Fulness’, future restoral.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D2CB11-DAE9-406D-C232-1A8ED978A147}"/>
              </a:ext>
            </a:extLst>
          </p:cNvPr>
          <p:cNvSpPr/>
          <p:nvPr/>
        </p:nvSpPr>
        <p:spPr>
          <a:xfrm>
            <a:off x="3330498" y="1054150"/>
            <a:ext cx="3689684" cy="15453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“To have lawsuits at all with one another is already a </a:t>
            </a:r>
            <a:r>
              <a:rPr lang="en-US" sz="2400" b="1" dirty="0">
                <a:solidFill>
                  <a:schemeClr val="tx1"/>
                </a:solidFill>
              </a:rPr>
              <a:t>defeat</a:t>
            </a:r>
            <a:r>
              <a:rPr lang="en-US" sz="2400" dirty="0">
                <a:solidFill>
                  <a:schemeClr val="tx1"/>
                </a:solidFill>
              </a:rPr>
              <a:t> for you” (1 Cor 6:7)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4A723-3E07-7C31-F29B-B17B0A757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"/>
            <a:ext cx="7315200" cy="41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59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 uiExpand="1" build="p"/>
      <p:bldP spid="4" grpId="0" uiExpand="1" animBg="1"/>
      <p:bldP spid="4" grpId="1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EFA09-24D1-8650-EE67-138684319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D29D81-A8EB-E093-81D9-0402C9738CCE}"/>
              </a:ext>
            </a:extLst>
          </p:cNvPr>
          <p:cNvSpPr txBox="1"/>
          <p:nvPr/>
        </p:nvSpPr>
        <p:spPr>
          <a:xfrm>
            <a:off x="163012" y="23575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I am speaking to you gentiles. Inasmuch as I am an apostle to the gentiles, I celebrate my ministry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C7731-89CA-576A-629C-2C4A6EBCC276}"/>
              </a:ext>
            </a:extLst>
          </p:cNvPr>
          <p:cNvSpPr txBox="1"/>
          <p:nvPr/>
        </p:nvSpPr>
        <p:spPr>
          <a:xfrm>
            <a:off x="140947" y="897854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to make my own people jealous and thus save some of them.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F8CB3-D34E-51E0-907C-83DEC7C40214}"/>
              </a:ext>
            </a:extLst>
          </p:cNvPr>
          <p:cNvSpPr txBox="1"/>
          <p:nvPr/>
        </p:nvSpPr>
        <p:spPr>
          <a:xfrm>
            <a:off x="163012" y="2245014"/>
            <a:ext cx="26810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Ministry: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people: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FFBC0-60B1-D410-FA59-10580B9A0932}"/>
              </a:ext>
            </a:extLst>
          </p:cNvPr>
          <p:cNvSpPr txBox="1"/>
          <p:nvPr/>
        </p:nvSpPr>
        <p:spPr>
          <a:xfrm>
            <a:off x="2743200" y="2245013"/>
            <a:ext cx="4577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‘Deaconate’, i.e., service.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‘Flesh’, biological ‘race’.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cooperate with God.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may repent.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A04604-F761-42B6-F78A-8BFDAC5AC213}"/>
              </a:ext>
            </a:extLst>
          </p:cNvPr>
          <p:cNvSpPr/>
          <p:nvPr/>
        </p:nvSpPr>
        <p:spPr>
          <a:xfrm>
            <a:off x="2866164" y="1002687"/>
            <a:ext cx="4179244" cy="12587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“There are varieties of </a:t>
            </a:r>
            <a:r>
              <a:rPr lang="en-US" sz="2400" b="1" dirty="0">
                <a:solidFill>
                  <a:schemeClr val="tx1"/>
                </a:solidFill>
              </a:rPr>
              <a:t>service</a:t>
            </a:r>
            <a:r>
              <a:rPr lang="en-US" sz="2400" dirty="0">
                <a:solidFill>
                  <a:schemeClr val="tx1"/>
                </a:solidFill>
              </a:rPr>
              <a:t>, but the same Lord”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(1 Cor 12:5)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A154C-6F08-07BE-2C46-C992708D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6" y="1230285"/>
            <a:ext cx="7309179" cy="28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9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uiExpand="1" build="p"/>
      <p:bldP spid="4" grpId="0" uiExpand="1" animBg="1"/>
      <p:bldP spid="4" grpId="1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A2C43-DB6A-D26E-7F2E-07083C79F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4B5BEC-3F6A-0D1F-6999-1D74CF98C1E8}"/>
              </a:ext>
            </a:extLst>
          </p:cNvPr>
          <p:cNvSpPr txBox="1"/>
          <p:nvPr/>
        </p:nvSpPr>
        <p:spPr>
          <a:xfrm>
            <a:off x="44130" y="0"/>
            <a:ext cx="7353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if their rejection is the reconciliation of the world, what will their acceptance be but life from the dead?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12574-441D-7486-7635-21E39CE237CF}"/>
              </a:ext>
            </a:extLst>
          </p:cNvPr>
          <p:cNvSpPr txBox="1"/>
          <p:nvPr/>
        </p:nvSpPr>
        <p:spPr>
          <a:xfrm>
            <a:off x="44130" y="870111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    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part of the dough offered as first fruits is holy, then the whole batch is holy; and if the root is holy, then the branches also are holy.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9D7D0-7F8C-9499-BCCE-43CCE5230FD6}"/>
              </a:ext>
            </a:extLst>
          </p:cNvPr>
          <p:cNvSpPr txBox="1"/>
          <p:nvPr/>
        </p:nvSpPr>
        <p:spPr>
          <a:xfrm>
            <a:off x="113734" y="3032884"/>
            <a:ext cx="268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Rejection: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1800E-858C-5E9C-D522-E55A8B7D52C8}"/>
              </a:ext>
            </a:extLst>
          </p:cNvPr>
          <p:cNvSpPr txBox="1"/>
          <p:nvPr/>
        </p:nvSpPr>
        <p:spPr>
          <a:xfrm>
            <a:off x="2289153" y="3032883"/>
            <a:ext cx="498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‘Loss’ of privilege.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 is still in God’s plans.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DAFE0-307D-2F96-15E2-9EE760E3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1" y="0"/>
            <a:ext cx="618185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7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2445A-C0FC-7C51-7D76-6E6A05242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369BB4-8181-F084-3E87-8789FC590BDD}"/>
              </a:ext>
            </a:extLst>
          </p:cNvPr>
          <p:cNvSpPr txBox="1"/>
          <p:nvPr/>
        </p:nvSpPr>
        <p:spPr>
          <a:xfrm>
            <a:off x="163012" y="23575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if some of the branches were broken off, and you, a wild olive shoot, were grafted among the others to share the rich root of the olive tree,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55B00-7F53-D89C-8509-CE65C2FC85B9}"/>
              </a:ext>
            </a:extLst>
          </p:cNvPr>
          <p:cNvSpPr txBox="1"/>
          <p:nvPr/>
        </p:nvSpPr>
        <p:spPr>
          <a:xfrm>
            <a:off x="157864" y="1311889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boast over the branches. If you do boast, remember: you do not support the root, but the root supports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3883D-2E6E-C17B-AE4D-B22A76985976}"/>
              </a:ext>
            </a:extLst>
          </p:cNvPr>
          <p:cNvSpPr txBox="1"/>
          <p:nvPr/>
        </p:nvSpPr>
        <p:spPr>
          <a:xfrm>
            <a:off x="157864" y="3035288"/>
            <a:ext cx="268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Olive tree: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65DDE-638D-D4A7-1D4A-23B228F3F53A}"/>
              </a:ext>
            </a:extLst>
          </p:cNvPr>
          <p:cNvSpPr txBox="1"/>
          <p:nvPr/>
        </p:nvSpPr>
        <p:spPr>
          <a:xfrm>
            <a:off x="2326990" y="3035287"/>
            <a:ext cx="4988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symbol of Israel.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what grows from roots.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07D181-DD13-06CD-C70E-3C55EAD86F83}"/>
              </a:ext>
            </a:extLst>
          </p:cNvPr>
          <p:cNvSpPr/>
          <p:nvPr/>
        </p:nvSpPr>
        <p:spPr>
          <a:xfrm>
            <a:off x="3011317" y="1311888"/>
            <a:ext cx="3993518" cy="1759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“The LORD once called you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‘a green </a:t>
            </a:r>
            <a:r>
              <a:rPr lang="en-US" sz="2400" b="1" dirty="0">
                <a:solidFill>
                  <a:schemeClr val="tx1"/>
                </a:solidFill>
              </a:rPr>
              <a:t>olive tree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beautiful with good fruit’”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(Jer. 11:16)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76A1AD-5531-929B-D160-A118925F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06" y="0"/>
            <a:ext cx="616918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4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uiExpand="1" build="p"/>
      <p:bldP spid="4" grpId="0" uiExpand="1" animBg="1"/>
      <p:bldP spid="4" grpId="1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BA75F-AA5E-9A81-C317-A6B704868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2B8AFC-E923-FE49-1FAF-68A2B74B1AE3}"/>
              </a:ext>
            </a:extLst>
          </p:cNvPr>
          <p:cNvSpPr txBox="1"/>
          <p:nvPr/>
        </p:nvSpPr>
        <p:spPr>
          <a:xfrm>
            <a:off x="163012" y="23575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say, “Branches were broken off so that I might be grafted in.”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25E9B-636B-A75C-97F9-FAE2D3CAAEB0}"/>
              </a:ext>
            </a:extLst>
          </p:cNvPr>
          <p:cNvSpPr txBox="1"/>
          <p:nvPr/>
        </p:nvSpPr>
        <p:spPr>
          <a:xfrm>
            <a:off x="163012" y="443872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  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true. They were broken off on account of unbelief, but you stand on account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belief. So do not become arrogant, but be afraid.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673DA-FBE9-61BD-9572-120FEB3F76CC}"/>
              </a:ext>
            </a:extLst>
          </p:cNvPr>
          <p:cNvSpPr txBox="1"/>
          <p:nvPr/>
        </p:nvSpPr>
        <p:spPr>
          <a:xfrm>
            <a:off x="163012" y="2635999"/>
            <a:ext cx="2056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/ I: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Afraid: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157BA-C90E-A2D8-063D-125AEE392659}"/>
              </a:ext>
            </a:extLst>
          </p:cNvPr>
          <p:cNvSpPr txBox="1"/>
          <p:nvPr/>
        </p:nvSpPr>
        <p:spPr>
          <a:xfrm>
            <a:off x="2157881" y="2635998"/>
            <a:ext cx="5157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Gentiles.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who disbelieve.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Humble belief.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4DD8C-133E-42DA-3693-0708D91F6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16" y="0"/>
            <a:ext cx="595976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51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2257F-4342-8BC6-6408-1A7472BD8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02FC16-D77C-65DF-275B-76DACBE45A5D}"/>
              </a:ext>
            </a:extLst>
          </p:cNvPr>
          <p:cNvSpPr txBox="1"/>
          <p:nvPr/>
        </p:nvSpPr>
        <p:spPr>
          <a:xfrm>
            <a:off x="62116" y="23575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if God did not spare the natural branches, neither will he spare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4A08F-3511-D705-D59F-93E5460329F4}"/>
              </a:ext>
            </a:extLst>
          </p:cNvPr>
          <p:cNvSpPr txBox="1"/>
          <p:nvPr/>
        </p:nvSpPr>
        <p:spPr>
          <a:xfrm>
            <a:off x="62116" y="903140"/>
            <a:ext cx="7108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then the kindness and the severity of God: severity toward those who have fallen but God’s kindness toward you, if you continue in his kindness; otherwise you also will be cut off.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5E228-92FA-A4B4-D7A9-91A55A29EB9F}"/>
              </a:ext>
            </a:extLst>
          </p:cNvPr>
          <p:cNvSpPr txBox="1"/>
          <p:nvPr/>
        </p:nvSpPr>
        <p:spPr>
          <a:xfrm>
            <a:off x="48768" y="3506255"/>
            <a:ext cx="90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15542-A826-2BAA-D72C-C0C52BD70A37}"/>
              </a:ext>
            </a:extLst>
          </p:cNvPr>
          <p:cNvSpPr txBox="1"/>
          <p:nvPr/>
        </p:nvSpPr>
        <p:spPr>
          <a:xfrm>
            <a:off x="826118" y="3506254"/>
            <a:ext cx="663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 faithful; apostacy is possible.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F4E86-F88F-0E90-6763-DD1EF5F9B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2"/>
            <a:ext cx="7315200" cy="410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43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5CEB86-4D82-1DE4-6200-C1C5EC259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675F59-56BF-8083-3336-C8E4029862AA}"/>
              </a:ext>
            </a:extLst>
          </p:cNvPr>
          <p:cNvSpPr txBox="1"/>
          <p:nvPr/>
        </p:nvSpPr>
        <p:spPr>
          <a:xfrm>
            <a:off x="163012" y="23575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even those of Israel, if they do not continue in unbelief, will be grafted in, for God has the power to graft them in again.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4D3FE-C000-B431-5E2E-738ECE2C4838}"/>
              </a:ext>
            </a:extLst>
          </p:cNvPr>
          <p:cNvSpPr txBox="1"/>
          <p:nvPr/>
        </p:nvSpPr>
        <p:spPr>
          <a:xfrm>
            <a:off x="157864" y="1306367"/>
            <a:ext cx="7108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    24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if you have been cut from what is by nature a wild olive tree and grafted, contrary to nature, into a cultivated olive tree, how much more will these natural branches be grafted back into their own olive tree.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8FD27-824E-072E-562E-CE6108E3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75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4FF96-A978-CA8B-259B-515D4DE8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558BBF-BF46-D45C-B6FF-D5023274E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5017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F53030-1FF3-1AC5-BB70-D29FDC12B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" y="0"/>
            <a:ext cx="7315017" cy="41148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DA3789-BCF8-61E0-E40F-216A582A7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041" y="2391"/>
            <a:ext cx="5863660" cy="41148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459A3F7-016F-C2EB-778B-7E1C52EEF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66D3C6-FFBD-DDB9-8D43-767C412AD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046B89-B5C1-996A-6628-B3B850CD4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C56B63-0E72-C2A3-70AE-DDC06DFC1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94C752D-9E6D-D808-C53D-710D68169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685EBE-7BFA-9D37-5399-AF08E4526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74AC875-90F6-F04F-B52F-FF874F18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6525E4-003B-BFF2-BD01-C3821310538A}"/>
              </a:ext>
            </a:extLst>
          </p:cNvPr>
          <p:cNvSpPr txBox="1"/>
          <p:nvPr/>
        </p:nvSpPr>
        <p:spPr>
          <a:xfrm>
            <a:off x="-183" y="0"/>
            <a:ext cx="7315016" cy="2790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The Mystery</a:t>
            </a:r>
            <a:b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en-US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11:25-32</a:t>
            </a:r>
            <a:endParaRPr lang="en-US" sz="3200" b="1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149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1F8A5-FD93-36F4-31FC-BF19CB085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FB137B-6141-EB66-38CC-3B3F4F784B4E}"/>
              </a:ext>
            </a:extLst>
          </p:cNvPr>
          <p:cNvSpPr txBox="1"/>
          <p:nvPr/>
        </p:nvSpPr>
        <p:spPr>
          <a:xfrm>
            <a:off x="108719" y="6724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you to understand this mystery, brothers and sisters, so that you may not claim to be wiser than you are: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6D351-9895-4D2D-29D9-D468114B8C57}"/>
              </a:ext>
            </a:extLst>
          </p:cNvPr>
          <p:cNvSpPr txBox="1"/>
          <p:nvPr/>
        </p:nvSpPr>
        <p:spPr>
          <a:xfrm>
            <a:off x="103571" y="1364902"/>
            <a:ext cx="7211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hardening has come upon part of Israel until the full number of the gentiles has come in.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3E639-6D74-4CB1-9256-CFB9580F305C}"/>
              </a:ext>
            </a:extLst>
          </p:cNvPr>
          <p:cNvSpPr txBox="1"/>
          <p:nvPr/>
        </p:nvSpPr>
        <p:spPr>
          <a:xfrm>
            <a:off x="103571" y="2662566"/>
            <a:ext cx="2681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Mystery: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number: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88409-DAC9-F967-7239-10E3E1F62D70}"/>
              </a:ext>
            </a:extLst>
          </p:cNvPr>
          <p:cNvSpPr txBox="1"/>
          <p:nvPr/>
        </p:nvSpPr>
        <p:spPr>
          <a:xfrm>
            <a:off x="2683759" y="2662565"/>
            <a:ext cx="4577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Divine revelation.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every ethnicity.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then?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90CEA-B105-ABBD-DB6F-CF73AB1702BC}"/>
              </a:ext>
            </a:extLst>
          </p:cNvPr>
          <p:cNvSpPr/>
          <p:nvPr/>
        </p:nvSpPr>
        <p:spPr>
          <a:xfrm>
            <a:off x="2629466" y="375878"/>
            <a:ext cx="4179244" cy="2286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“This gospel of the kingdom will be proclaimed throughout the whole world as a testimony to all </a:t>
            </a:r>
            <a:r>
              <a:rPr lang="en-US" sz="2400" b="1" dirty="0">
                <a:solidFill>
                  <a:schemeClr val="tx1"/>
                </a:solidFill>
              </a:rPr>
              <a:t>nations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and then the end will come.”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(Matt 24:14)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F802D-7147-2199-3451-1A3DBE09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7" y="-1"/>
            <a:ext cx="6166658" cy="411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uiExpand="1" build="p"/>
      <p:bldP spid="4" grpId="0" uiExpand="1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94218-F76F-8B06-EDB2-61E77592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321C5-E6EA-5C22-2309-E08286D25639}"/>
              </a:ext>
            </a:extLst>
          </p:cNvPr>
          <p:cNvSpPr txBox="1"/>
          <p:nvPr/>
        </p:nvSpPr>
        <p:spPr>
          <a:xfrm>
            <a:off x="1612082" y="1056847"/>
            <a:ext cx="4740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Remnant, 1-11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Olive Tree, 12-24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Mystery,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25-31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Wisdom, 32-36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CCEA5-3923-4C33-F661-5C7E512492DF}"/>
              </a:ext>
            </a:extLst>
          </p:cNvPr>
          <p:cNvSpPr txBox="1"/>
          <p:nvPr/>
        </p:nvSpPr>
        <p:spPr>
          <a:xfrm>
            <a:off x="1" y="276954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Israel and Salvation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DEEC6-0591-6059-590F-E7D71E1D5E8A}"/>
              </a:ext>
            </a:extLst>
          </p:cNvPr>
          <p:cNvSpPr txBox="1"/>
          <p:nvPr/>
        </p:nvSpPr>
        <p:spPr>
          <a:xfrm>
            <a:off x="157864" y="2981135"/>
            <a:ext cx="174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Thesis: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592E0-7309-1A2F-6558-9397472C3BE7}"/>
              </a:ext>
            </a:extLst>
          </p:cNvPr>
          <p:cNvSpPr txBox="1"/>
          <p:nvPr/>
        </p:nvSpPr>
        <p:spPr>
          <a:xfrm>
            <a:off x="1835154" y="2981135"/>
            <a:ext cx="5416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 has lost its privilege as God’s mission to the Gentiles.</a:t>
            </a:r>
          </a:p>
        </p:txBody>
      </p:sp>
    </p:spTree>
    <p:extLst>
      <p:ext uri="{BB962C8B-B14F-4D97-AF65-F5344CB8AC3E}">
        <p14:creationId xmlns:p14="http://schemas.microsoft.com/office/powerpoint/2010/main" val="256264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11E1C-D566-9791-341F-6A8C3C7C6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C93F2E-776E-A2E6-9EA7-D5F6DD9553AE}"/>
              </a:ext>
            </a:extLst>
          </p:cNvPr>
          <p:cNvSpPr txBox="1"/>
          <p:nvPr/>
        </p:nvSpPr>
        <p:spPr>
          <a:xfrm>
            <a:off x="163012" y="23575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 this way all Israel will be saved, as it is written,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3F5FB-ABA2-4F0A-574D-E4C58AA1A9B8}"/>
              </a:ext>
            </a:extLst>
          </p:cNvPr>
          <p:cNvSpPr txBox="1"/>
          <p:nvPr/>
        </p:nvSpPr>
        <p:spPr>
          <a:xfrm>
            <a:off x="185077" y="936941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“Out of Zion will come the Deliverer;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will banish ungodliness from Jacob.”</a:t>
            </a:r>
          </a:p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this is my covenant with them, when I take away their sins.”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[Isa 59.20-21]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4B491-1E41-D5CF-77E4-4DF78257A432}"/>
              </a:ext>
            </a:extLst>
          </p:cNvPr>
          <p:cNvSpPr txBox="1"/>
          <p:nvPr/>
        </p:nvSpPr>
        <p:spPr>
          <a:xfrm>
            <a:off x="185077" y="2752824"/>
            <a:ext cx="2681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Israel: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Deliverer: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Covenant: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94B87-9D24-CA3F-042A-71FAE5241408}"/>
              </a:ext>
            </a:extLst>
          </p:cNvPr>
          <p:cNvSpPr txBox="1"/>
          <p:nvPr/>
        </p:nvSpPr>
        <p:spPr>
          <a:xfrm>
            <a:off x="2339603" y="2752823"/>
            <a:ext cx="5002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 and Judah.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 Jesus has come!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Covenant.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5DCD76-DDAE-4116-C1B1-B130DEBEBEAF}"/>
              </a:ext>
            </a:extLst>
          </p:cNvPr>
          <p:cNvSpPr/>
          <p:nvPr/>
        </p:nvSpPr>
        <p:spPr>
          <a:xfrm>
            <a:off x="3410919" y="119928"/>
            <a:ext cx="3741269" cy="25098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“From the west, and …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from the rising of the sun”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(Isa 59:19)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“Those who were lost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in the land of Assyria”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(Isa 27:9)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E54B7-5C25-535C-298B-AD9CA3D59D9C}"/>
              </a:ext>
            </a:extLst>
          </p:cNvPr>
          <p:cNvSpPr/>
          <p:nvPr/>
        </p:nvSpPr>
        <p:spPr>
          <a:xfrm>
            <a:off x="3204924" y="858806"/>
            <a:ext cx="3925199" cy="177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“I will make a new covenant with the house of Israel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and the house of Judah”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(Jer. 31:31)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8BD3BD-6AF7-418B-DED1-3A5B6ABE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"/>
            <a:ext cx="7315200" cy="41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uiExpand="1" build="p"/>
      <p:bldP spid="4" grpId="0" uiExpand="1" animBg="1"/>
      <p:bldP spid="4" grpId="1" uiExpand="1" animBg="1"/>
      <p:bldP spid="7" grpId="0" uiExpand="1" animBg="1"/>
      <p:bldP spid="7" grpId="1" uiExpan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90B7F6-5427-1315-8644-FF5B56EC7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88C644-9F90-402B-F1E3-870C4788D61C}"/>
              </a:ext>
            </a:extLst>
          </p:cNvPr>
          <p:cNvSpPr txBox="1"/>
          <p:nvPr/>
        </p:nvSpPr>
        <p:spPr>
          <a:xfrm>
            <a:off x="289134" y="0"/>
            <a:ext cx="6914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28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regards the gospel they are enemies for your sake, but as regards election they are beloved for the sake of their ancestors,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F7088-1C3B-092B-7AA1-A3CC7119DDBE}"/>
              </a:ext>
            </a:extLst>
          </p:cNvPr>
          <p:cNvSpPr txBox="1"/>
          <p:nvPr/>
        </p:nvSpPr>
        <p:spPr>
          <a:xfrm>
            <a:off x="289134" y="1332611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29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gifts and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calling of God are irrevocable.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EA05FA-8111-9FA4-5D6D-67EE40A6AC79}"/>
              </a:ext>
            </a:extLst>
          </p:cNvPr>
          <p:cNvSpPr txBox="1"/>
          <p:nvPr/>
        </p:nvSpPr>
        <p:spPr>
          <a:xfrm>
            <a:off x="17967" y="2245210"/>
            <a:ext cx="26810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sake: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Beloved: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Irrevocable: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66EA3-A221-5EA6-A8F8-519F08C89741}"/>
              </a:ext>
            </a:extLst>
          </p:cNvPr>
          <p:cNvSpPr txBox="1"/>
          <p:nvPr/>
        </p:nvSpPr>
        <p:spPr>
          <a:xfrm>
            <a:off x="2446805" y="2245209"/>
            <a:ext cx="50449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Gentiles saved w/o Israel.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 is not salvation.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loves to save Israelites.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is still calling.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0C568-160C-1FDE-CD37-5250ED61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35" y="0"/>
            <a:ext cx="648045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70634-0FAB-4550-01F7-B12F14523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E6370A-0078-1642-AD81-0B9D7A0D1B8E}"/>
              </a:ext>
            </a:extLst>
          </p:cNvPr>
          <p:cNvSpPr txBox="1"/>
          <p:nvPr/>
        </p:nvSpPr>
        <p:spPr>
          <a:xfrm>
            <a:off x="55809" y="23575"/>
            <a:ext cx="6641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you were once disobedient to God but have now received mercy because of their disobedience,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53435-AB43-EBDD-8B22-77AC838B212B}"/>
              </a:ext>
            </a:extLst>
          </p:cNvPr>
          <p:cNvSpPr txBox="1"/>
          <p:nvPr/>
        </p:nvSpPr>
        <p:spPr>
          <a:xfrm>
            <a:off x="55809" y="890349"/>
            <a:ext cx="73654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    31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also they have now been disobedient in order that, by the mercy shown to you, they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may now receive mercy.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7595A-59ED-AE18-42E9-07A963E52198}"/>
              </a:ext>
            </a:extLst>
          </p:cNvPr>
          <p:cNvSpPr txBox="1"/>
          <p:nvPr/>
        </p:nvSpPr>
        <p:spPr>
          <a:xfrm>
            <a:off x="41302" y="2706232"/>
            <a:ext cx="2811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Disobedient: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Mercy: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… also: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EED0F-313C-BA0A-C583-089AED9B28FA}"/>
              </a:ext>
            </a:extLst>
          </p:cNvPr>
          <p:cNvSpPr txBox="1"/>
          <p:nvPr/>
        </p:nvSpPr>
        <p:spPr>
          <a:xfrm>
            <a:off x="2621490" y="2706231"/>
            <a:ext cx="47997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who survive childhood.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real needs.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Israelites &amp; Gentiles alike.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7D0744-E8B5-130F-873E-52BC7379DA1E}"/>
              </a:ext>
            </a:extLst>
          </p:cNvPr>
          <p:cNvSpPr/>
          <p:nvPr/>
        </p:nvSpPr>
        <p:spPr>
          <a:xfrm>
            <a:off x="2665824" y="1510567"/>
            <a:ext cx="4179244" cy="12587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“All have sinned and fall short of the glory of God”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(Rom. 3:23)</a:t>
            </a:r>
          </a:p>
        </p:txBody>
      </p:sp>
      <p:pic>
        <p:nvPicPr>
          <p:cNvPr id="2050" name="Picture 2" descr="Angry Kid GIFs - Find &amp; Share on GIPHY">
            <a:extLst>
              <a:ext uri="{FF2B5EF4-FFF2-40B4-BE49-F238E27FC236}">
                <a16:creationId xmlns:a16="http://schemas.microsoft.com/office/drawing/2014/main" id="{D01ECE52-EDE5-42C0-77FE-4D7D8B6D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19" y="533035"/>
            <a:ext cx="3709070" cy="304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57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uiExpand="1" build="p"/>
      <p:bldP spid="7" grpId="0" uiExpand="1" animBg="1"/>
      <p:bldP spid="7" grpId="1" uiExpan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E6707-506A-1E6B-06F8-612F16725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DB2BAB-216A-214B-1F60-993382722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5017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C18A6-919A-C9B5-2DE7-06F28C9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" y="0"/>
            <a:ext cx="7315017" cy="41148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2079B2-529D-2DFF-E6DE-DA210A14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041" y="2391"/>
            <a:ext cx="5863660" cy="41148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5BDB047-C259-D3BF-A40F-C0B18EF09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F382048-8F5F-E6F2-D4E2-92B17A89E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0DB73A-2A0E-612F-BD08-F37C5BF16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1D9361-34AF-DB11-2EF6-BE99C0D55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611F16D-365F-38D4-332E-F4304ED5A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8A6374-79E5-0AF4-A390-763BDFA4F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8E962A5-368B-7689-DC7B-6E6991E73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C661B24-B4D3-F630-4DF4-DA63CC5D729C}"/>
              </a:ext>
            </a:extLst>
          </p:cNvPr>
          <p:cNvSpPr txBox="1"/>
          <p:nvPr/>
        </p:nvSpPr>
        <p:spPr>
          <a:xfrm>
            <a:off x="-184" y="-2391"/>
            <a:ext cx="7315384" cy="262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The Wisdom</a:t>
            </a:r>
            <a:br>
              <a:rPr lang="en-US" sz="3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en-US" sz="3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ll:33-36</a:t>
            </a:r>
          </a:p>
        </p:txBody>
      </p:sp>
    </p:spTree>
    <p:extLst>
      <p:ext uri="{BB962C8B-B14F-4D97-AF65-F5344CB8AC3E}">
        <p14:creationId xmlns:p14="http://schemas.microsoft.com/office/powerpoint/2010/main" val="3599018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5B2EEE-20D2-7FF5-8A80-EE4B3B0BC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BD7406-5E53-142F-3D48-5DA7478F11C5}"/>
              </a:ext>
            </a:extLst>
          </p:cNvPr>
          <p:cNvSpPr txBox="1"/>
          <p:nvPr/>
        </p:nvSpPr>
        <p:spPr>
          <a:xfrm>
            <a:off x="163012" y="23575"/>
            <a:ext cx="5783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God has imprisoned all in disobedience so that he may be merciful to all.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38D035-0F0E-ECD3-652F-A75E2B92151F}"/>
              </a:ext>
            </a:extLst>
          </p:cNvPr>
          <p:cNvSpPr txBox="1"/>
          <p:nvPr/>
        </p:nvSpPr>
        <p:spPr>
          <a:xfrm>
            <a:off x="163012" y="1318307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33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the depth of the riches and wisdom and knowledge of God!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unsearchable are his judgments and how inscrutable his ways!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2CA3C-3DD2-DBE6-D8FF-8667C8F0D3DF}"/>
              </a:ext>
            </a:extLst>
          </p:cNvPr>
          <p:cNvSpPr txBox="1"/>
          <p:nvPr/>
        </p:nvSpPr>
        <p:spPr>
          <a:xfrm>
            <a:off x="213461" y="3134189"/>
            <a:ext cx="268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Imprisoned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ABC64-437F-AC7E-91E3-2E9EC4A0EE4A}"/>
              </a:ext>
            </a:extLst>
          </p:cNvPr>
          <p:cNvSpPr txBox="1"/>
          <p:nvPr/>
        </p:nvSpPr>
        <p:spPr>
          <a:xfrm>
            <a:off x="2654913" y="3134188"/>
            <a:ext cx="4715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of disobedience.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ethnicities, individuals.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8E87E-4B87-FFC0-F6D2-9A73C15D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99"/>
          <a:stretch>
            <a:fillRect/>
          </a:stretch>
        </p:blipFill>
        <p:spPr>
          <a:xfrm>
            <a:off x="0" y="1368828"/>
            <a:ext cx="7315200" cy="27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94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D378D-E497-EFB9-4EB0-82868EFA8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E874C-450E-C085-09E3-5446A2981E97}"/>
              </a:ext>
            </a:extLst>
          </p:cNvPr>
          <p:cNvSpPr txBox="1"/>
          <p:nvPr/>
        </p:nvSpPr>
        <p:spPr>
          <a:xfrm>
            <a:off x="163012" y="23575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“For who has known the mind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of the Lord?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Or who has been his counselor?”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250A0-DA11-0ECD-045C-4C3DDEA27383}"/>
              </a:ext>
            </a:extLst>
          </p:cNvPr>
          <p:cNvSpPr txBox="1"/>
          <p:nvPr/>
        </p:nvSpPr>
        <p:spPr>
          <a:xfrm>
            <a:off x="163012" y="1323225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“Or who has given a gift to him,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to receive a gift in return?”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B13EE-744C-85FD-F2A7-85851B00C7A4}"/>
              </a:ext>
            </a:extLst>
          </p:cNvPr>
          <p:cNvSpPr txBox="1"/>
          <p:nvPr/>
        </p:nvSpPr>
        <p:spPr>
          <a:xfrm>
            <a:off x="185076" y="3512561"/>
            <a:ext cx="6967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“Repent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believe the Good News!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86572-E214-0656-F68C-0F516CCC1E5C}"/>
              </a:ext>
            </a:extLst>
          </p:cNvPr>
          <p:cNvSpPr txBox="1"/>
          <p:nvPr/>
        </p:nvSpPr>
        <p:spPr>
          <a:xfrm>
            <a:off x="163012" y="219198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from him and through him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him are all things.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him be the glory forever. Amen.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D40AA-E729-0728-AEE2-E9469914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24" b="14915"/>
          <a:stretch>
            <a:fillRect/>
          </a:stretch>
        </p:blipFill>
        <p:spPr>
          <a:xfrm>
            <a:off x="0" y="1537853"/>
            <a:ext cx="7315200" cy="25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2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5B7A40-3203-E155-8C98-D1C6BD7E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43FB24-07E2-33C6-71FF-E5136661729D}"/>
              </a:ext>
            </a:extLst>
          </p:cNvPr>
          <p:cNvSpPr txBox="1"/>
          <p:nvPr/>
        </p:nvSpPr>
        <p:spPr>
          <a:xfrm>
            <a:off x="88081" y="431205"/>
            <a:ext cx="7315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“Salvation comes from the Jews.”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national Israel rejects the Messiah.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“All Israel” saved at Pentecost.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Jesus appoints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Paul apostle to Gentiles.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removes Israel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Light to Gentiles.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Gentiles are being saved without Israel.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Israelites are saved by faith in Messiah.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Zionist Israel is awaiting Messiah.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524801-0DE4-E8C4-EF00-9295CAEA015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Summary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http://romans.forum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B8B6B-6E12-E324-62ED-1062EA76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60" y="805721"/>
            <a:ext cx="3309079" cy="33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21797-4244-03F0-D50F-BD8A00F8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5017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" y="0"/>
            <a:ext cx="7315017" cy="41148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041" y="2391"/>
            <a:ext cx="5863660" cy="41148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3BB4DA-52FD-C839-A257-028488A3355F}"/>
              </a:ext>
            </a:extLst>
          </p:cNvPr>
          <p:cNvSpPr txBox="1"/>
          <p:nvPr/>
        </p:nvSpPr>
        <p:spPr>
          <a:xfrm>
            <a:off x="-184" y="0"/>
            <a:ext cx="7315383" cy="2464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The Remnant</a:t>
            </a:r>
            <a:br>
              <a:rPr lang="en-US" sz="3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en-US" sz="3200" b="1" kern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11:1-11</a:t>
            </a:r>
          </a:p>
        </p:txBody>
      </p:sp>
    </p:spTree>
    <p:extLst>
      <p:ext uri="{BB962C8B-B14F-4D97-AF65-F5344CB8AC3E}">
        <p14:creationId xmlns:p14="http://schemas.microsoft.com/office/powerpoint/2010/main" val="12358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2CB0C-D32C-ECE7-FAC9-8F0668A2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4E3071-837D-D387-A3D2-8C774C91E3F5}"/>
              </a:ext>
            </a:extLst>
          </p:cNvPr>
          <p:cNvSpPr txBox="1"/>
          <p:nvPr/>
        </p:nvSpPr>
        <p:spPr>
          <a:xfrm>
            <a:off x="140947" y="95739"/>
            <a:ext cx="7255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ask, then, has God rejected his people? By no means! I myself am an Israelite, a descendant of Abraham, a member of the tribe of Benjamin.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436E4-7264-B239-B56C-6BA5F65A3AE6}"/>
              </a:ext>
            </a:extLst>
          </p:cNvPr>
          <p:cNvSpPr txBox="1"/>
          <p:nvPr/>
        </p:nvSpPr>
        <p:spPr>
          <a:xfrm>
            <a:off x="140947" y="2749898"/>
            <a:ext cx="2330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Foreknow: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13FF6-9065-5E9A-9CDF-50E1C22A5966}"/>
              </a:ext>
            </a:extLst>
          </p:cNvPr>
          <p:cNvSpPr txBox="1"/>
          <p:nvPr/>
        </p:nvSpPr>
        <p:spPr>
          <a:xfrm>
            <a:off x="140947" y="136490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has not rejected his people whom he foreknew.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A42BC-9338-B613-9A7A-593AE0812A8D}"/>
              </a:ext>
            </a:extLst>
          </p:cNvPr>
          <p:cNvSpPr txBox="1"/>
          <p:nvPr/>
        </p:nvSpPr>
        <p:spPr>
          <a:xfrm>
            <a:off x="2394861" y="2749897"/>
            <a:ext cx="4898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Never! Psalm 94.14.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with Judah.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 for future glory.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F6DD48-9C77-2864-EAE9-836203F8204F}"/>
              </a:ext>
            </a:extLst>
          </p:cNvPr>
          <p:cNvSpPr/>
          <p:nvPr/>
        </p:nvSpPr>
        <p:spPr>
          <a:xfrm>
            <a:off x="3317886" y="1138927"/>
            <a:ext cx="3689684" cy="15453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“The LORD will not </a:t>
            </a:r>
            <a:r>
              <a:rPr lang="en-US" sz="2400" b="1" dirty="0">
                <a:solidFill>
                  <a:schemeClr val="tx1"/>
                </a:solidFill>
              </a:rPr>
              <a:t>forsake</a:t>
            </a:r>
            <a:r>
              <a:rPr lang="en-US" sz="2400" dirty="0">
                <a:solidFill>
                  <a:schemeClr val="tx1"/>
                </a:solidFill>
              </a:rPr>
              <a:t> his people; he will not abandon his heritage” (Psa. 94:14)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1FE5D-AF44-709D-4D48-AE0CDC05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670" y="0"/>
            <a:ext cx="2265859" cy="4114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5F60CB5-5EFE-27C0-4F28-582A479241B1}"/>
              </a:ext>
            </a:extLst>
          </p:cNvPr>
          <p:cNvSpPr/>
          <p:nvPr/>
        </p:nvSpPr>
        <p:spPr>
          <a:xfrm>
            <a:off x="2928613" y="2438400"/>
            <a:ext cx="1219200" cy="9864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6" grpId="0" uiExpand="1" build="p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B079B5-B12A-9850-8533-86DA88B0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3C2EF2-719A-9E82-1E04-943E030A10C6}"/>
              </a:ext>
            </a:extLst>
          </p:cNvPr>
          <p:cNvSpPr txBox="1"/>
          <p:nvPr/>
        </p:nvSpPr>
        <p:spPr>
          <a:xfrm>
            <a:off x="140945" y="31979"/>
            <a:ext cx="727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not know what the scripture says of Elijah, how he pleads with God against Israel?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F08CD-956B-32AD-9867-F520839727BB}"/>
              </a:ext>
            </a:extLst>
          </p:cNvPr>
          <p:cNvSpPr txBox="1"/>
          <p:nvPr/>
        </p:nvSpPr>
        <p:spPr>
          <a:xfrm>
            <a:off x="140946" y="880531"/>
            <a:ext cx="71742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 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“Lord, they have killed your prophets, they have demolished your altars; I alone am left, and they are seeking my life.”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n-NO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Kings 19.10]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C367B-D06D-6708-FC74-86A465BC3AF1}"/>
              </a:ext>
            </a:extLst>
          </p:cNvPr>
          <p:cNvSpPr txBox="1"/>
          <p:nvPr/>
        </p:nvSpPr>
        <p:spPr>
          <a:xfrm>
            <a:off x="140947" y="2696413"/>
            <a:ext cx="2330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Scripture: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Prophets: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Seeking: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C31FC-79CD-055D-282F-CD13D6AA06A2}"/>
              </a:ext>
            </a:extLst>
          </p:cNvPr>
          <p:cNvSpPr txBox="1"/>
          <p:nvPr/>
        </p:nvSpPr>
        <p:spPr>
          <a:xfrm>
            <a:off x="2416630" y="2668843"/>
            <a:ext cx="4898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Inspired holy writings.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Jezebel (1 Kings 18.13).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Jezebel (1 Kings 19.2).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90F03-8134-261A-FE82-E38DEB9A8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0"/>
            <a:ext cx="580644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77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30B122-6FF2-2643-3CF2-ED64987AE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081FF3-09D6-3316-1853-6AAF7FC50094}"/>
              </a:ext>
            </a:extLst>
          </p:cNvPr>
          <p:cNvSpPr txBox="1"/>
          <p:nvPr/>
        </p:nvSpPr>
        <p:spPr>
          <a:xfrm>
            <a:off x="163012" y="17269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what is the divine reply to him?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have kept for myself seven thousand who have not bowed the knee to Baal.”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6494D-C05A-BD65-F9B3-ECFB11B5EEDC}"/>
              </a:ext>
            </a:extLst>
          </p:cNvPr>
          <p:cNvSpPr txBox="1"/>
          <p:nvPr/>
        </p:nvSpPr>
        <p:spPr>
          <a:xfrm>
            <a:off x="163012" y="131160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too, at the present time there is a remnant chosen by grace.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9460F-7160-D19B-0259-5E377BFE76E0}"/>
              </a:ext>
            </a:extLst>
          </p:cNvPr>
          <p:cNvSpPr txBox="1"/>
          <p:nvPr/>
        </p:nvSpPr>
        <p:spPr>
          <a:xfrm>
            <a:off x="140948" y="2293284"/>
            <a:ext cx="2211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Remnant: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Grace: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3FABC-344C-9148-64A6-4D1F25DF207C}"/>
              </a:ext>
            </a:extLst>
          </p:cNvPr>
          <p:cNvSpPr txBox="1"/>
          <p:nvPr/>
        </p:nvSpPr>
        <p:spPr>
          <a:xfrm>
            <a:off x="2416630" y="2265714"/>
            <a:ext cx="48985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Lit., ‘I have left for myself’.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Faithful, already there.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choses whom? How?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I.e., not by human works.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39FD6-7006-4A8B-EDAF-071E6E57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001-2B5F-628F-EFD9-97298CE5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2B571-B00A-D449-C6BF-F268C665D8BA}"/>
              </a:ext>
            </a:extLst>
          </p:cNvPr>
          <p:cNvSpPr txBox="1"/>
          <p:nvPr/>
        </p:nvSpPr>
        <p:spPr>
          <a:xfrm>
            <a:off x="118870" y="4657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if it is by grace, it is no longer on the basis of works, otherwise grace would no longer be grace.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27805-FE02-CAF7-F679-49E25FA7832A}"/>
              </a:ext>
            </a:extLst>
          </p:cNvPr>
          <p:cNvSpPr txBox="1"/>
          <p:nvPr/>
        </p:nvSpPr>
        <p:spPr>
          <a:xfrm>
            <a:off x="96804" y="1309304"/>
            <a:ext cx="7331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then? Israel has not achieved what it was pursuing. The elect have achieved it, but the rest were hardened,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2CF20-31A4-8556-6041-52C5F5F3CA15}"/>
              </a:ext>
            </a:extLst>
          </p:cNvPr>
          <p:cNvSpPr txBox="1"/>
          <p:nvPr/>
        </p:nvSpPr>
        <p:spPr>
          <a:xfrm>
            <a:off x="96805" y="2669091"/>
            <a:ext cx="2330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Hardened: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BC8EC-08D2-CCA0-00B6-8634F51F83A8}"/>
              </a:ext>
            </a:extLst>
          </p:cNvPr>
          <p:cNvSpPr txBox="1"/>
          <p:nvPr/>
        </p:nvSpPr>
        <p:spPr>
          <a:xfrm>
            <a:off x="2295459" y="2641521"/>
            <a:ext cx="5133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faithful group.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to obtain, to gain.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prolonged disbelief.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B34D0-859A-5D0F-0B07-3A06B81DB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8" y="4197"/>
            <a:ext cx="6843243" cy="41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5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B9692-07B8-2690-320E-42FF6D5B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F868CD-C498-3F0D-A438-1A5F7BF9BEFF}"/>
              </a:ext>
            </a:extLst>
          </p:cNvPr>
          <p:cNvSpPr txBox="1"/>
          <p:nvPr/>
        </p:nvSpPr>
        <p:spPr>
          <a:xfrm>
            <a:off x="163012" y="17269"/>
            <a:ext cx="71521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it is written,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“God gave them a sluggish spirit,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eyes that would not see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ears that would not hear,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down to this very day.”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[Moses,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29.4]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3D8A8-6A07-7222-7840-6728BCD46915}"/>
              </a:ext>
            </a:extLst>
          </p:cNvPr>
          <p:cNvSpPr txBox="1"/>
          <p:nvPr/>
        </p:nvSpPr>
        <p:spPr>
          <a:xfrm>
            <a:off x="163011" y="1973243"/>
            <a:ext cx="736029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David says,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“Let their table become a snare and a trap,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stumbling block and a retribution for them;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 their eyes be darkened so that they cannot see, and keep their backs forever bent.”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69]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843F8-D7A9-526C-8CAC-31CCA02D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38" y="0"/>
            <a:ext cx="5495323" cy="41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9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92157-E7D5-3208-0437-054CA05EE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6B8D5E-5F3E-0D25-E502-74B3558570C0}"/>
              </a:ext>
            </a:extLst>
          </p:cNvPr>
          <p:cNvSpPr txBox="1"/>
          <p:nvPr/>
        </p:nvSpPr>
        <p:spPr>
          <a:xfrm>
            <a:off x="163012" y="10963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I ask, have they stumbled so as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fall? By no means! But through their stumbling salvation has come to the gentiles, so as to make Israel jealous.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A7912-D0AD-CBE9-889F-6EA4C3465B40}"/>
              </a:ext>
            </a:extLst>
          </p:cNvPr>
          <p:cNvSpPr txBox="1"/>
          <p:nvPr/>
        </p:nvSpPr>
        <p:spPr>
          <a:xfrm>
            <a:off x="163012" y="2006939"/>
            <a:ext cx="2330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Stumble: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Salvation: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Jealous: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65816-817C-DC84-93D8-70649580F847}"/>
              </a:ext>
            </a:extLst>
          </p:cNvPr>
          <p:cNvSpPr txBox="1"/>
          <p:nvPr/>
        </p:nvSpPr>
        <p:spPr>
          <a:xfrm>
            <a:off x="2308072" y="1979369"/>
            <a:ext cx="5029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‘the stumbling stone’.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permanent.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access, w/o Israel.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eventually want Jesus.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F90FD0-5186-8A4A-7FBD-CE100F30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39" y="-44627"/>
            <a:ext cx="4533206" cy="42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62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9641</TotalTime>
  <Words>1851</Words>
  <Application>Microsoft Office PowerPoint</Application>
  <PresentationFormat>Custom</PresentationFormat>
  <Paragraphs>170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405</cp:revision>
  <dcterms:created xsi:type="dcterms:W3CDTF">2023-02-25T21:04:15Z</dcterms:created>
  <dcterms:modified xsi:type="dcterms:W3CDTF">2026-02-10T01:08:37Z</dcterms:modified>
</cp:coreProperties>
</file>