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445" r:id="rId3"/>
    <p:sldId id="437" r:id="rId4"/>
    <p:sldId id="446" r:id="rId5"/>
    <p:sldId id="450" r:id="rId6"/>
    <p:sldId id="449" r:id="rId7"/>
    <p:sldId id="438" r:id="rId8"/>
    <p:sldId id="451" r:id="rId9"/>
    <p:sldId id="456" r:id="rId10"/>
    <p:sldId id="447" r:id="rId11"/>
    <p:sldId id="448" r:id="rId12"/>
    <p:sldId id="457" r:id="rId13"/>
    <p:sldId id="452" r:id="rId14"/>
    <p:sldId id="453" r:id="rId15"/>
    <p:sldId id="430" r:id="rId16"/>
    <p:sldId id="455" r:id="rId17"/>
    <p:sldId id="416" r:id="rId18"/>
  </p:sldIdLst>
  <p:sldSz cx="7315200" cy="411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4195FF-8F86-54BB-EB87-7D403376B1B0}" name="Galen Currah" initials="GC" userId="b9acc8d0659c365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DE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8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72" y="2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73418"/>
            <a:ext cx="5486400" cy="1432560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61223"/>
            <a:ext cx="5486400" cy="993457"/>
          </a:xfrm>
        </p:spPr>
        <p:txBody>
          <a:bodyPr/>
          <a:lstStyle>
            <a:lvl1pPr marL="0" indent="0" algn="ctr">
              <a:buNone/>
              <a:defRPr sz="1440"/>
            </a:lvl1pPr>
            <a:lvl2pPr marL="274320" indent="0" algn="ctr">
              <a:buNone/>
              <a:defRPr sz="1200"/>
            </a:lvl2pPr>
            <a:lvl3pPr marL="548640" indent="0" algn="ctr">
              <a:buNone/>
              <a:defRPr sz="1080"/>
            </a:lvl3pPr>
            <a:lvl4pPr marL="822960" indent="0" algn="ctr">
              <a:buNone/>
              <a:defRPr sz="960"/>
            </a:lvl4pPr>
            <a:lvl5pPr marL="1097280" indent="0" algn="ctr">
              <a:buNone/>
              <a:defRPr sz="960"/>
            </a:lvl5pPr>
            <a:lvl6pPr marL="1371600" indent="0" algn="ctr">
              <a:buNone/>
              <a:defRPr sz="960"/>
            </a:lvl6pPr>
            <a:lvl7pPr marL="1645920" indent="0" algn="ctr">
              <a:buNone/>
              <a:defRPr sz="960"/>
            </a:lvl7pPr>
            <a:lvl8pPr marL="1920240" indent="0" algn="ctr">
              <a:buNone/>
              <a:defRPr sz="960"/>
            </a:lvl8pPr>
            <a:lvl9pPr marL="2194560" indent="0" algn="ctr">
              <a:buNone/>
              <a:defRPr sz="9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1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7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219075"/>
            <a:ext cx="1577340" cy="34871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19075"/>
            <a:ext cx="4640580" cy="34871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3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9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1025843"/>
            <a:ext cx="6309360" cy="171164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2753678"/>
            <a:ext cx="6309360" cy="900112"/>
          </a:xfrm>
        </p:spPr>
        <p:txBody>
          <a:bodyPr/>
          <a:lstStyle>
            <a:lvl1pPr marL="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1pPr>
            <a:lvl2pPr marL="274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7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095375"/>
            <a:ext cx="3108960" cy="2610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1095375"/>
            <a:ext cx="3108960" cy="2610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3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19075"/>
            <a:ext cx="6309360" cy="7953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3" y="1008698"/>
            <a:ext cx="3094672" cy="49434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3" y="1503045"/>
            <a:ext cx="3094672" cy="2210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1008698"/>
            <a:ext cx="3109913" cy="49434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1503045"/>
            <a:ext cx="3109913" cy="2210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4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5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2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592455"/>
            <a:ext cx="3703320" cy="2924175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8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592455"/>
            <a:ext cx="3703320" cy="2924175"/>
          </a:xfrm>
        </p:spPr>
        <p:txBody>
          <a:bodyPr anchor="t"/>
          <a:lstStyle>
            <a:lvl1pPr marL="0" indent="0">
              <a:buNone/>
              <a:defRPr sz="1920"/>
            </a:lvl1pPr>
            <a:lvl2pPr marL="274320" indent="0">
              <a:buNone/>
              <a:defRPr sz="1680"/>
            </a:lvl2pPr>
            <a:lvl3pPr marL="548640" indent="0">
              <a:buNone/>
              <a:defRPr sz="1440"/>
            </a:lvl3pPr>
            <a:lvl4pPr marL="822960" indent="0">
              <a:buNone/>
              <a:defRPr sz="1200"/>
            </a:lvl4pPr>
            <a:lvl5pPr marL="1097280" indent="0">
              <a:buNone/>
              <a:defRPr sz="1200"/>
            </a:lvl5pPr>
            <a:lvl6pPr marL="1371600" indent="0">
              <a:buNone/>
              <a:defRPr sz="1200"/>
            </a:lvl6pPr>
            <a:lvl7pPr marL="1645920" indent="0">
              <a:buNone/>
              <a:defRPr sz="1200"/>
            </a:lvl7pPr>
            <a:lvl8pPr marL="1920240" indent="0">
              <a:buNone/>
              <a:defRPr sz="1200"/>
            </a:lvl8pPr>
            <a:lvl9pPr marL="219456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3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19075"/>
            <a:ext cx="6309360" cy="795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095375"/>
            <a:ext cx="6309360" cy="2610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CF0BF-C3A9-4D6C-BDB3-FC19FEA1CBB9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3813810"/>
            <a:ext cx="246888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3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48640" rtl="0" eaLnBrk="1" latinLnBrk="0" hangingPunct="1">
        <a:lnSpc>
          <a:spcPct val="90000"/>
        </a:lnSpc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54864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063A28-9CAA-B692-40CB-2306E587832C}"/>
              </a:ext>
            </a:extLst>
          </p:cNvPr>
          <p:cNvSpPr txBox="1"/>
          <p:nvPr/>
        </p:nvSpPr>
        <p:spPr>
          <a:xfrm>
            <a:off x="0" y="359158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A Short Course for Men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A8118C-4051-56E2-18D2-5E8D3AC9525B}"/>
              </a:ext>
            </a:extLst>
          </p:cNvPr>
          <p:cNvSpPr txBox="1"/>
          <p:nvPr/>
        </p:nvSpPr>
        <p:spPr>
          <a:xfrm>
            <a:off x="0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Epistle to the Romans, 12:1-8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9FCFAB-957E-4AA3-0696-81D94E2BD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220"/>
            <a:ext cx="7315200" cy="314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1902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AB286C-645E-7454-6BEF-872D8DDBE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A73D989-B964-3F34-1AE5-B8C897E86FB5}"/>
              </a:ext>
            </a:extLst>
          </p:cNvPr>
          <p:cNvSpPr txBox="1"/>
          <p:nvPr/>
        </p:nvSpPr>
        <p:spPr>
          <a:xfrm>
            <a:off x="140947" y="88019"/>
            <a:ext cx="69602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by the grace given to me I say to everyone among you not to think 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yourself more highly than you ought to think 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9253D3-9ED5-24CD-77E2-3B7DE0829BA6}"/>
              </a:ext>
            </a:extLst>
          </p:cNvPr>
          <p:cNvSpPr txBox="1"/>
          <p:nvPr/>
        </p:nvSpPr>
        <p:spPr>
          <a:xfrm>
            <a:off x="140947" y="1970206"/>
            <a:ext cx="19608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Grace: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Ought: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4259DD-BCA9-5BA4-1D6A-0C73AE5CC478}"/>
              </a:ext>
            </a:extLst>
          </p:cNvPr>
          <p:cNvSpPr txBox="1"/>
          <p:nvPr/>
        </p:nvSpPr>
        <p:spPr>
          <a:xfrm>
            <a:off x="1719472" y="1958809"/>
            <a:ext cx="56540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an apostle of the Messiah.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Thoughts, opinions, attitudes.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Deserving fame and fortune.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purposes for each one.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6D46B8-ADD0-6726-21DD-4FED51732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6701"/>
            <a:ext cx="7315200" cy="438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87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C0C70F-EBDB-77E3-BDCA-A2039F849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706D57-6A7F-523C-4ED5-0CA91417C5AD}"/>
              </a:ext>
            </a:extLst>
          </p:cNvPr>
          <p:cNvSpPr txBox="1"/>
          <p:nvPr/>
        </p:nvSpPr>
        <p:spPr>
          <a:xfrm>
            <a:off x="140947" y="88019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to think with sober judgment, each according to the measure of faith that God has assigned.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421A33-C5E0-2545-0DB0-E24AC8034142}"/>
              </a:ext>
            </a:extLst>
          </p:cNvPr>
          <p:cNvSpPr txBox="1"/>
          <p:nvPr/>
        </p:nvSpPr>
        <p:spPr>
          <a:xfrm>
            <a:off x="221378" y="1687680"/>
            <a:ext cx="21002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Sober: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6BAF7F-A46F-B759-9971-93911187BF14}"/>
              </a:ext>
            </a:extLst>
          </p:cNvPr>
          <p:cNvSpPr txBox="1"/>
          <p:nvPr/>
        </p:nvSpPr>
        <p:spPr>
          <a:xfrm>
            <a:off x="2243847" y="1676283"/>
            <a:ext cx="51297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Mature, stable, thoughtful.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Try, fail, succeed, serve.</a:t>
            </a:r>
          </a:p>
          <a:p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assignment.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Faithful service requirement.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Holy Spirit.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AAD6E4-FA22-7CC0-DEC6-6592F3CB6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69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7D581F-2189-006E-2861-997BC3753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6826F2-9F78-9028-5BA5-1BAB0AA9526A}"/>
              </a:ext>
            </a:extLst>
          </p:cNvPr>
          <p:cNvSpPr txBox="1"/>
          <p:nvPr/>
        </p:nvSpPr>
        <p:spPr>
          <a:xfrm>
            <a:off x="140947" y="88019"/>
            <a:ext cx="715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other words 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9AC08C-ADBF-17E6-3077-D6AEE3E23018}"/>
              </a:ext>
            </a:extLst>
          </p:cNvPr>
          <p:cNvSpPr txBox="1"/>
          <p:nvPr/>
        </p:nvSpPr>
        <p:spPr>
          <a:xfrm>
            <a:off x="140947" y="555359"/>
            <a:ext cx="72884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carefully about this, 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mature Christians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God has assigned a special gift to each one among you. 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he expects you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faithful 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him in how you serve other people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F4E169-394D-9519-D66B-0B197B21E701}"/>
              </a:ext>
            </a:extLst>
          </p:cNvPr>
          <p:cNvSpPr txBox="1"/>
          <p:nvPr/>
        </p:nvSpPr>
        <p:spPr>
          <a:xfrm>
            <a:off x="140947" y="2702442"/>
            <a:ext cx="23745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Assigned: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Gift: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Faithful: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4D63E2-19A9-506C-903C-79FC33FFBDE0}"/>
              </a:ext>
            </a:extLst>
          </p:cNvPr>
          <p:cNvSpPr txBox="1"/>
          <p:nvPr/>
        </p:nvSpPr>
        <p:spPr>
          <a:xfrm>
            <a:off x="2230120" y="2702443"/>
            <a:ext cx="49910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(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Grace (</a:t>
            </a:r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chrisma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Faithfulness (</a:t>
            </a:r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pistis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61171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DAAE97-9A3E-749B-E58B-E4DFC5DDC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92C5AB-540E-ED5F-5C2E-441DBA1AA7AE}"/>
              </a:ext>
            </a:extLst>
          </p:cNvPr>
          <p:cNvSpPr txBox="1"/>
          <p:nvPr/>
        </p:nvSpPr>
        <p:spPr>
          <a:xfrm>
            <a:off x="140947" y="88019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as in one body we have many members and not all the members have the same function,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2538E5-BE52-EE94-FF6A-479D4FF1EF90}"/>
              </a:ext>
            </a:extLst>
          </p:cNvPr>
          <p:cNvSpPr txBox="1"/>
          <p:nvPr/>
        </p:nvSpPr>
        <p:spPr>
          <a:xfrm>
            <a:off x="140947" y="2267694"/>
            <a:ext cx="21223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Function: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B74297-F147-8E4C-8D7C-D50FB177B4DF}"/>
              </a:ext>
            </a:extLst>
          </p:cNvPr>
          <p:cNvSpPr txBox="1"/>
          <p:nvPr/>
        </p:nvSpPr>
        <p:spPr>
          <a:xfrm>
            <a:off x="140947" y="962412"/>
            <a:ext cx="72650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		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we, who are many, are one body in Christ, and individually we are members one of another.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CC2EAF-45C8-4514-56BA-B3484DD41230}"/>
              </a:ext>
            </a:extLst>
          </p:cNvPr>
          <p:cNvSpPr txBox="1"/>
          <p:nvPr/>
        </p:nvSpPr>
        <p:spPr>
          <a:xfrm>
            <a:off x="2178996" y="2267693"/>
            <a:ext cx="51362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 needed to do.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life, reproductive.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each one necessary.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 need our service.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F2C26F-B19A-CC5F-4AA3-512F47B10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1" y="0"/>
            <a:ext cx="612933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F76EAD-8BA4-32B3-34B0-7FD67CD2D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07AF57-298F-92BB-09EF-C67161A11871}"/>
              </a:ext>
            </a:extLst>
          </p:cNvPr>
          <p:cNvSpPr txBox="1"/>
          <p:nvPr/>
        </p:nvSpPr>
        <p:spPr>
          <a:xfrm>
            <a:off x="88082" y="490795"/>
            <a:ext cx="72271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Tell the Lord that we are willing to fit in.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Expect opportunities to open up.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Agree to serve for a limited time.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Observe how others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respond, benefit.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which service gives you joy.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 to others’ confirmations, advice.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Which Bible characters appeal to you?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Ask church leaders to put you to work.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D16740-4C99-DE9D-B966-699114ECB2C0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Find our place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FE8832-7000-9FC2-0AA1-4D0EEF5C7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31520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1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B079B5-B12A-9850-8533-86DA88B01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3C2EF2-719A-9E82-1E04-943E030A10C6}"/>
              </a:ext>
            </a:extLst>
          </p:cNvPr>
          <p:cNvSpPr txBox="1"/>
          <p:nvPr/>
        </p:nvSpPr>
        <p:spPr>
          <a:xfrm>
            <a:off x="185077" y="16500"/>
            <a:ext cx="6390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gifts that differ according to the grace given to us: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2A6C65-BEA9-7713-38B3-D4C31C0A507E}"/>
              </a:ext>
            </a:extLst>
          </p:cNvPr>
          <p:cNvSpPr txBox="1"/>
          <p:nvPr/>
        </p:nvSpPr>
        <p:spPr>
          <a:xfrm>
            <a:off x="185077" y="879817"/>
            <a:ext cx="19608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Have: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Gifts: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Differ: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Grace: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08BD8-AADC-B1A9-9930-F10E9172DE0F}"/>
              </a:ext>
            </a:extLst>
          </p:cNvPr>
          <p:cNvSpPr txBox="1"/>
          <p:nvPr/>
        </p:nvSpPr>
        <p:spPr>
          <a:xfrm>
            <a:off x="1744495" y="879817"/>
            <a:ext cx="57133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‘Having’ = everyone, each (3).</a:t>
            </a:r>
          </a:p>
          <a:p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chrisma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supernatural ability.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all must have the same!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Undeserved favor.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Neither earned nor ‘worked up’.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509EEA-C789-E5D1-FA34-C37019A9CBB5}"/>
              </a:ext>
            </a:extLst>
          </p:cNvPr>
          <p:cNvSpPr txBox="1"/>
          <p:nvPr/>
        </p:nvSpPr>
        <p:spPr>
          <a:xfrm>
            <a:off x="185077" y="3095843"/>
            <a:ext cx="7130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baptized, faithful Christian has a charisma gift by which to serve others.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356211-D8D0-F3D5-E941-5890AE9D6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34" y="0"/>
            <a:ext cx="6593732" cy="412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77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 build="p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17F01F-5831-95EA-AB4D-9F40907A2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5AD976-DD52-06A5-3BF0-1E7C21CFC286}"/>
              </a:ext>
            </a:extLst>
          </p:cNvPr>
          <p:cNvSpPr txBox="1"/>
          <p:nvPr/>
        </p:nvSpPr>
        <p:spPr>
          <a:xfrm>
            <a:off x="103571" y="3160693"/>
            <a:ext cx="2257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Prophecy: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A2A67E-0C00-785C-470C-C495094709CC}"/>
              </a:ext>
            </a:extLst>
          </p:cNvPr>
          <p:cNvSpPr txBox="1"/>
          <p:nvPr/>
        </p:nvSpPr>
        <p:spPr>
          <a:xfrm>
            <a:off x="2269787" y="3160692"/>
            <a:ext cx="4421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Speaking truth.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help.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CB4478-5C2C-9054-D783-F4383C80DFC6}"/>
              </a:ext>
            </a:extLst>
          </p:cNvPr>
          <p:cNvSpPr txBox="1"/>
          <p:nvPr/>
        </p:nvSpPr>
        <p:spPr>
          <a:xfrm>
            <a:off x="103571" y="161816"/>
            <a:ext cx="71080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prophecy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proportion to faith; </a:t>
            </a:r>
          </a:p>
          <a:p>
            <a:pPr lvl="0">
              <a:defRPr/>
            </a:pP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ministering; </a:t>
            </a:r>
          </a:p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teaching;</a:t>
            </a:r>
          </a:p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encourager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encouragement; </a:t>
            </a:r>
          </a:p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giver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sincerity; </a:t>
            </a:r>
          </a:p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diligence; </a:t>
            </a:r>
          </a:p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compassionate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cheerfulness.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73D885-5893-47E0-7EA6-162606C35FD1}"/>
              </a:ext>
            </a:extLst>
          </p:cNvPr>
          <p:cNvSpPr/>
          <p:nvPr/>
        </p:nvSpPr>
        <p:spPr>
          <a:xfrm>
            <a:off x="2360579" y="1457451"/>
            <a:ext cx="4773038" cy="1703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“The one who prophesies speaks to people for their upbuilding and encouragement and consolation”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(1 Cor. 14:3).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5EB9FA-1DE3-7045-EE05-C13CD9CEC0F9}"/>
              </a:ext>
            </a:extLst>
          </p:cNvPr>
          <p:cNvSpPr/>
          <p:nvPr/>
        </p:nvSpPr>
        <p:spPr>
          <a:xfrm>
            <a:off x="2399585" y="1072063"/>
            <a:ext cx="4773038" cy="19706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“Whoever speaks, as one who speaks oracles of God; whoever serves, as one who serves by the strength that God supplies”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(1 Cor. 14:3).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54535B-42C2-F99B-ED63-112437D69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3" y="0"/>
            <a:ext cx="690509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20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uiExpand="1" build="p"/>
      <p:bldP spid="4" grpId="0" uiExpand="1" build="p"/>
      <p:bldP spid="7" grpId="0" animBg="1"/>
      <p:bldP spid="8" grpId="0" animBg="1"/>
      <p:bldP spid="8" grpId="1" animBg="1"/>
      <p:bldP spid="8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46E6C5-DF57-3BE3-F7C9-46EB0D5D8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5A47E0-0D1D-797F-27DD-CE166A1CF63C}"/>
              </a:ext>
            </a:extLst>
          </p:cNvPr>
          <p:cNvSpPr txBox="1"/>
          <p:nvPr/>
        </p:nvSpPr>
        <p:spPr>
          <a:xfrm>
            <a:off x="81506" y="99796"/>
            <a:ext cx="7152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http://romans.forum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8B8B6B-6E12-E324-62ED-1062EA763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060" y="805721"/>
            <a:ext cx="3309079" cy="330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05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F503F5-E6ED-1C7A-E88A-378E14B65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D261D9-D19E-1127-ABF2-A06EBE88C657}"/>
              </a:ext>
            </a:extLst>
          </p:cNvPr>
          <p:cNvSpPr txBox="1"/>
          <p:nvPr/>
        </p:nvSpPr>
        <p:spPr>
          <a:xfrm>
            <a:off x="140947" y="410578"/>
            <a:ext cx="7152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appeal to you therefore, brothers and sisters, on the basis of God’s mercy, to present your bodies as a living sacrifice, holy and acceptable to God, 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69E64B-40EA-3621-71C1-8EC742DDDDD1}"/>
              </a:ext>
            </a:extLst>
          </p:cNvPr>
          <p:cNvSpPr txBox="1"/>
          <p:nvPr/>
        </p:nvSpPr>
        <p:spPr>
          <a:xfrm>
            <a:off x="140947" y="2181177"/>
            <a:ext cx="21119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Mercy: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Body: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Sacrifice: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Accept: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5348F5-7347-E48D-AE8D-15F080E347DE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Romans 12:1-8 (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NRSVue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D97FAA-39BA-9B9F-CEF1-35BB54432084}"/>
              </a:ext>
            </a:extLst>
          </p:cNvPr>
          <p:cNvSpPr txBox="1"/>
          <p:nvPr/>
        </p:nvSpPr>
        <p:spPr>
          <a:xfrm>
            <a:off x="2193235" y="2169780"/>
            <a:ext cx="52408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in chapters 1-11.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Physical, mental, emotional.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Jesus did. God wants us.</a:t>
            </a:r>
          </a:p>
          <a:p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Gk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-Rom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trying to please.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BDD5A76-98DC-EFBD-E756-41BE7E4FD135}"/>
              </a:ext>
            </a:extLst>
          </p:cNvPr>
          <p:cNvSpPr/>
          <p:nvPr/>
        </p:nvSpPr>
        <p:spPr>
          <a:xfrm>
            <a:off x="2892357" y="933798"/>
            <a:ext cx="4072647" cy="1703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“God has imprisoned all in disobedience so that he may 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be merciful to all”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(Rom. 11:32).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0FA8-CB1C-E773-9AFC-E86B35AF4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26" y="0"/>
            <a:ext cx="702988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55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 uiExpand="1" build="p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CCB35D-5CF7-46D9-41C7-A495C5C39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9D0EDC-C9E1-82BA-9D6A-73D9F25EDB0C}"/>
              </a:ext>
            </a:extLst>
          </p:cNvPr>
          <p:cNvSpPr txBox="1"/>
          <p:nvPr/>
        </p:nvSpPr>
        <p:spPr>
          <a:xfrm>
            <a:off x="163012" y="1701302"/>
            <a:ext cx="715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 your reasonable act of worship.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CCCE19-ECFB-07FC-97F2-6F6C617CCEF9}"/>
              </a:ext>
            </a:extLst>
          </p:cNvPr>
          <p:cNvSpPr txBox="1"/>
          <p:nvPr/>
        </p:nvSpPr>
        <p:spPr>
          <a:xfrm>
            <a:off x="147043" y="2210899"/>
            <a:ext cx="26464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Reasonable: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Worship: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F61221-96F3-C11D-4706-EF8D39EC2B35}"/>
              </a:ext>
            </a:extLst>
          </p:cNvPr>
          <p:cNvSpPr txBox="1"/>
          <p:nvPr/>
        </p:nvSpPr>
        <p:spPr>
          <a:xfrm>
            <a:off x="2727232" y="2199502"/>
            <a:ext cx="472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 ourselves still alive.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Religions offer others.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Thoughtful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discern (2).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Service, worship to God.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4D14DE-4817-A1A8-CAB8-83C1A623CB7A}"/>
              </a:ext>
            </a:extLst>
          </p:cNvPr>
          <p:cNvSpPr txBox="1"/>
          <p:nvPr/>
        </p:nvSpPr>
        <p:spPr>
          <a:xfrm>
            <a:off x="147043" y="-9517"/>
            <a:ext cx="7152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appeal to you therefore, brothers and sisters, on the basis of God’s mercy, to present your bodies as a living sacrifice, holy and acceptable to God, 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DE4B647-F380-48B9-7FC7-934D49BF42D3}"/>
              </a:ext>
            </a:extLst>
          </p:cNvPr>
          <p:cNvSpPr/>
          <p:nvPr/>
        </p:nvSpPr>
        <p:spPr>
          <a:xfrm>
            <a:off x="3274979" y="1524000"/>
            <a:ext cx="3636717" cy="19574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“Those who kill you will think that by doing so they are offering worship to God” 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(John 16:2).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FC61F5-B860-4B85-7517-798F64B15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27" y="1806364"/>
            <a:ext cx="7325827" cy="230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08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 uiExpand="1" build="p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9BB95E-B172-F1C0-F6E0-5EF69474A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14332C-C5DE-F0CE-1C63-C63B21F298B3}"/>
              </a:ext>
            </a:extLst>
          </p:cNvPr>
          <p:cNvSpPr txBox="1"/>
          <p:nvPr/>
        </p:nvSpPr>
        <p:spPr>
          <a:xfrm>
            <a:off x="140947" y="88019"/>
            <a:ext cx="7252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be conformed to this age, but be transformed by the renewing of the mind,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7757E6-0175-821C-B8D5-F2F939E774F7}"/>
              </a:ext>
            </a:extLst>
          </p:cNvPr>
          <p:cNvSpPr txBox="1"/>
          <p:nvPr/>
        </p:nvSpPr>
        <p:spPr>
          <a:xfrm>
            <a:off x="132541" y="2267576"/>
            <a:ext cx="23836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Conform: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Renewal: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821E7-7C82-FA06-107B-4CFEA5EB3C37}"/>
              </a:ext>
            </a:extLst>
          </p:cNvPr>
          <p:cNvSpPr txBox="1"/>
          <p:nvPr/>
        </p:nvSpPr>
        <p:spPr>
          <a:xfrm>
            <a:off x="132541" y="956655"/>
            <a:ext cx="7108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 you may discern what is the will of God—what is good and acceptable and perfect.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B1B8F-DD37-8AAE-7AA0-340B57D6BA68}"/>
              </a:ext>
            </a:extLst>
          </p:cNvPr>
          <p:cNvSpPr txBox="1"/>
          <p:nvPr/>
        </p:nvSpPr>
        <p:spPr>
          <a:xfrm>
            <a:off x="2451371" y="2256179"/>
            <a:ext cx="48638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Neg. pres. imp. = Stop!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Pos. pres. imp. = Keep on!</a:t>
            </a:r>
          </a:p>
          <a:p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ana·kainō·sis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process.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Discernable desires.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3BD374-FD99-2072-1EAD-F34743068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0"/>
            <a:ext cx="6172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35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BA3D36-5D7D-540E-8172-28B325058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30CF4D-0E22-4B0E-DAA4-8B1ADA5519EE}"/>
              </a:ext>
            </a:extLst>
          </p:cNvPr>
          <p:cNvSpPr txBox="1"/>
          <p:nvPr/>
        </p:nvSpPr>
        <p:spPr>
          <a:xfrm>
            <a:off x="88082" y="523220"/>
            <a:ext cx="722711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spcAft>
                <a:spcPts val="120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Logical: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deduced from “therefore”.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spcAft>
                <a:spcPts val="120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Thoughtful: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 to “discern” (2).</a:t>
            </a:r>
          </a:p>
          <a:p>
            <a:pPr marL="357188" indent="-357188">
              <a:spcAft>
                <a:spcPts val="120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Metaphorical: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like a “sacrifice”.</a:t>
            </a:r>
          </a:p>
          <a:p>
            <a:pPr marL="357188" indent="-357188">
              <a:spcAft>
                <a:spcPts val="120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Spiritual: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“dedicated” to serve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God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spcAft>
                <a:spcPts val="120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Purposeful: </a:t>
            </a: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Seeking to please God.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Human: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 a sacrificial ‘beast’.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2B3591-1B95-1C31-97CB-355D377978FB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Reasonable (</a:t>
            </a:r>
            <a:r>
              <a:rPr lang="en-US" sz="2800" b="1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logikos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33DE26-9B35-6EB8-88F7-1F432619E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44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16E766-2716-3D55-F58E-4D0855797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123DE5-7450-EA78-E6DF-6BBE9A4AA754}"/>
              </a:ext>
            </a:extLst>
          </p:cNvPr>
          <p:cNvSpPr txBox="1"/>
          <p:nvPr/>
        </p:nvSpPr>
        <p:spPr>
          <a:xfrm>
            <a:off x="88082" y="523220"/>
            <a:ext cx="72271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Amorality, immorality, asceticism.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Political parties, revolts, warfare.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Finances, possessions, investments.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Philosophies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(stoicism, Marxism, …)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Origins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(evolutionism, age theories).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Religion,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ideology, economic theories.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Entertainment, sports, hobbies.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Processed foods, social media, 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BE45CE-5918-E62E-48CD-FFEADE83E32A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This age (excesses)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C6E41-B1B6-88D3-9773-20866959A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0"/>
            <a:ext cx="6172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87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98FB4A-4770-8179-34E4-43054C0F8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7D75D7-B194-AD46-5E75-322C67CCC037}"/>
              </a:ext>
            </a:extLst>
          </p:cNvPr>
          <p:cNvSpPr txBox="1"/>
          <p:nvPr/>
        </p:nvSpPr>
        <p:spPr>
          <a:xfrm>
            <a:off x="88082" y="523220"/>
            <a:ext cx="72271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Conformed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 messages from outside.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Transformed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 messages from inside.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Renewal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mental, behavioral change.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Scripture: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Jesus’ example &amp; promises.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Prophecy: </a:t>
            </a: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Pastoral counsel, messages.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Fellowship: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Sharing in small groups.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 Spirit: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Revealed insight, wisdom.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Consequences of choices.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483A48-3D59-368B-66CA-3258FC00DC56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Renewal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50" name="Picture 2" descr="Exceptionally Slow-Motion Footage Documents Tropical Butterflies Bursting  from Their Chrysalises and Taking Flight">
            <a:extLst>
              <a:ext uri="{FF2B5EF4-FFF2-40B4-BE49-F238E27FC236}">
                <a16:creationId xmlns:a16="http://schemas.microsoft.com/office/drawing/2014/main" id="{8381D08C-9B15-7D30-C496-8D70B808D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41" y="514350"/>
            <a:ext cx="64008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251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BB7926-3630-38E2-6765-C20EA8A66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E88B80-0ABC-ECAE-EDCA-4F951A00F9D7}"/>
              </a:ext>
            </a:extLst>
          </p:cNvPr>
          <p:cNvSpPr txBox="1"/>
          <p:nvPr/>
        </p:nvSpPr>
        <p:spPr>
          <a:xfrm>
            <a:off x="88082" y="523220"/>
            <a:ext cx="73697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versus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revealed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Mosaic: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laws, statutes, judgements.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Moral: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ehavioral standards.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enforcement and punishment.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Religious: </a:t>
            </a: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offerings, rituals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purity.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all hear and repent.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mate, career, opportunities.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Ecclesial: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apostolic instructions (NT).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80E6EC-4180-0F6C-7367-CE4F2EC4C520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God’s will (desires)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A3584D-D83D-593E-4061-050004A50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80" y="460638"/>
            <a:ext cx="4604245" cy="365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84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DA94B9-5475-FA0A-E7DE-44613E1B5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2C21E4-81A0-1D25-E3D0-EA31B5B34E7B}"/>
              </a:ext>
            </a:extLst>
          </p:cNvPr>
          <p:cNvSpPr txBox="1"/>
          <p:nvPr/>
        </p:nvSpPr>
        <p:spPr>
          <a:xfrm>
            <a:off x="88082" y="523220"/>
            <a:ext cx="72271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Offer yourself as a living sacrifice.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Ask God for clarity and willingness.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Expect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 invitation or opportunity.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Consult with wise counselors.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</a:t>
            </a: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‘unusual’ confirmation.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Ask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finances or other help.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Attempt to take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action.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Walk through open doors.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6E6CD4-DF50-6AF1-164C-3CE6E10F751D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Discern God’s will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40550A-0D3F-F8B3-172E-62D569A1F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252"/>
            <a:ext cx="7315200" cy="40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53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9823</TotalTime>
  <Words>1146</Words>
  <Application>Microsoft Office PowerPoint</Application>
  <PresentationFormat>Custom</PresentationFormat>
  <Paragraphs>150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Galen Currah</dc:creator>
  <cp:lastModifiedBy>Galen Currah</cp:lastModifiedBy>
  <cp:revision>408</cp:revision>
  <dcterms:created xsi:type="dcterms:W3CDTF">2023-02-25T21:04:15Z</dcterms:created>
  <dcterms:modified xsi:type="dcterms:W3CDTF">2026-02-20T23:38:14Z</dcterms:modified>
</cp:coreProperties>
</file>