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2" r:id="rId3"/>
    <p:sldId id="452" r:id="rId4"/>
    <p:sldId id="435" r:id="rId5"/>
    <p:sldId id="445" r:id="rId6"/>
    <p:sldId id="443" r:id="rId7"/>
    <p:sldId id="444" r:id="rId8"/>
    <p:sldId id="446" r:id="rId9"/>
    <p:sldId id="437" r:id="rId10"/>
    <p:sldId id="439" r:id="rId11"/>
    <p:sldId id="440" r:id="rId12"/>
    <p:sldId id="441" r:id="rId13"/>
    <p:sldId id="451" r:id="rId14"/>
    <p:sldId id="438" r:id="rId15"/>
    <p:sldId id="442" r:id="rId16"/>
    <p:sldId id="450" r:id="rId17"/>
    <p:sldId id="448" r:id="rId18"/>
    <p:sldId id="449" r:id="rId19"/>
    <p:sldId id="416" r:id="rId20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1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13:1-14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8F0DF-ECCE-634C-1867-2D173203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3C7FF0-FA8E-C0E8-B7E4-863B91E24A89}"/>
              </a:ext>
            </a:extLst>
          </p:cNvPr>
          <p:cNvSpPr txBox="1"/>
          <p:nvPr/>
        </p:nvSpPr>
        <p:spPr>
          <a:xfrm>
            <a:off x="163012" y="4142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rulers are not a terror to good conduct but to bad. Do you wish to have no fear of the authority?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F2D7-F488-21E0-E8D8-A61C7FEBCE78}"/>
              </a:ext>
            </a:extLst>
          </p:cNvPr>
          <p:cNvSpPr txBox="1"/>
          <p:nvPr/>
        </p:nvSpPr>
        <p:spPr>
          <a:xfrm>
            <a:off x="163012" y="910350"/>
            <a:ext cx="7094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do what is good, and you will receive its approval,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F70FE-1C97-DEDF-1FD1-0B97C2DAB7FD}"/>
              </a:ext>
            </a:extLst>
          </p:cNvPr>
          <p:cNvSpPr/>
          <p:nvPr/>
        </p:nvSpPr>
        <p:spPr>
          <a:xfrm>
            <a:off x="163440" y="2272011"/>
            <a:ext cx="225504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Rulers: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Fear: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Approval:</a:t>
            </a: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Agent: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F0F0E-70D6-0BE6-E9F9-C38FBEA3CFEC}"/>
              </a:ext>
            </a:extLst>
          </p:cNvPr>
          <p:cNvSpPr/>
          <p:nvPr/>
        </p:nvSpPr>
        <p:spPr>
          <a:xfrm>
            <a:off x="2260242" y="2272011"/>
            <a:ext cx="5054958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Archōn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. Officials.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Fobos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. As you fear fire, God.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Tacit, seldom spoken.</a:t>
            </a:r>
          </a:p>
          <a:p>
            <a:pPr defTabSz="457200">
              <a:lnSpc>
                <a:spcPct val="100000"/>
              </a:lnSpc>
            </a:pPr>
            <a:r>
              <a:rPr lang="en-US" sz="2800" b="1" i="1" strike="noStrike" spc="-1" dirty="0">
                <a:solidFill>
                  <a:srgbClr val="000000"/>
                </a:solidFill>
                <a:latin typeface="Arial"/>
              </a:rPr>
              <a:t>Diakonos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, deacon, servant.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4CA4C-B6C4-03EB-8B69-A469AB85CAFB}"/>
              </a:ext>
            </a:extLst>
          </p:cNvPr>
          <p:cNvSpPr txBox="1"/>
          <p:nvPr/>
        </p:nvSpPr>
        <p:spPr>
          <a:xfrm>
            <a:off x="191989" y="1794901"/>
            <a:ext cx="709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 is God’s agent for your good.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8F1AC0-9A4C-94CB-DB5B-BE622E08B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F01EA-44C1-D447-260B-343EAC9C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F872C7-469A-0624-A450-703256F0247E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you do what is wrong, you should be afraid, for the authority does not bear the sword in vain!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E9B7C-6058-C6CB-6B8A-552304A3F923}"/>
              </a:ext>
            </a:extLst>
          </p:cNvPr>
          <p:cNvSpPr txBox="1"/>
          <p:nvPr/>
        </p:nvSpPr>
        <p:spPr>
          <a:xfrm>
            <a:off x="163012" y="933582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It is the agent of God to execute wrath on the wrongdoer.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16650-53FD-4440-80D8-99774795C9F0}"/>
              </a:ext>
            </a:extLst>
          </p:cNvPr>
          <p:cNvSpPr/>
          <p:nvPr/>
        </p:nvSpPr>
        <p:spPr>
          <a:xfrm>
            <a:off x="163011" y="3066417"/>
            <a:ext cx="2638144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Wrath: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Conscience: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10ADA-010A-CA25-B711-82557DA9208D}"/>
              </a:ext>
            </a:extLst>
          </p:cNvPr>
          <p:cNvSpPr/>
          <p:nvPr/>
        </p:nvSpPr>
        <p:spPr>
          <a:xfrm>
            <a:off x="2736760" y="3069206"/>
            <a:ext cx="4578011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Both God’s and Gov’s.</a:t>
            </a:r>
          </a:p>
          <a:p>
            <a:pPr defTabSz="457200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“Knowing good &amp; evil.”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D870-1DB2-9439-65AD-06592ED1A254}"/>
              </a:ext>
            </a:extLst>
          </p:cNvPr>
          <p:cNvSpPr txBox="1"/>
          <p:nvPr/>
        </p:nvSpPr>
        <p:spPr>
          <a:xfrm>
            <a:off x="176837" y="1796223"/>
            <a:ext cx="7094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one must be subject, not only because of wrath but also because of conscience.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B9BBF7-FA61-B7E1-3032-9F6E6E5D59F9}"/>
              </a:ext>
            </a:extLst>
          </p:cNvPr>
          <p:cNvSpPr/>
          <p:nvPr/>
        </p:nvSpPr>
        <p:spPr>
          <a:xfrm>
            <a:off x="2656955" y="1333043"/>
            <a:ext cx="4578011" cy="1646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“Their own </a:t>
            </a:r>
            <a:r>
              <a:rPr lang="en-US" sz="2400" b="1" dirty="0">
                <a:solidFill>
                  <a:schemeClr val="tx1"/>
                </a:solidFill>
              </a:rPr>
              <a:t>conscience</a:t>
            </a:r>
            <a:r>
              <a:rPr lang="en-US" sz="2400" dirty="0">
                <a:solidFill>
                  <a:schemeClr val="tx1"/>
                </a:solidFill>
              </a:rPr>
              <a:t> also bears witness, and their conflicting thoughts will accuse or perhaps excuse them” (Rom. 2:15).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A15839-EBFC-20F9-4F0B-9345D6633C4E}"/>
              </a:ext>
            </a:extLst>
          </p:cNvPr>
          <p:cNvSpPr/>
          <p:nvPr/>
        </p:nvSpPr>
        <p:spPr>
          <a:xfrm>
            <a:off x="2584748" y="1703408"/>
            <a:ext cx="4650218" cy="1277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“The humans have become like one of us, knowing good and evil” (Gen. 3:22).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FB94B-FFE5-373B-8F9C-BEB442FC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8" y="0"/>
            <a:ext cx="59960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2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3" grpId="0" uiExpand="1" animBg="1"/>
      <p:bldP spid="8" grpId="0" uiExpand="1" animBg="1"/>
      <p:bldP spid="8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4094E-9751-4ACB-F225-BC2051550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FDBB59-4405-FF4F-5677-C9848D4F8567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same reason you also pay taxes, for the authorities are God’s agents, busy with this very thing.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2C095-A7FC-36D2-1109-9A48370265FE}"/>
              </a:ext>
            </a:extLst>
          </p:cNvPr>
          <p:cNvSpPr txBox="1"/>
          <p:nvPr/>
        </p:nvSpPr>
        <p:spPr>
          <a:xfrm>
            <a:off x="163012" y="1093936"/>
            <a:ext cx="701889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		     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to all what is due them: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 to whom taxes are due,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to whom revenue is due, respect to whom respect is due,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 to whom honor is due.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575A5-A431-AEAD-1B71-28C8FDE02BF9}"/>
              </a:ext>
            </a:extLst>
          </p:cNvPr>
          <p:cNvSpPr/>
          <p:nvPr/>
        </p:nvSpPr>
        <p:spPr>
          <a:xfrm>
            <a:off x="163012" y="3503196"/>
            <a:ext cx="16851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Agent: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DC0AC-4AC7-DA0B-4970-2A7473BB9956}"/>
              </a:ext>
            </a:extLst>
          </p:cNvPr>
          <p:cNvSpPr/>
          <p:nvPr/>
        </p:nvSpPr>
        <p:spPr>
          <a:xfrm>
            <a:off x="1712890" y="3503196"/>
            <a:ext cx="560188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i="1" strike="noStrike" spc="-1" dirty="0" err="1">
                <a:solidFill>
                  <a:srgbClr val="000000"/>
                </a:solidFill>
                <a:latin typeface="Arial"/>
              </a:rPr>
              <a:t>Leitourgos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, religious worker.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7F4680-C486-B744-B2A0-FD602CF1EB59}"/>
              </a:ext>
            </a:extLst>
          </p:cNvPr>
          <p:cNvSpPr/>
          <p:nvPr/>
        </p:nvSpPr>
        <p:spPr>
          <a:xfrm>
            <a:off x="2972944" y="1438027"/>
            <a:ext cx="4179244" cy="2065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“… the grace given me by God to be a </a:t>
            </a:r>
            <a:r>
              <a:rPr lang="en-US" sz="2400" b="1" dirty="0">
                <a:solidFill>
                  <a:schemeClr val="tx1"/>
                </a:solidFill>
              </a:rPr>
              <a:t>minister</a:t>
            </a:r>
            <a:r>
              <a:rPr lang="en-US" sz="2400" dirty="0">
                <a:solidFill>
                  <a:schemeClr val="tx1"/>
                </a:solidFill>
              </a:rPr>
              <a:t> of Christ Jesus to the gentiles in the priestly service of the gospel”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(Rom. 15.15).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31137-C1D6-5E98-E004-3089D87E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00" y="0"/>
            <a:ext cx="7336072" cy="44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2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uiExpand="1" animBg="1"/>
      <p:bldP spid="3" grpId="1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38C97-9DE1-8547-7658-D8D8E068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F8F2FB-79A7-D11A-BB2E-2D4F909A9E49}"/>
              </a:ext>
            </a:extLst>
          </p:cNvPr>
          <p:cNvSpPr txBox="1"/>
          <p:nvPr/>
        </p:nvSpPr>
        <p:spPr>
          <a:xfrm>
            <a:off x="88082" y="496475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Submission does not mean approval.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Submission implies faith in God.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Every authority replies to another.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They protect us if we remain peaceful.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authorities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most evil.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Secular authorities are preferable.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Constitutional republics are the safest.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Christians must pray to remain safe.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0493D-38CD-658A-A9AC-AEF1986F6AE8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Random thoughts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0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E3DC6-3AA4-54B0-1DE4-B430C11D3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E96D36-CDB7-759F-096C-25742F1DD22E}"/>
              </a:ext>
            </a:extLst>
          </p:cNvPr>
          <p:cNvSpPr txBox="1"/>
          <p:nvPr/>
        </p:nvSpPr>
        <p:spPr>
          <a:xfrm>
            <a:off x="163012" y="453293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 no one anything, except to love one another, for the one who loves another has fulfilled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FDF1F-0E82-8B10-41F4-8BD33F244EC6}"/>
              </a:ext>
            </a:extLst>
          </p:cNvPr>
          <p:cNvSpPr txBox="1"/>
          <p:nvPr/>
        </p:nvSpPr>
        <p:spPr>
          <a:xfrm>
            <a:off x="163012" y="1319217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commandments, “You shall not commit adultery; you shall not murder; you shall not steal; you shall not covet,”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37785-71D9-5366-6E9F-F4A0F9E44D3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13:8-10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2D8BD-FEE0-1F28-DF57-AFA4936C1A99}"/>
              </a:ext>
            </a:extLst>
          </p:cNvPr>
          <p:cNvSpPr txBox="1"/>
          <p:nvPr/>
        </p:nvSpPr>
        <p:spPr>
          <a:xfrm>
            <a:off x="163012" y="258998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  and any other commandment, are summed up in this word,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165FD-9846-00B9-F673-821CD4730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27" y="544416"/>
            <a:ext cx="5349945" cy="35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AA2C0-AB14-D660-E3D5-9C09B0ED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E4974D-B415-4FBA-E9DB-005EE0E38CCD}"/>
              </a:ext>
            </a:extLst>
          </p:cNvPr>
          <p:cNvSpPr txBox="1"/>
          <p:nvPr/>
        </p:nvSpPr>
        <p:spPr>
          <a:xfrm>
            <a:off x="163012" y="4229"/>
            <a:ext cx="715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shall love your neighbor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yourself.”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5676C-9443-23D0-9F3B-766FB294B77A}"/>
              </a:ext>
            </a:extLst>
          </p:cNvPr>
          <p:cNvSpPr txBox="1"/>
          <p:nvPr/>
        </p:nvSpPr>
        <p:spPr>
          <a:xfrm>
            <a:off x="163012" y="902623"/>
            <a:ext cx="7000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does no wrong to a neighbor; therefore, love is the fulfilling of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D8B65-948E-3FDD-6DA6-701B04D4D11C}"/>
              </a:ext>
            </a:extLst>
          </p:cNvPr>
          <p:cNvSpPr/>
          <p:nvPr/>
        </p:nvSpPr>
        <p:spPr>
          <a:xfrm>
            <a:off x="163372" y="1789099"/>
            <a:ext cx="22550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Shall: </a:t>
            </a: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As: </a:t>
            </a:r>
          </a:p>
          <a:p>
            <a:pPr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The law: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Neighbor: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Does: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43727-EF13-F268-A3FB-CACE682FBA6E}"/>
              </a:ext>
            </a:extLst>
          </p:cNvPr>
          <p:cNvSpPr/>
          <p:nvPr/>
        </p:nvSpPr>
        <p:spPr>
          <a:xfrm>
            <a:off x="2265528" y="1789099"/>
            <a:ext cx="5049672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Hebrew idiom = “must.”</a:t>
            </a: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“as [you love] yourself.”</a:t>
            </a: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Lit., “a fulfilling of law.”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Jesus: “anyone in need.”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“Activity involving effort.”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85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AF0D7-923F-4DAB-6D53-74B13D19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97DEB9-0FCE-4D5C-7C7B-C889CABFE784}"/>
              </a:ext>
            </a:extLst>
          </p:cNvPr>
          <p:cNvSpPr txBox="1"/>
          <p:nvPr/>
        </p:nvSpPr>
        <p:spPr>
          <a:xfrm>
            <a:off x="163012" y="453293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this, you know what time it is, how it is already the moment for you to wake from sleep.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E0CE7-7E5C-360F-912D-B58FF70861C2}"/>
              </a:ext>
            </a:extLst>
          </p:cNvPr>
          <p:cNvSpPr txBox="1"/>
          <p:nvPr/>
        </p:nvSpPr>
        <p:spPr>
          <a:xfrm>
            <a:off x="143133" y="1296429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For salvation is nearer to us now than when we became believers;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674D7-9C92-7650-616D-71CBAF8E1C13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13:11-14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A89ED-F0C5-4CB9-4C67-F06B42449442}"/>
              </a:ext>
            </a:extLst>
          </p:cNvPr>
          <p:cNvSpPr/>
          <p:nvPr/>
        </p:nvSpPr>
        <p:spPr>
          <a:xfrm>
            <a:off x="143133" y="2611497"/>
            <a:ext cx="2255468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Time: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Moment: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Wake: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585EF-2FA3-D7E6-28B3-5F36B3599452}"/>
              </a:ext>
            </a:extLst>
          </p:cNvPr>
          <p:cNvSpPr/>
          <p:nvPr/>
        </p:nvSpPr>
        <p:spPr>
          <a:xfrm>
            <a:off x="2060713" y="2611497"/>
            <a:ext cx="5234607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“season,” long period.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“hour,” short period.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Resurrection = final salvation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Awake Donald GIFs | Tenor">
            <a:extLst>
              <a:ext uri="{FF2B5EF4-FFF2-40B4-BE49-F238E27FC236}">
                <a16:creationId xmlns:a16="http://schemas.microsoft.com/office/drawing/2014/main" id="{F264565D-A122-38ED-FC3F-8F0FEF0D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71" y="2153478"/>
            <a:ext cx="2568398" cy="1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5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EBD5E-C231-3E7E-7F9D-488BF253A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ED1242-DF1C-F802-25BC-4A8153E9B4DB}"/>
              </a:ext>
            </a:extLst>
          </p:cNvPr>
          <p:cNvSpPr txBox="1"/>
          <p:nvPr/>
        </p:nvSpPr>
        <p:spPr>
          <a:xfrm>
            <a:off x="110004" y="2668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night is far gone; the day is near. Let us then throw off the works of darkness and put on the armor of light;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C5BC4-B19C-B4AA-9263-50B8525EA888}"/>
              </a:ext>
            </a:extLst>
          </p:cNvPr>
          <p:cNvSpPr txBox="1"/>
          <p:nvPr/>
        </p:nvSpPr>
        <p:spPr>
          <a:xfrm>
            <a:off x="110004" y="1346061"/>
            <a:ext cx="7205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walk decently as in the day, not in reveling and drunkenness, not in illicit sex and licentiousness, not in quarreling and jealousy.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E7E00-CC12-2CAB-7C69-AA0F744E73F7}"/>
              </a:ext>
            </a:extLst>
          </p:cNvPr>
          <p:cNvSpPr/>
          <p:nvPr/>
        </p:nvSpPr>
        <p:spPr>
          <a:xfrm>
            <a:off x="110004" y="3110803"/>
            <a:ext cx="1705544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Armor: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Walk: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83EF8-A798-5ECA-DDF0-EB5ABF980604}"/>
              </a:ext>
            </a:extLst>
          </p:cNvPr>
          <p:cNvSpPr/>
          <p:nvPr/>
        </p:nvSpPr>
        <p:spPr>
          <a:xfrm>
            <a:off x="1755913" y="3110803"/>
            <a:ext cx="5505851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Truth… right… gospel… faith.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Obey Jesus in our behavior.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F25FE0-D0F2-FBDF-7D79-1305AE141FAE}"/>
              </a:ext>
            </a:extLst>
          </p:cNvPr>
          <p:cNvSpPr/>
          <p:nvPr/>
        </p:nvSpPr>
        <p:spPr>
          <a:xfrm>
            <a:off x="3025952" y="1391796"/>
            <a:ext cx="4179244" cy="1613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“Take up the whole </a:t>
            </a:r>
            <a:r>
              <a:rPr lang="en-US" sz="2400" b="1" dirty="0">
                <a:solidFill>
                  <a:schemeClr val="tx1"/>
                </a:solidFill>
              </a:rPr>
              <a:t>armor</a:t>
            </a:r>
            <a:r>
              <a:rPr lang="en-US" sz="2400" dirty="0">
                <a:solidFill>
                  <a:schemeClr val="tx1"/>
                </a:solidFill>
              </a:rPr>
              <a:t> of God, so that you may be able to withstand on the evil day”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(Eph. 6:13)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007C-5ADF-E99D-7F21-DEEF2484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4" y="0"/>
            <a:ext cx="54835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uiExpand="1" animBg="1"/>
      <p:bldP spid="3" grpId="1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F15EA-CF20-C0D3-F3EE-FCB35EBE8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9BD467-FFF8-411A-8B8B-7238DD646A97}"/>
              </a:ext>
            </a:extLst>
          </p:cNvPr>
          <p:cNvSpPr txBox="1"/>
          <p:nvPr/>
        </p:nvSpPr>
        <p:spPr>
          <a:xfrm>
            <a:off x="163012" y="92941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put on the Lord Jesus Christ,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4C7EE-8836-C26C-3473-CC11E7B259F5}"/>
              </a:ext>
            </a:extLst>
          </p:cNvPr>
          <p:cNvSpPr txBox="1"/>
          <p:nvPr/>
        </p:nvSpPr>
        <p:spPr>
          <a:xfrm>
            <a:off x="207142" y="540026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no provision for the flesh,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gratify its desires.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A4602-038F-90D7-8841-A73D1C06E7BE}"/>
              </a:ext>
            </a:extLst>
          </p:cNvPr>
          <p:cNvSpPr/>
          <p:nvPr/>
        </p:nvSpPr>
        <p:spPr>
          <a:xfrm>
            <a:off x="163012" y="1627862"/>
            <a:ext cx="22550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Put on: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Lord: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Provision:</a:t>
            </a: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Flesh: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Desires: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BF8F9-D7B6-4132-C292-6D4E8ED850AE}"/>
              </a:ext>
            </a:extLst>
          </p:cNvPr>
          <p:cNvSpPr/>
          <p:nvPr/>
        </p:nvSpPr>
        <p:spPr>
          <a:xfrm>
            <a:off x="2305878" y="1627862"/>
            <a:ext cx="5008894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Show how to obey Jesus.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The One whom we obey.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Pro·noia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, forethought, plan.</a:t>
            </a:r>
          </a:p>
          <a:p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Natural body, self, sin.</a:t>
            </a:r>
          </a:p>
          <a:p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Lust, illicit desires.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0EE91-6EE5-E39A-95FB-DAFFA0EB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0"/>
            <a:ext cx="6134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1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2" y="496475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Catholic: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over state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State suppresses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heresies.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Protestant: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and church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State enforces Christian morality.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Anabaptist: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Separate church &amp; state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Freedom of conscience &amp; association.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Communist: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 over church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State dictates doctrines and practice.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Historical state–church relations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3D735-E986-D365-F8C0-459A6EAE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"/>
            <a:ext cx="7315200" cy="41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87800-8784-AB30-9648-44449DE54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435593-6BE1-4405-8160-786A844CBA28}"/>
              </a:ext>
            </a:extLst>
          </p:cNvPr>
          <p:cNvSpPr txBox="1"/>
          <p:nvPr/>
        </p:nvSpPr>
        <p:spPr>
          <a:xfrm>
            <a:off x="51505" y="516088"/>
            <a:ext cx="7315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Emperor: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 Claudius Caesar,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December AD 37 – 9 June AD 68.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Well-administered, diplomacy, trade, and culture.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Non-Romans: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Many were ‘slaves’, but protected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admitted to civic events.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Persecution: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Non-Roman, resident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Christians, following the fire of AD 64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27AD1-5027-48E5-6304-176796763043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Rome in AD 57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57DF1-440D-B718-EBCF-CAC2E96D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027" y="0"/>
            <a:ext cx="302114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97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0F9864-BB4E-DF2A-4044-9507BC17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8A1A28-5367-E2E3-6DBB-840CC34D85E4}"/>
              </a:ext>
            </a:extLst>
          </p:cNvPr>
          <p:cNvSpPr txBox="1"/>
          <p:nvPr/>
        </p:nvSpPr>
        <p:spPr>
          <a:xfrm>
            <a:off x="163012" y="453293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every person be subject to the governing authorities,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48877-F3E9-76A8-3CFC-10AA36B3EF42}"/>
              </a:ext>
            </a:extLst>
          </p:cNvPr>
          <p:cNvSpPr txBox="1"/>
          <p:nvPr/>
        </p:nvSpPr>
        <p:spPr>
          <a:xfrm>
            <a:off x="163012" y="900191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there is no authority except from God, and those authorities that exist have been instituted by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042B2-1174-E2EF-D1EC-9F8A9C6FD8A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13:1-7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4F456-0C87-12DF-E16F-460FCC102848}"/>
              </a:ext>
            </a:extLst>
          </p:cNvPr>
          <p:cNvSpPr/>
          <p:nvPr/>
        </p:nvSpPr>
        <p:spPr>
          <a:xfrm>
            <a:off x="163012" y="2596910"/>
            <a:ext cx="2255468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Subject: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Authority: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Institute: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1CB1C-168D-11E8-568B-81C72CF730F9}"/>
              </a:ext>
            </a:extLst>
          </p:cNvPr>
          <p:cNvSpPr/>
          <p:nvPr/>
        </p:nvSpPr>
        <p:spPr>
          <a:xfrm>
            <a:off x="2418480" y="2596910"/>
            <a:ext cx="4896719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Keep putting oneself under.</a:t>
            </a:r>
          </a:p>
          <a:p>
            <a:pPr defTabSz="457200">
              <a:lnSpc>
                <a:spcPct val="100000"/>
              </a:lnSpc>
            </a:pPr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exousia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, lawful right to rule.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Perf tense: once for all.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7E411-F998-5948-6D99-60BBBBE2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17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608FF-EB53-D0FF-F081-BDBB7FF4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7E5E1D-653F-A5B7-E4B2-0C1F9954A109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/ religion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 / clergy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Legislature / laws /decrees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Courts / judges / ayatollahs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/ PM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president / caliph</a:t>
            </a:r>
            <a:endParaRPr lang="en-US" sz="28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/ police / militias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 / deep state /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Inspectors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prosecutors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A404B-C5D8-C867-F615-DBAAE8289D8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Human Government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95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661FF-7561-2BA8-4A04-B1065BE0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D4F0C-DBB4-F936-2F96-59860A6BBD75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Devil / ‘god of this world’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Gods /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cosmocrats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(Eph. 6:12).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Demons / ‘rulers &amp; authorities’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Globalists / secret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societies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 / fiat currency / nationa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debt</a:t>
            </a:r>
            <a:endParaRPr lang="en-US" sz="28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Cartels / militarized criminals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Mafia / organized criminals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Gangs / local criminals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7CDA0-57E1-8F94-1116-0816D5F0AEE3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Inhuman government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9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14FDF-81D2-787C-2EA3-1C64F85E2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D409ED-D831-3CB6-DA44-37DA8E02D83F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Father, Son &amp; Spirit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Angels / messengers &amp; protectors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 / laws, statutes, judgments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Conscience / freedom of belief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Elders / respected spiritual guides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Husbands / love, provide, protect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Wives / manage house &amp;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endParaRPr lang="en-US" sz="28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Parents / train and correct children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8C74B-8753-44EF-DCB2-35422CF19865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Ecclesial governance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9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BEAE05-549D-FA92-DDD8-A50E2C2BC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85137-5ED3-FD91-7B37-9909E4E24885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/ parents / siblings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/ peers / taverns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Neighbors / ‘the Joneses’ 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Associations / churches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clubs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lenders / financiers</a:t>
            </a:r>
            <a:endParaRPr lang="en-US" sz="28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Advertisers / media influencers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/ bosses / work mates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Cartels / gangs / criminals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508D5-816A-FADA-2EF3-6DD81A8C78E2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 control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16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C58A0-C02F-4854-C0BC-7BDF28E9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C9936F-80E1-F2CC-A2F1-307190A606BB}"/>
              </a:ext>
            </a:extLst>
          </p:cNvPr>
          <p:cNvSpPr txBox="1"/>
          <p:nvPr/>
        </p:nvSpPr>
        <p:spPr>
          <a:xfrm>
            <a:off x="103845" y="230983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whoever resists authority resists what God has appointed, and those who resist will incur judgment.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D0B6E-77B8-0644-15B8-8DDB84EAB81A}"/>
              </a:ext>
            </a:extLst>
          </p:cNvPr>
          <p:cNvSpPr/>
          <p:nvPr/>
        </p:nvSpPr>
        <p:spPr>
          <a:xfrm>
            <a:off x="103845" y="1638502"/>
            <a:ext cx="2564051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Subject:</a:t>
            </a: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Appoint: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Resist</a:t>
            </a:r>
            <a:r>
              <a:rPr lang="en-US" sz="2800" b="1" strike="noStrike" spc="-1" baseline="30000" dirty="0">
                <a:solidFill>
                  <a:srgbClr val="0070C0"/>
                </a:solidFill>
                <a:latin typeface="Arial"/>
              </a:rPr>
              <a:t>1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Resist</a:t>
            </a:r>
            <a:r>
              <a:rPr lang="en-US" sz="2800" b="1" strike="noStrike" spc="-1" baseline="30000" dirty="0">
                <a:solidFill>
                  <a:srgbClr val="0070C0"/>
                </a:solidFill>
                <a:latin typeface="Arial"/>
              </a:rPr>
              <a:t>2</a:t>
            </a:r>
            <a:r>
              <a:rPr lang="en-US" sz="2800" b="1" strike="noStrike" spc="-1" dirty="0">
                <a:solidFill>
                  <a:srgbClr val="0070C0"/>
                </a:solidFill>
                <a:latin typeface="Arial"/>
              </a:rPr>
              <a:t>:</a:t>
            </a:r>
          </a:p>
          <a:p>
            <a:pPr>
              <a:tabLst>
                <a:tab pos="0" algn="l"/>
              </a:tabLst>
            </a:pP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Judgement: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B838F-6E13-2AC9-922D-D67096E4B548}"/>
              </a:ext>
            </a:extLst>
          </p:cNvPr>
          <p:cNvSpPr/>
          <p:nvPr/>
        </p:nvSpPr>
        <p:spPr>
          <a:xfrm>
            <a:off x="1936377" y="1638502"/>
            <a:ext cx="5540188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Hypo·tassō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, put self under.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Dia·tagé</a:t>
            </a:r>
            <a:r>
              <a:rPr lang="en-US" sz="2800" b="1" i="1" spc="-1" dirty="0">
                <a:solidFill>
                  <a:srgbClr val="000000"/>
                </a:solidFill>
                <a:latin typeface="Arial"/>
              </a:rPr>
              <a:t>, put through.</a:t>
            </a:r>
          </a:p>
          <a:p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Anti·tassō</a:t>
            </a: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, put self against.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800" b="1" i="1" strike="noStrike" spc="-1" dirty="0" err="1">
                <a:solidFill>
                  <a:srgbClr val="000000"/>
                </a:solidFill>
                <a:latin typeface="Arial"/>
              </a:rPr>
              <a:t>Ant</a:t>
            </a:r>
            <a:r>
              <a:rPr lang="en-US" sz="2800" b="1" i="1" spc="-1" dirty="0" err="1">
                <a:solidFill>
                  <a:srgbClr val="000000"/>
                </a:solidFill>
                <a:latin typeface="Arial"/>
              </a:rPr>
              <a:t>·histémi</a:t>
            </a:r>
            <a:r>
              <a:rPr lang="en-US" sz="2800" b="1" i="1" spc="-1" dirty="0">
                <a:solidFill>
                  <a:srgbClr val="000000"/>
                </a:solidFill>
                <a:latin typeface="Arial"/>
              </a:rPr>
              <a:t>, stand self against.</a:t>
            </a:r>
          </a:p>
          <a:p>
            <a:r>
              <a:rPr lang="en-US" sz="2800" b="1" i="1" strike="noStrike" spc="-1" dirty="0">
                <a:solidFill>
                  <a:srgbClr val="000000"/>
                </a:solidFill>
                <a:latin typeface="Arial"/>
              </a:rPr>
              <a:t>	 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Condemnation, sentence.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FEE95-2C64-739E-94EC-2B9493B3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9631</TotalTime>
  <Words>1272</Words>
  <Application>Microsoft Office PowerPoint</Application>
  <PresentationFormat>Custom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405</cp:revision>
  <dcterms:created xsi:type="dcterms:W3CDTF">2023-02-25T21:04:15Z</dcterms:created>
  <dcterms:modified xsi:type="dcterms:W3CDTF">2026-03-05T03:39:52Z</dcterms:modified>
</cp:coreProperties>
</file>