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32" r:id="rId3"/>
    <p:sldId id="435" r:id="rId4"/>
    <p:sldId id="439" r:id="rId5"/>
    <p:sldId id="444" r:id="rId6"/>
    <p:sldId id="437" r:id="rId7"/>
    <p:sldId id="441" r:id="rId8"/>
    <p:sldId id="445" r:id="rId9"/>
    <p:sldId id="446" r:id="rId10"/>
    <p:sldId id="449" r:id="rId11"/>
    <p:sldId id="443" r:id="rId12"/>
    <p:sldId id="451" r:id="rId13"/>
    <p:sldId id="452" r:id="rId14"/>
    <p:sldId id="447" r:id="rId15"/>
    <p:sldId id="453" r:id="rId16"/>
    <p:sldId id="454" r:id="rId17"/>
    <p:sldId id="442" r:id="rId18"/>
    <p:sldId id="448" r:id="rId19"/>
    <p:sldId id="456" r:id="rId20"/>
    <p:sldId id="455" r:id="rId21"/>
    <p:sldId id="438" r:id="rId22"/>
    <p:sldId id="416" r:id="rId23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60" d="100"/>
          <a:sy n="60" d="100"/>
        </p:scale>
        <p:origin x="34" y="18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14:1-23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FCFAB-957E-4AA3-0696-81D94E2B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7315200" cy="31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72A8C-457B-BAE3-156A-306182FC0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668499-F6C2-A423-3C53-9E37E24FEB02}"/>
              </a:ext>
            </a:extLst>
          </p:cNvPr>
          <p:cNvSpPr txBox="1"/>
          <p:nvPr/>
        </p:nvSpPr>
        <p:spPr>
          <a:xfrm>
            <a:off x="163012" y="9294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pass judgment on your brother or sister? Or you, why do you despise your brother or sister?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A13E0-6875-4673-1D6F-DEB105B2F2EE}"/>
              </a:ext>
            </a:extLst>
          </p:cNvPr>
          <p:cNvSpPr txBox="1"/>
          <p:nvPr/>
        </p:nvSpPr>
        <p:spPr>
          <a:xfrm>
            <a:off x="163012" y="949362"/>
            <a:ext cx="6989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   For we will all stand before the judgment seat of God.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3C838-A83A-8430-C6E0-4BB8B6BE203F}"/>
              </a:ext>
            </a:extLst>
          </p:cNvPr>
          <p:cNvSpPr/>
          <p:nvPr/>
        </p:nvSpPr>
        <p:spPr>
          <a:xfrm>
            <a:off x="163440" y="2225553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Why: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Brother: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All: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Seat: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9B1E3-6DAC-6054-4C25-536C24113415}"/>
              </a:ext>
            </a:extLst>
          </p:cNvPr>
          <p:cNvSpPr/>
          <p:nvPr/>
        </p:nvSpPr>
        <p:spPr>
          <a:xfrm>
            <a:off x="2168280" y="2225553"/>
            <a:ext cx="51469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Satan = divide &amp; conquer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Fellow Christian</a:t>
            </a: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Regardless of denomination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B</a:t>
            </a:r>
            <a:r>
              <a:rPr lang="fr-CA" sz="2800" b="1" i="1" strike="noStrike" spc="-1" dirty="0">
                <a:solidFill>
                  <a:srgbClr val="000000"/>
                </a:solidFill>
                <a:latin typeface="Arial"/>
              </a:rPr>
              <a:t>é</a:t>
            </a: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ma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, raised platform.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D90DFA-6BDC-B7FC-CD8E-DAAE99712089}"/>
              </a:ext>
            </a:extLst>
          </p:cNvPr>
          <p:cNvSpPr/>
          <p:nvPr/>
        </p:nvSpPr>
        <p:spPr>
          <a:xfrm>
            <a:off x="1594734" y="2001180"/>
            <a:ext cx="5638960" cy="20206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“We must all appear before the judgment seat of Christ, so that each one may receive what is due for what he has done in the body, whether good or evil”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(2 Cor. 5:10).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E35EC-FA0F-BEAD-45F0-9BD142738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84" y="-9525"/>
            <a:ext cx="5701832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5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3B10B-CAE4-152E-7B7F-0479F980B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EDF4F3-DD7F-9B9B-0E0C-206C23500B34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it is written,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74A69-48D0-395A-BD16-7444C60932FC}"/>
              </a:ext>
            </a:extLst>
          </p:cNvPr>
          <p:cNvSpPr txBox="1"/>
          <p:nvPr/>
        </p:nvSpPr>
        <p:spPr>
          <a:xfrm>
            <a:off x="163012" y="1799954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then, each one of us will be held accountable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[to God]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0E34F-008C-0903-72BB-A30CB0FFD45F}"/>
              </a:ext>
            </a:extLst>
          </p:cNvPr>
          <p:cNvSpPr/>
          <p:nvPr/>
        </p:nvSpPr>
        <p:spPr>
          <a:xfrm>
            <a:off x="163440" y="2651339"/>
            <a:ext cx="22550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Praise: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2800" b="1" strike="noStrike" spc="-1" dirty="0">
              <a:solidFill>
                <a:srgbClr val="C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Account: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D7D7A-4E9D-8847-312C-7BDD9834F41A}"/>
              </a:ext>
            </a:extLst>
          </p:cNvPr>
          <p:cNvSpPr/>
          <p:nvPr/>
        </p:nvSpPr>
        <p:spPr>
          <a:xfrm>
            <a:off x="2168280" y="2651339"/>
            <a:ext cx="51469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eks·omo·loge</a:t>
            </a:r>
            <a:r>
              <a:rPr lang="fr-CA" sz="2800" b="1" i="1" strike="noStrike" spc="-1" dirty="0">
                <a:solidFill>
                  <a:srgbClr val="000000"/>
                </a:solidFill>
                <a:latin typeface="Arial"/>
              </a:rPr>
              <a:t>ô </a:t>
            </a:r>
            <a:r>
              <a:rPr lang="fr-CA" sz="2800" b="1" strike="noStrike" spc="-1" dirty="0">
                <a:solidFill>
                  <a:srgbClr val="000000"/>
                </a:solidFill>
                <a:latin typeface="Arial"/>
              </a:rPr>
              <a:t>(</a:t>
            </a:r>
            <a:r>
              <a:rPr lang="fr-CA" sz="2800" b="1" strike="noStrike" spc="-1" dirty="0" err="1">
                <a:solidFill>
                  <a:srgbClr val="000000"/>
                </a:solidFill>
                <a:latin typeface="Arial"/>
              </a:rPr>
              <a:t>say</a:t>
            </a:r>
            <a:r>
              <a:rPr lang="fr-CA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A" sz="2800" b="1" strike="noStrike" spc="-1" dirty="0" err="1">
                <a:solidFill>
                  <a:srgbClr val="000000"/>
                </a:solidFill>
                <a:latin typeface="Arial"/>
              </a:rPr>
              <a:t>from</a:t>
            </a:r>
            <a:r>
              <a:rPr lang="fr-CA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A" sz="2800" b="1" strike="noStrike" spc="-1" dirty="0" err="1">
                <a:solidFill>
                  <a:srgbClr val="000000"/>
                </a:solidFill>
                <a:latin typeface="Arial"/>
              </a:rPr>
              <a:t>same</a:t>
            </a:r>
            <a:r>
              <a:rPr lang="fr-CA" sz="2800" b="1" strike="noStrike" spc="-1" dirty="0">
                <a:solidFill>
                  <a:srgbClr val="000000"/>
                </a:solidFill>
                <a:latin typeface="Arial"/>
              </a:rPr>
              <a:t>) = admit </a:t>
            </a:r>
            <a:r>
              <a:rPr lang="fr-CA" sz="2800" b="1" strike="noStrike" spc="-1" dirty="0" err="1">
                <a:solidFill>
                  <a:srgbClr val="000000"/>
                </a:solidFill>
                <a:latin typeface="Arial"/>
              </a:rPr>
              <a:t>wrong</a:t>
            </a:r>
            <a:r>
              <a:rPr lang="fr-CA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A" sz="2800" b="1" strike="noStrike" spc="-1" dirty="0" err="1">
                <a:solidFill>
                  <a:srgbClr val="000000"/>
                </a:solidFill>
                <a:latin typeface="Arial"/>
              </a:rPr>
              <a:t>doing</a:t>
            </a:r>
            <a:r>
              <a:rPr lang="fr-CA" sz="2800" b="1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rgbClr val="000000"/>
                </a:solidFill>
                <a:latin typeface="Arial"/>
              </a:rPr>
              <a:t>“give word (</a:t>
            </a:r>
            <a:r>
              <a:rPr lang="en-GB" sz="2800" b="1" i="1" spc="-1" dirty="0">
                <a:solidFill>
                  <a:srgbClr val="000000"/>
                </a:solidFill>
                <a:latin typeface="Arial"/>
              </a:rPr>
              <a:t>logos</a:t>
            </a:r>
            <a:r>
              <a:rPr lang="en-GB" sz="2800" b="1" spc="-1" dirty="0">
                <a:solidFill>
                  <a:srgbClr val="000000"/>
                </a:solidFill>
                <a:latin typeface="Arial"/>
              </a:rPr>
              <a:t>)”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D0C2C-706A-8841-EC77-C226711BEBE0}"/>
              </a:ext>
            </a:extLst>
          </p:cNvPr>
          <p:cNvSpPr txBox="1"/>
          <p:nvPr/>
        </p:nvSpPr>
        <p:spPr>
          <a:xfrm>
            <a:off x="163012" y="492477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 live, says the Lord, every knee shall bow to me, and every tongue shall give praise to God.”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[Isa. 45:23]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930E29-CEE3-CFDC-A5C8-12D855DF22C7}"/>
              </a:ext>
            </a:extLst>
          </p:cNvPr>
          <p:cNvSpPr/>
          <p:nvPr/>
        </p:nvSpPr>
        <p:spPr>
          <a:xfrm>
            <a:off x="2867890" y="909752"/>
            <a:ext cx="4225839" cy="1780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“By myself I have sworn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err="1">
                <a:solidFill>
                  <a:srgbClr val="C00000"/>
                </a:solidFill>
              </a:rPr>
              <a:t>šv</a:t>
            </a:r>
            <a:r>
              <a:rPr lang="en-US" sz="2400" baseline="30000" dirty="0" err="1">
                <a:solidFill>
                  <a:srgbClr val="C00000"/>
                </a:solidFill>
              </a:rPr>
              <a:t>ʕ</a:t>
            </a:r>
            <a:r>
              <a:rPr lang="en-US" sz="2400" dirty="0">
                <a:solidFill>
                  <a:srgbClr val="C00000"/>
                </a:solidFill>
              </a:rPr>
              <a:t>) </a:t>
            </a:r>
            <a:r>
              <a:rPr lang="en-US" sz="2400" dirty="0">
                <a:solidFill>
                  <a:schemeClr val="tx1"/>
                </a:solidFill>
              </a:rPr>
              <a:t>…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To me every knee shall bow,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every tongue shall swear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err="1">
                <a:solidFill>
                  <a:srgbClr val="C00000"/>
                </a:solidFill>
              </a:rPr>
              <a:t>šv</a:t>
            </a:r>
            <a:r>
              <a:rPr lang="en-US" sz="2400" baseline="30000" dirty="0" err="1">
                <a:solidFill>
                  <a:srgbClr val="C00000"/>
                </a:solidFill>
              </a:rPr>
              <a:t>ʕ</a:t>
            </a:r>
            <a:r>
              <a:rPr lang="en-US" sz="2400" dirty="0">
                <a:solidFill>
                  <a:srgbClr val="C00000"/>
                </a:solidFill>
              </a:rPr>
              <a:t>) 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(Isa. 45:23)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FC9385-33A2-2F21-F27A-0133B979A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2640" cy="44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6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uiExpand="1" animBg="1"/>
      <p:bldP spid="3" grpId="1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F90E3-866F-1539-2A44-B00C665CD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BD4F2D-E6FF-2177-0DA5-D6E6C1272B62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Salvation and believers’ (re)baptism.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faith, prayer and witness.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Biblical authority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interpretation.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Freedom of conscience &amp; association.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mercy, justice and equality.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 ministers, chosen and dismissed.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church and state.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and international missions.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20241-5D27-1310-D699-39DDB7004E2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–21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evangelical·ism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637F4-33F4-70B2-30CC-C8BD8FF7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F2252-E34E-6215-2647-AF5EE8A89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3D5E0E-0D02-98DA-6B30-D2F5043EC5FA}"/>
              </a:ext>
            </a:extLst>
          </p:cNvPr>
          <p:cNvSpPr txBox="1"/>
          <p:nvPr/>
        </p:nvSpPr>
        <p:spPr>
          <a:xfrm>
            <a:off x="163012" y="92941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us therefore no longer pass judgment on one another,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79C0-3734-B0FF-21B4-696D9314C497}"/>
              </a:ext>
            </a:extLst>
          </p:cNvPr>
          <p:cNvSpPr txBox="1"/>
          <p:nvPr/>
        </p:nvSpPr>
        <p:spPr>
          <a:xfrm>
            <a:off x="163012" y="528432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   but resolve instead never to put a stumbling block or hindrance in the way of a brother or sister.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944FD-27D8-420D-964C-542FF4B4EEA7}"/>
              </a:ext>
            </a:extLst>
          </p:cNvPr>
          <p:cNvSpPr/>
          <p:nvPr/>
        </p:nvSpPr>
        <p:spPr>
          <a:xfrm>
            <a:off x="163440" y="2287898"/>
            <a:ext cx="2371942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Judge: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Resolve: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Block: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Hindrance: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665D1-488B-9B5D-4FF6-E4D68AF5F58B}"/>
              </a:ext>
            </a:extLst>
          </p:cNvPr>
          <p:cNvSpPr/>
          <p:nvPr/>
        </p:nvSpPr>
        <p:spPr>
          <a:xfrm>
            <a:off x="2209800" y="2287898"/>
            <a:ext cx="5223164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Krinō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, decide (for others).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Krinō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, decide (for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ourselves).</a:t>
            </a: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 cause of offense.</a:t>
            </a:r>
          </a:p>
          <a:p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  A temptation to sin.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1D128-A740-5034-5F95-E02DFB6C222D}"/>
              </a:ext>
            </a:extLst>
          </p:cNvPr>
          <p:cNvSpPr/>
          <p:nvPr/>
        </p:nvSpPr>
        <p:spPr>
          <a:xfrm>
            <a:off x="1616709" y="420617"/>
            <a:ext cx="5535051" cy="19236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“It would be better for him if a millstone were hung around his neck and he were cast into the sea than that he should cause one of these little ones to </a:t>
            </a:r>
            <a:r>
              <a:rPr lang="en-US" sz="2400" b="1" dirty="0">
                <a:solidFill>
                  <a:schemeClr val="tx1"/>
                </a:solidFill>
              </a:rPr>
              <a:t>sin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(Luke 17:2).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F234F-CE11-F543-98D3-622C43D0B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" y="-226"/>
            <a:ext cx="734785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1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5939D4-F0EB-8781-87BF-E9CB2CB37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1D3171-AA81-5328-28AD-507AFBB35081}"/>
              </a:ext>
            </a:extLst>
          </p:cNvPr>
          <p:cNvSpPr txBox="1"/>
          <p:nvPr/>
        </p:nvSpPr>
        <p:spPr>
          <a:xfrm>
            <a:off x="336262" y="423982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know and am persuaded in the Lord Jesus that nothing is unclean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itself,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B4485-E18E-51B9-B49D-72829E2AAFAF}"/>
              </a:ext>
            </a:extLst>
          </p:cNvPr>
          <p:cNvSpPr txBox="1"/>
          <p:nvPr/>
        </p:nvSpPr>
        <p:spPr>
          <a:xfrm>
            <a:off x="336262" y="1278852"/>
            <a:ext cx="6452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but it is unclean for anyone who considers it unclean.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915FA-F6FF-18B1-DBDB-BB3ED059530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Clean and unclean foods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C8CDA-9356-6E23-A3AE-A08F4A33FE27}"/>
              </a:ext>
            </a:extLst>
          </p:cNvPr>
          <p:cNvSpPr/>
          <p:nvPr/>
        </p:nvSpPr>
        <p:spPr>
          <a:xfrm>
            <a:off x="93806" y="2232959"/>
            <a:ext cx="2898776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Persuaded: </a:t>
            </a:r>
          </a:p>
          <a:p>
            <a:pPr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Clean: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Unclean: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Consider: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97E72-8F19-B6D7-204D-38F2CFC6065C}"/>
              </a:ext>
            </a:extLst>
          </p:cNvPr>
          <p:cNvSpPr/>
          <p:nvPr/>
        </p:nvSpPr>
        <p:spPr>
          <a:xfrm>
            <a:off x="2473036" y="2232959"/>
            <a:ext cx="477253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Know to be true.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Acceptable to God.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Forbidden by God.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Reckon, think, assume.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500B73-7494-B9BF-2D45-8C5073BB4D85}"/>
              </a:ext>
            </a:extLst>
          </p:cNvPr>
          <p:cNvSpPr/>
          <p:nvPr/>
        </p:nvSpPr>
        <p:spPr>
          <a:xfrm>
            <a:off x="2421712" y="1175171"/>
            <a:ext cx="4703276" cy="10577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“Thus he declared all foods clean.”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(Mark 7:19).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33A5D-4BA3-DB3C-BC16-C194C5A7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01" y="0"/>
            <a:ext cx="7342399" cy="40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02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 uiExpand="1" build="p"/>
      <p:bldP spid="4" grpId="0" uiExpand="1" animBg="1"/>
      <p:bldP spid="4" grpId="1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C14E9-5C70-6022-6346-7EBAD21C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788C99-FED0-B43C-A65E-FAC3E326BBF1}"/>
              </a:ext>
            </a:extLst>
          </p:cNvPr>
          <p:cNvSpPr txBox="1"/>
          <p:nvPr/>
        </p:nvSpPr>
        <p:spPr>
          <a:xfrm>
            <a:off x="163012" y="92941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brother or sister is distressed by what you eat, [then] you are no longer walking in love. Do not let what you eat cause the ruin of one for whom Christ died.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969F2-CF5D-9F15-83D7-EF10D9F60195}"/>
              </a:ext>
            </a:extLst>
          </p:cNvPr>
          <p:cNvSpPr txBox="1"/>
          <p:nvPr/>
        </p:nvSpPr>
        <p:spPr>
          <a:xfrm>
            <a:off x="163011" y="1788731"/>
            <a:ext cx="704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do not let your good be slandered.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A4F25-0E40-CE2F-0C39-D8A3894D626B}"/>
              </a:ext>
            </a:extLst>
          </p:cNvPr>
          <p:cNvSpPr/>
          <p:nvPr/>
        </p:nvSpPr>
        <p:spPr>
          <a:xfrm>
            <a:off x="163010" y="2664980"/>
            <a:ext cx="2185335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Distress: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Ruin: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Good: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D2373-B093-F53A-E855-472386FBEB7F}"/>
              </a:ext>
            </a:extLst>
          </p:cNvPr>
          <p:cNvSpPr/>
          <p:nvPr/>
        </p:nvSpPr>
        <p:spPr>
          <a:xfrm>
            <a:off x="2105891" y="2664980"/>
            <a:ext cx="5354782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We flaunt what we eat.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They violate their conscience.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Our freedom of conscience.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ACE7E-5422-FE24-3223-F6116CB5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1" y="0"/>
            <a:ext cx="618185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80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D3E41-5BAE-E7CD-7B54-B4EE9BB6E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5329D4-46E2-72C3-D40D-D632A54B8894}"/>
              </a:ext>
            </a:extLst>
          </p:cNvPr>
          <p:cNvSpPr txBox="1"/>
          <p:nvPr/>
        </p:nvSpPr>
        <p:spPr>
          <a:xfrm>
            <a:off x="163012" y="9294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kingdom of God is not food and drink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righteousness and peace and joy in the Holy Spirit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AB33C-9107-F0E6-5EC0-44578207B82E}"/>
              </a:ext>
            </a:extLst>
          </p:cNvPr>
          <p:cNvSpPr txBox="1"/>
          <p:nvPr/>
        </p:nvSpPr>
        <p:spPr>
          <a:xfrm>
            <a:off x="163011" y="947138"/>
            <a:ext cx="7214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one who serves Christ in this way is acceptable to God and has human approval.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6AB8E-1EC4-720E-FBE5-6C65BAEECBBF}"/>
              </a:ext>
            </a:extLst>
          </p:cNvPr>
          <p:cNvSpPr/>
          <p:nvPr/>
        </p:nvSpPr>
        <p:spPr>
          <a:xfrm>
            <a:off x="163440" y="2277915"/>
            <a:ext cx="2558978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Kingdom: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Holy Spirit: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Acceptable: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Approval: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95C5B-E70A-C5EC-4B33-0EEDB3BF1728}"/>
              </a:ext>
            </a:extLst>
          </p:cNvPr>
          <p:cNvSpPr/>
          <p:nvPr/>
        </p:nvSpPr>
        <p:spPr>
          <a:xfrm>
            <a:off x="2618509" y="2277915"/>
            <a:ext cx="469669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Obedience to God.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The indwelling God.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Regardless of days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&amp;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diet.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To meet standards.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92309F-B96F-71FD-B99C-04575D2EB527}"/>
              </a:ext>
            </a:extLst>
          </p:cNvPr>
          <p:cNvSpPr/>
          <p:nvPr/>
        </p:nvSpPr>
        <p:spPr>
          <a:xfrm>
            <a:off x="2819319" y="463488"/>
            <a:ext cx="4398978" cy="18144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“Discern what is the will of God, what is good and </a:t>
            </a:r>
            <a:r>
              <a:rPr lang="en-US" sz="2400" b="1" dirty="0">
                <a:solidFill>
                  <a:schemeClr val="tx1"/>
                </a:solidFill>
              </a:rPr>
              <a:t>acceptable</a:t>
            </a:r>
            <a:r>
              <a:rPr lang="en-US" sz="2400" dirty="0">
                <a:solidFill>
                  <a:schemeClr val="tx1"/>
                </a:solidFill>
              </a:rPr>
              <a:t> and perfect”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(Rom. 12:2).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AF285-F801-B04A-6154-C70CCC4C4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03" y="0"/>
            <a:ext cx="61677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19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 uiExpan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33129-A7E7-279A-650A-80BE74C1A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E2B993-31F1-4BB0-A92A-60CDD6E61610}"/>
              </a:ext>
            </a:extLst>
          </p:cNvPr>
          <p:cNvSpPr txBox="1"/>
          <p:nvPr/>
        </p:nvSpPr>
        <p:spPr>
          <a:xfrm>
            <a:off x="163012" y="460877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us then pursue what makes for peace and for mutual upbuilding.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127EEB-1BA8-00AA-9736-F3A106AEF9AC}"/>
              </a:ext>
            </a:extLst>
          </p:cNvPr>
          <p:cNvSpPr txBox="1"/>
          <p:nvPr/>
        </p:nvSpPr>
        <p:spPr>
          <a:xfrm>
            <a:off x="163011" y="1339955"/>
            <a:ext cx="704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not, for the sake of food, destroy the work of God.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54A381-70ED-D400-A8A5-C2F7718046C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 then 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32BDC-9FF3-233A-B8E4-447CA3DBCAD1}"/>
              </a:ext>
            </a:extLst>
          </p:cNvPr>
          <p:cNvSpPr/>
          <p:nvPr/>
        </p:nvSpPr>
        <p:spPr>
          <a:xfrm>
            <a:off x="163441" y="2280211"/>
            <a:ext cx="2524702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Peace: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Upbuilding: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Destroy: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Work: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86D0A-668B-4767-53C9-8022D29D5CEF}"/>
              </a:ext>
            </a:extLst>
          </p:cNvPr>
          <p:cNvSpPr/>
          <p:nvPr/>
        </p:nvSpPr>
        <p:spPr>
          <a:xfrm>
            <a:off x="2549597" y="2280211"/>
            <a:ext cx="476560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Harmonious relations.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Cause faithful obedience.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Undo or styme growth.</a:t>
            </a: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Fellow Christians.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2F00B-47E0-BCA5-BC37-E6D76D19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1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0272B-8E69-8CF9-E222-A04E08395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E8B7A-F2E7-7A74-7291-A123FBA9B708}"/>
              </a:ext>
            </a:extLst>
          </p:cNvPr>
          <p:cNvSpPr txBox="1"/>
          <p:nvPr/>
        </p:nvSpPr>
        <p:spPr>
          <a:xfrm>
            <a:off x="162652" y="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 is indeed clean, but it is wrong to make someone stumble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what you eat;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F8CDAA-450C-FBBC-674E-132629D9E57B}"/>
              </a:ext>
            </a:extLst>
          </p:cNvPr>
          <p:cNvSpPr txBox="1"/>
          <p:nvPr/>
        </p:nvSpPr>
        <p:spPr>
          <a:xfrm>
            <a:off x="162652" y="874979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good not to eat meat or drink wine or do anything that makes your brother or sister stumble.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425DA-F664-5AE7-E299-9896B390669C}"/>
              </a:ext>
            </a:extLst>
          </p:cNvPr>
          <p:cNvSpPr/>
          <p:nvPr/>
        </p:nvSpPr>
        <p:spPr>
          <a:xfrm>
            <a:off x="163440" y="2259974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Clean: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Stumble</a:t>
            </a:r>
            <a:r>
              <a:rPr lang="en-US" sz="2800" b="1" strike="noStrike" spc="-1" baseline="30000" dirty="0">
                <a:solidFill>
                  <a:srgbClr val="0070C0"/>
                </a:solidFill>
                <a:latin typeface="Arial"/>
              </a:rPr>
              <a:t>1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Good: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Stumble</a:t>
            </a:r>
            <a:r>
              <a:rPr lang="en-US" sz="2800" b="1" spc="-1" baseline="30000" dirty="0">
                <a:solidFill>
                  <a:srgbClr val="0070C0"/>
                </a:solidFill>
                <a:latin typeface="Arial"/>
              </a:rPr>
              <a:t>2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: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8039B-4493-A611-DBFA-54B9AC73673B}"/>
              </a:ext>
            </a:extLst>
          </p:cNvPr>
          <p:cNvSpPr/>
          <p:nvPr/>
        </p:nvSpPr>
        <p:spPr>
          <a:xfrm>
            <a:off x="2320636" y="2259974"/>
            <a:ext cx="4994564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Acceptable to God.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They eat what you eat.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Kalos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, beautiful, to refrain.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To fall (into sin).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1AD74-4664-25B6-8BBB-67F69CFC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73" y="0"/>
            <a:ext cx="7377545" cy="41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1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59A3D-103B-6171-B912-F4D7B1469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5AECD8-73DD-0D47-99E1-D0A8FBEB325D}"/>
              </a:ext>
            </a:extLst>
          </p:cNvPr>
          <p:cNvSpPr txBox="1"/>
          <p:nvPr/>
        </p:nvSpPr>
        <p:spPr>
          <a:xfrm>
            <a:off x="163012" y="92941"/>
            <a:ext cx="6598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the conviction that you have as your own before God.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27293-7129-9B4D-9923-56BF2BDD77E2}"/>
              </a:ext>
            </a:extLst>
          </p:cNvPr>
          <p:cNvSpPr/>
          <p:nvPr/>
        </p:nvSpPr>
        <p:spPr>
          <a:xfrm>
            <a:off x="163440" y="1959898"/>
            <a:ext cx="2482778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Conviction: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Own: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Condemn: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Approve: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A7654-4F98-820A-64EA-59DDF2E5EA8F}"/>
              </a:ext>
            </a:extLst>
          </p:cNvPr>
          <p:cNvSpPr/>
          <p:nvPr/>
        </p:nvSpPr>
        <p:spPr>
          <a:xfrm>
            <a:off x="2549235" y="1959898"/>
            <a:ext cx="486987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Pistis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, faith, faithfulness.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What I believe and practice.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By haranguing others.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As God’s revealed will.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0774F-2965-4395-EB98-3CC89A3001E3}"/>
              </a:ext>
            </a:extLst>
          </p:cNvPr>
          <p:cNvSpPr txBox="1"/>
          <p:nvPr/>
        </p:nvSpPr>
        <p:spPr>
          <a:xfrm>
            <a:off x="103571" y="52227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					  	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Blessed are those who do not condemn themselves because of what they approve.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973AA-FE0E-67BD-6031-28845644F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14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94218-F76F-8B06-EDB2-61E77592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321C5-E6EA-5C22-2309-E08286D25639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Theological disputes (1, 11-12)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Dietary regulations (2, 17, 20-21)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Judgmental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attitudes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(3-4, 10,13)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Calendars &amp; holy days (5-6)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Doubt about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Jesus’ lordship (7-9)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Cleanliness practices (14)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Inflexible legalism (22)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Sinful behavior (23)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CCEA5-3923-4C33-F661-5C7E512492D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Causes of church division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728A4-2C29-EB4F-7740-03C981DB4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9"/>
          <a:stretch>
            <a:fillRect/>
          </a:stretch>
        </p:blipFill>
        <p:spPr>
          <a:xfrm>
            <a:off x="-1" y="-133109"/>
            <a:ext cx="7328349" cy="42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67C35-ABDD-2CF5-F52A-ACC00AF0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A58CFF-687D-1288-31AF-B684201C4A0E}"/>
              </a:ext>
            </a:extLst>
          </p:cNvPr>
          <p:cNvSpPr txBox="1"/>
          <p:nvPr/>
        </p:nvSpPr>
        <p:spPr>
          <a:xfrm>
            <a:off x="163012" y="9294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those who have doubts are condemned if they eat because they do not act from faith,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B45B4-649A-A78B-50CF-57EEA0B77610}"/>
              </a:ext>
            </a:extLst>
          </p:cNvPr>
          <p:cNvSpPr txBox="1"/>
          <p:nvPr/>
        </p:nvSpPr>
        <p:spPr>
          <a:xfrm>
            <a:off x="163012" y="935182"/>
            <a:ext cx="6715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for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whatever does not proceed from faith is sin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B094D-4B2D-3A67-BC45-1C9FD8E30CF8}"/>
              </a:ext>
            </a:extLst>
          </p:cNvPr>
          <p:cNvSpPr/>
          <p:nvPr/>
        </p:nvSpPr>
        <p:spPr>
          <a:xfrm>
            <a:off x="163440" y="1854654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Doubts: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Condemn: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Faith: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Sin: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9B12E-3869-CDF6-F1F9-4D0E99F00A93}"/>
              </a:ext>
            </a:extLst>
          </p:cNvPr>
          <p:cNvSpPr/>
          <p:nvPr/>
        </p:nvSpPr>
        <p:spPr>
          <a:xfrm>
            <a:off x="2355273" y="1854654"/>
            <a:ext cx="4959927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To hesitate.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Feel shame or guilt.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Conviction on a matter.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 selfish act or attitude.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129153-75BF-2BCB-29F4-53B6D8BAEABD}"/>
              </a:ext>
            </a:extLst>
          </p:cNvPr>
          <p:cNvSpPr/>
          <p:nvPr/>
        </p:nvSpPr>
        <p:spPr>
          <a:xfrm>
            <a:off x="2417970" y="3636724"/>
            <a:ext cx="4461323" cy="4503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“Sin is lawlessness” (1 John 3:4).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BCE4E-8D4B-DEFD-2585-B3DA79DCD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2"/>
            <a:ext cx="7315059" cy="41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37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538D7-9FBC-D28C-2F97-39D497EBC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EAA052-713F-EFEE-5175-468ED79724E4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Split churches over disputed issues.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Entice them to violate their convictions.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Cast doubt on OT &amp; NT Scriptures.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Teach that Jesus is not the Messiah.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that Jesus was only human.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Rationalize immoral practices.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Neglect the hungry at church meals.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 them 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sugar, carbs and seed oils.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9320F-585C-E49F-2566-3F81953A38D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How to cause Christians to sin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ACB8F-8B99-D000-BE23-76799158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970" y="364332"/>
            <a:ext cx="3719576" cy="37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72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http://romans.forum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B8B6B-6E12-E324-62ED-1062EA76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60" y="805721"/>
            <a:ext cx="3309079" cy="33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F9864-BB4E-DF2A-4044-9507BC178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8A1A28-5367-E2E3-6DBB-840CC34D85E4}"/>
              </a:ext>
            </a:extLst>
          </p:cNvPr>
          <p:cNvSpPr txBox="1"/>
          <p:nvPr/>
        </p:nvSpPr>
        <p:spPr>
          <a:xfrm>
            <a:off x="549092" y="573592"/>
            <a:ext cx="5966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those who are weak in faith but not for the purpose of quarreling over opinions.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042B2-1174-E2EF-D1EC-9F8A9C6FD8A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Weak in faith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4F456-0C87-12DF-E16F-460FCC102848}"/>
              </a:ext>
            </a:extLst>
          </p:cNvPr>
          <p:cNvSpPr/>
          <p:nvPr/>
        </p:nvSpPr>
        <p:spPr>
          <a:xfrm>
            <a:off x="163440" y="2008960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Welcome: </a:t>
            </a:r>
          </a:p>
          <a:p>
            <a:pPr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Weak: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Faith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Quarrel: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1CB1C-168D-11E8-568B-81C72CF730F9}"/>
              </a:ext>
            </a:extLst>
          </p:cNvPr>
          <p:cNvSpPr/>
          <p:nvPr/>
        </p:nvSpPr>
        <p:spPr>
          <a:xfrm>
            <a:off x="2256334" y="2008959"/>
            <a:ext cx="480825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Or receive (into churches).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Or lacking, lit. ‘sick’.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Or conviction.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Or disputing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71190A-941E-969B-C721-84F0F4B61A2B}"/>
              </a:ext>
            </a:extLst>
          </p:cNvPr>
          <p:cNvSpPr/>
          <p:nvPr/>
        </p:nvSpPr>
        <p:spPr>
          <a:xfrm>
            <a:off x="574493" y="636702"/>
            <a:ext cx="5916051" cy="12587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“Now faith is the assurance of things hoped for, the </a:t>
            </a:r>
            <a:r>
              <a:rPr lang="en-US" sz="2400" b="1" dirty="0">
                <a:solidFill>
                  <a:schemeClr val="tx1"/>
                </a:solidFill>
              </a:rPr>
              <a:t>conviction</a:t>
            </a:r>
            <a:r>
              <a:rPr lang="en-US" sz="2400" dirty="0">
                <a:solidFill>
                  <a:schemeClr val="tx1"/>
                </a:solidFill>
              </a:rPr>
              <a:t> of things not seen”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(Heb. 11:1).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6AEF3E-8CED-6D79-D318-ABA93004B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0"/>
            <a:ext cx="730948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17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uiExpand="1" build="p"/>
      <p:bldP spid="4" grpId="0" uiExpand="1" animBg="1"/>
      <p:bldP spid="4" grpId="1" uiExpan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59BEB3-3A4A-D7BF-7832-786B81C04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D41297-45FA-EAAF-CD2C-66F421D7EF45}"/>
              </a:ext>
            </a:extLst>
          </p:cNvPr>
          <p:cNvSpPr txBox="1"/>
          <p:nvPr/>
        </p:nvSpPr>
        <p:spPr>
          <a:xfrm>
            <a:off x="443879" y="523220"/>
            <a:ext cx="6427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 believe in eating anything,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the weak eat only vegetables.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E0881-50AC-CCEC-2F09-936190B4D7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Dietary beliefs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ED24B-37E8-6521-EE50-DAE902B85A5F}"/>
              </a:ext>
            </a:extLst>
          </p:cNvPr>
          <p:cNvSpPr/>
          <p:nvPr/>
        </p:nvSpPr>
        <p:spPr>
          <a:xfrm>
            <a:off x="163440" y="1619459"/>
            <a:ext cx="22550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Some: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Believe: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Eat: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Weak: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Vegies: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99228-AD30-D55F-8BF2-D1B7D06F3CEB}"/>
              </a:ext>
            </a:extLst>
          </p:cNvPr>
          <p:cNvSpPr/>
          <p:nvPr/>
        </p:nvSpPr>
        <p:spPr>
          <a:xfrm>
            <a:off x="2168280" y="1619459"/>
            <a:ext cx="51469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Not an essential doctrine.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These have ‘strong’ faith.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“All foods are ‘clean’.”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Lacking full faith.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Good choice, wrong reason.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B00466-23F2-A038-D6FA-13A41A663070}"/>
              </a:ext>
            </a:extLst>
          </p:cNvPr>
          <p:cNvSpPr/>
          <p:nvPr/>
        </p:nvSpPr>
        <p:spPr>
          <a:xfrm>
            <a:off x="2660808" y="436418"/>
            <a:ext cx="4412063" cy="204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“Whatever goes into a person … enters not his heart but his stomach, and is expelled. (Thus he declared all foods clean.)”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(Mark 7:19)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EA7FA-CD18-B5DA-0995-6F5EFEAC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uiExpand="1" build="p"/>
      <p:bldP spid="4" grpId="0" uiExpand="1" animBg="1"/>
      <p:bldP spid="4" grpId="1" uiExpan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0972C-C582-FC7A-7F86-8D61BB78C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68A1AF-792C-5D1A-37E6-BA2F28A7CF2C}"/>
              </a:ext>
            </a:extLst>
          </p:cNvPr>
          <p:cNvSpPr txBox="1"/>
          <p:nvPr/>
        </p:nvSpPr>
        <p:spPr>
          <a:xfrm>
            <a:off x="47866" y="92941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who eat must not despise those who abstain,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ADA6F-3E26-E008-92D5-10D3F764400E}"/>
              </a:ext>
            </a:extLst>
          </p:cNvPr>
          <p:cNvSpPr txBox="1"/>
          <p:nvPr/>
        </p:nvSpPr>
        <p:spPr>
          <a:xfrm>
            <a:off x="47866" y="50906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and those who abstain must not pass judgment on those who eat, for God has welcomed them.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A8710E-193B-66A4-635C-2ABA83603B28}"/>
              </a:ext>
            </a:extLst>
          </p:cNvPr>
          <p:cNvSpPr/>
          <p:nvPr/>
        </p:nvSpPr>
        <p:spPr>
          <a:xfrm>
            <a:off x="4164" y="1894055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Despise: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Judge: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God: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Welcome: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772DA-DF4E-E77A-CCF6-2CA5AE73C0BF}"/>
              </a:ext>
            </a:extLst>
          </p:cNvPr>
          <p:cNvSpPr/>
          <p:nvPr/>
        </p:nvSpPr>
        <p:spPr>
          <a:xfrm>
            <a:off x="2126826" y="1894055"/>
            <a:ext cx="5208695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Pres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 Tense = Stop despising.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Pres. = Stop condemn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ing.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Everyone’s Savior-Judge.</a:t>
            </a: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Aorist tense = present truth.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E68DC8-DD09-71AE-BB0C-010C95E59748}"/>
              </a:ext>
            </a:extLst>
          </p:cNvPr>
          <p:cNvSpPr/>
          <p:nvPr/>
        </p:nvSpPr>
        <p:spPr>
          <a:xfrm>
            <a:off x="2512552" y="1597308"/>
            <a:ext cx="4179244" cy="16466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“There is only one lawgiver and judge, he who is able to save and to destroy. 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(Jam. 4:12)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212DE-D5B9-FC4C-A2CF-6B8C111E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1036" cy="4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9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C58A0-C02F-4854-C0BC-7BDF28E97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C9936F-80E1-F2CC-A2F1-307190A606BB}"/>
              </a:ext>
            </a:extLst>
          </p:cNvPr>
          <p:cNvSpPr txBox="1"/>
          <p:nvPr/>
        </p:nvSpPr>
        <p:spPr>
          <a:xfrm>
            <a:off x="433176" y="77573"/>
            <a:ext cx="675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you to pass judgment on slaves of another? It is before their own lord that they stand or fall.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640AA-816A-6D4B-72C9-59558BE09BF1}"/>
              </a:ext>
            </a:extLst>
          </p:cNvPr>
          <p:cNvSpPr txBox="1"/>
          <p:nvPr/>
        </p:nvSpPr>
        <p:spPr>
          <a:xfrm>
            <a:off x="433176" y="922242"/>
            <a:ext cx="6837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    And they will be upheld, for the Lord is able to make them stand.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D0B6E-77B8-0644-15B8-8DDB84EAB81A}"/>
              </a:ext>
            </a:extLst>
          </p:cNvPr>
          <p:cNvSpPr/>
          <p:nvPr/>
        </p:nvSpPr>
        <p:spPr>
          <a:xfrm>
            <a:off x="163440" y="2266662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Slaves: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Lord: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Able: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Stand: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B838F-6E13-2AC9-922D-D67096E4B548}"/>
              </a:ext>
            </a:extLst>
          </p:cNvPr>
          <p:cNvSpPr/>
          <p:nvPr/>
        </p:nvSpPr>
        <p:spPr>
          <a:xfrm>
            <a:off x="2168280" y="2266662"/>
            <a:ext cx="51469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Another party’s property.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Master. Life and death.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Both just and powerful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Metaphor = innocent.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BD1D62-ED92-A025-A5EF-ABA95A8B53E7}"/>
              </a:ext>
            </a:extLst>
          </p:cNvPr>
          <p:cNvSpPr/>
          <p:nvPr/>
        </p:nvSpPr>
        <p:spPr>
          <a:xfrm>
            <a:off x="2249425" y="2307237"/>
            <a:ext cx="4179244" cy="12587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“The wicked will not stand in the judgment”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(Psa. 1:5).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21A50-5CAB-B736-07D6-F8368FD08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0"/>
            <a:ext cx="71561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41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88B655-BA3E-A154-EE8A-C1D65B1D2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6F984D-A4BF-5FD6-8BB5-7E92C737BA86}"/>
              </a:ext>
            </a:extLst>
          </p:cNvPr>
          <p:cNvSpPr txBox="1"/>
          <p:nvPr/>
        </p:nvSpPr>
        <p:spPr>
          <a:xfrm>
            <a:off x="163012" y="52322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judge one day to be better than another, while others judge all days to be alike.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509A31-528D-517F-673E-BFBCCDC05229}"/>
              </a:ext>
            </a:extLst>
          </p:cNvPr>
          <p:cNvSpPr txBox="1"/>
          <p:nvPr/>
        </p:nvSpPr>
        <p:spPr>
          <a:xfrm>
            <a:off x="163012" y="1371762"/>
            <a:ext cx="6646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Let all be fully convinced in their own minds.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614FE-4338-DEF7-8BF8-D3AA50246B6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Sabbaths and holy days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31999-056F-D5FB-D681-7EC14235F41C}"/>
              </a:ext>
            </a:extLst>
          </p:cNvPr>
          <p:cNvSpPr/>
          <p:nvPr/>
        </p:nvSpPr>
        <p:spPr>
          <a:xfrm>
            <a:off x="163012" y="2325869"/>
            <a:ext cx="2455497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Day: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Convinced: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Mind: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735EA-8E9F-9F56-2DF6-464067A48405}"/>
              </a:ext>
            </a:extLst>
          </p:cNvPr>
          <p:cNvSpPr/>
          <p:nvPr/>
        </p:nvSpPr>
        <p:spPr>
          <a:xfrm>
            <a:off x="2549236" y="2325869"/>
            <a:ext cx="4696264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Friday, Saturday, Sunday.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Have your reasons.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And understand them.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568DCF-29FD-274E-7490-4995792F5D8F}"/>
              </a:ext>
            </a:extLst>
          </p:cNvPr>
          <p:cNvSpPr/>
          <p:nvPr/>
        </p:nvSpPr>
        <p:spPr>
          <a:xfrm>
            <a:off x="2630265" y="545823"/>
            <a:ext cx="4179244" cy="17574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“On the first day of the week, when we were gathered together to break bread…”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(Acts 20:7).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9E96A-E911-A9AB-C678-863CAA2A0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2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 uiExpand="1" build="p"/>
      <p:bldP spid="4" grpId="0" uiExpand="1" animBg="1"/>
      <p:bldP spid="4" grpId="1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CF3D9-8866-7CDE-94EE-838C09AAD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FFEAD0-2614-C3EC-1FD8-2C581D3E23E2}"/>
              </a:ext>
            </a:extLst>
          </p:cNvPr>
          <p:cNvSpPr txBox="1"/>
          <p:nvPr/>
        </p:nvSpPr>
        <p:spPr>
          <a:xfrm>
            <a:off x="163012" y="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who observe the day, observe it for the Lord. Also those who eat, eat for the Lord, since they give thanks to God,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64EEA-60C2-6E3B-3AFB-F67A0C5CD2EF}"/>
              </a:ext>
            </a:extLst>
          </p:cNvPr>
          <p:cNvSpPr txBox="1"/>
          <p:nvPr/>
        </p:nvSpPr>
        <p:spPr>
          <a:xfrm>
            <a:off x="163012" y="128575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those who abstain, abstain for the Lord and give thanks to God.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3C9E3-B17E-544B-DA0E-A6A788946189}"/>
              </a:ext>
            </a:extLst>
          </p:cNvPr>
          <p:cNvSpPr/>
          <p:nvPr/>
        </p:nvSpPr>
        <p:spPr>
          <a:xfrm>
            <a:off x="163440" y="2239864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For: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Lord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Thank: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God: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51F0F-5FAB-5F68-82AA-4AD33B0602F7}"/>
              </a:ext>
            </a:extLst>
          </p:cNvPr>
          <p:cNvSpPr/>
          <p:nvPr/>
        </p:nvSpPr>
        <p:spPr>
          <a:xfrm>
            <a:off x="2168280" y="2239864"/>
            <a:ext cx="51469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Dative = no clear meaning.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Yahweh the Son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Eu·charis</a:t>
            </a:r>
            <a:r>
              <a:rPr lang="en-US" sz="2800" b="1" i="1" spc="-1" dirty="0">
                <a:solidFill>
                  <a:srgbClr val="000000"/>
                </a:solidFill>
                <a:latin typeface="Arial"/>
              </a:rPr>
              <a:t> =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reply to grace.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Yahweh the Father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611715-79AC-B05A-FD7A-471FC4956767}"/>
              </a:ext>
            </a:extLst>
          </p:cNvPr>
          <p:cNvSpPr/>
          <p:nvPr/>
        </p:nvSpPr>
        <p:spPr>
          <a:xfrm>
            <a:off x="2242535" y="2267939"/>
            <a:ext cx="4179244" cy="12587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“Yahweh said to me,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‘You are my Son’”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(Psa. 2:7).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E4CA0-DAD2-F3E2-3A07-3EB3BC6B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7"/>
            <a:ext cx="7315200" cy="40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1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D19B2-A596-F51E-8D04-8ADB8541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CCF856-DB5D-DFC2-9066-749B6E8AB303}"/>
              </a:ext>
            </a:extLst>
          </p:cNvPr>
          <p:cNvSpPr txBox="1"/>
          <p:nvPr/>
        </p:nvSpPr>
        <p:spPr>
          <a:xfrm>
            <a:off x="163012" y="92941"/>
            <a:ext cx="6791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live, we live to the Lord, and if we die, we die to the Lord; so then, whether we live or whether we die, we are the Lord’s.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6D204-328C-FDE4-FB7F-39FFE8B31166}"/>
              </a:ext>
            </a:extLst>
          </p:cNvPr>
          <p:cNvSpPr txBox="1"/>
          <p:nvPr/>
        </p:nvSpPr>
        <p:spPr>
          <a:xfrm>
            <a:off x="163012" y="1374873"/>
            <a:ext cx="6989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to this end Christ died and lived again, so that he might be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of both the dead and the living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C73D6-2A0F-9CAA-CF75-FB409C136CAD}"/>
              </a:ext>
            </a:extLst>
          </p:cNvPr>
          <p:cNvSpPr/>
          <p:nvPr/>
        </p:nvSpPr>
        <p:spPr>
          <a:xfrm>
            <a:off x="163012" y="2651339"/>
            <a:ext cx="22550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To: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This: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Both: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C2107-566D-749A-F2C9-29BD4C9B3642}"/>
              </a:ext>
            </a:extLst>
          </p:cNvPr>
          <p:cNvSpPr/>
          <p:nvPr/>
        </p:nvSpPr>
        <p:spPr>
          <a:xfrm>
            <a:off x="1565564" y="2651339"/>
            <a:ext cx="5749208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Dative = no clear meaning.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= that he be Lord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Starts already, goes on forever.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10B8B7-7C4D-D701-1E6E-E25C1DF0B32A}"/>
              </a:ext>
            </a:extLst>
          </p:cNvPr>
          <p:cNvSpPr/>
          <p:nvPr/>
        </p:nvSpPr>
        <p:spPr>
          <a:xfrm>
            <a:off x="2005152" y="2705603"/>
            <a:ext cx="4870032" cy="13705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“He is the one appointed by God to be judge of the living and the dead”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(Acts 10:42).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4BE5F-19E4-E9AA-BDBC-D0CC786C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49" y="0"/>
            <a:ext cx="5915701" cy="411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8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animBg="1"/>
      <p:bldP spid="3" grpId="1" uiExpan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9717</TotalTime>
  <Words>1786</Words>
  <Application>Microsoft Office PowerPoint</Application>
  <PresentationFormat>Custom</PresentationFormat>
  <Paragraphs>210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410</cp:revision>
  <dcterms:created xsi:type="dcterms:W3CDTF">2023-02-25T21:04:15Z</dcterms:created>
  <dcterms:modified xsi:type="dcterms:W3CDTF">2026-03-09T19:39:08Z</dcterms:modified>
</cp:coreProperties>
</file>