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Layouts/slideLayout10.xml" ContentType="application/vnd.openxmlformats-officedocument.presentationml.slideLayout+xml"/>
  <Override PartName="/ppt/theme/theme9.xml" ContentType="application/vnd.openxmlformats-officedocument.theme+xml"/>
  <Override PartName="/ppt/slideLayouts/slideLayout11.xml" ContentType="application/vnd.openxmlformats-officedocument.presentationml.slideLayout+xml"/>
  <Override PartName="/ppt/theme/theme10.xml" ContentType="application/vnd.openxmlformats-officedocument.theme+xml"/>
  <Override PartName="/ppt/slideLayouts/slideLayout12.xml" ContentType="application/vnd.openxmlformats-officedocument.presentationml.slideLayout+xml"/>
  <Override PartName="/ppt/theme/theme1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</p:sldMasterIdLst>
  <p:sldIdLst>
    <p:sldId id="256" r:id="rId12"/>
    <p:sldId id="467" r:id="rId13"/>
    <p:sldId id="258" r:id="rId14"/>
    <p:sldId id="263" r:id="rId15"/>
    <p:sldId id="267" r:id="rId16"/>
    <p:sldId id="468" r:id="rId17"/>
    <p:sldId id="470" r:id="rId18"/>
    <p:sldId id="471" r:id="rId19"/>
    <p:sldId id="260" r:id="rId20"/>
    <p:sldId id="264" r:id="rId21"/>
    <p:sldId id="472" r:id="rId22"/>
    <p:sldId id="270" r:id="rId23"/>
    <p:sldId id="261" r:id="rId24"/>
    <p:sldId id="473" r:id="rId25"/>
    <p:sldId id="474" r:id="rId26"/>
    <p:sldId id="269" r:id="rId27"/>
    <p:sldId id="259" r:id="rId28"/>
  </p:sldIdLst>
  <p:sldSz cx="7315200" cy="41148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3468E5-4434-4ED0-BA82-5AADC5059DD6}" type="doc">
      <dgm:prSet loTypeId="urn:microsoft.com/office/officeart/2005/8/layout/vList2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946CCBB-597B-4035-9F81-AADBC52F3ED5}">
      <dgm:prSet/>
      <dgm:spPr/>
      <dgm:t>
        <a:bodyPr/>
        <a:lstStyle/>
        <a:p>
          <a:r>
            <a:rPr lang="en-US" b="1" dirty="0"/>
            <a:t>For local gatherings (1-13)</a:t>
          </a:r>
          <a:endParaRPr lang="en-US" dirty="0"/>
        </a:p>
      </dgm:t>
    </dgm:pt>
    <dgm:pt modelId="{DD27EB00-6BEF-4C4B-9EC0-6BA6F9F44EFB}" type="parTrans" cxnId="{B539F177-8BE4-4D8F-8B47-412409E06185}">
      <dgm:prSet/>
      <dgm:spPr/>
      <dgm:t>
        <a:bodyPr/>
        <a:lstStyle/>
        <a:p>
          <a:endParaRPr lang="en-US"/>
        </a:p>
      </dgm:t>
    </dgm:pt>
    <dgm:pt modelId="{26164379-0D36-4DEE-91B4-7EF20FF30C1D}" type="sibTrans" cxnId="{B539F177-8BE4-4D8F-8B47-412409E06185}">
      <dgm:prSet/>
      <dgm:spPr/>
      <dgm:t>
        <a:bodyPr/>
        <a:lstStyle/>
        <a:p>
          <a:endParaRPr lang="en-US"/>
        </a:p>
      </dgm:t>
    </dgm:pt>
    <dgm:pt modelId="{9096D506-D27D-4D48-B776-337A1E3C30D7}">
      <dgm:prSet/>
      <dgm:spPr/>
      <dgm:t>
        <a:bodyPr/>
        <a:lstStyle/>
        <a:p>
          <a:r>
            <a:rPr lang="en-US" b="1" dirty="0"/>
            <a:t>For Paul’s mission to gentiles (14-21)</a:t>
          </a:r>
          <a:endParaRPr lang="en-US" dirty="0"/>
        </a:p>
      </dgm:t>
    </dgm:pt>
    <dgm:pt modelId="{28A49395-B4E8-4B64-AB4D-BB6A330C91BD}" type="parTrans" cxnId="{386CEE9C-DE89-40AD-89F6-5CF026191074}">
      <dgm:prSet/>
      <dgm:spPr/>
      <dgm:t>
        <a:bodyPr/>
        <a:lstStyle/>
        <a:p>
          <a:endParaRPr lang="en-US"/>
        </a:p>
      </dgm:t>
    </dgm:pt>
    <dgm:pt modelId="{601B3B81-A5CF-4D18-AADB-2F2D7C995A29}" type="sibTrans" cxnId="{386CEE9C-DE89-40AD-89F6-5CF026191074}">
      <dgm:prSet/>
      <dgm:spPr/>
      <dgm:t>
        <a:bodyPr/>
        <a:lstStyle/>
        <a:p>
          <a:endParaRPr lang="en-US"/>
        </a:p>
      </dgm:t>
    </dgm:pt>
    <dgm:pt modelId="{14FBF871-89EC-4209-BB32-57593CE18393}">
      <dgm:prSet/>
      <dgm:spPr/>
      <dgm:t>
        <a:bodyPr/>
        <a:lstStyle/>
        <a:p>
          <a:r>
            <a:rPr lang="en-US" b="1"/>
            <a:t>For Paul’s soon visit to Rome (22-33)</a:t>
          </a:r>
          <a:endParaRPr lang="en-US"/>
        </a:p>
      </dgm:t>
    </dgm:pt>
    <dgm:pt modelId="{2034D4FA-72BB-4A67-82DB-39C706EAA694}" type="parTrans" cxnId="{5975CCE6-0FC4-490F-8AA5-7F7B31E85649}">
      <dgm:prSet/>
      <dgm:spPr/>
      <dgm:t>
        <a:bodyPr/>
        <a:lstStyle/>
        <a:p>
          <a:endParaRPr lang="en-US"/>
        </a:p>
      </dgm:t>
    </dgm:pt>
    <dgm:pt modelId="{A66AD6CA-5B69-4F5C-975B-F584A983E8BA}" type="sibTrans" cxnId="{5975CCE6-0FC4-490F-8AA5-7F7B31E85649}">
      <dgm:prSet/>
      <dgm:spPr/>
      <dgm:t>
        <a:bodyPr/>
        <a:lstStyle/>
        <a:p>
          <a:endParaRPr lang="en-US"/>
        </a:p>
      </dgm:t>
    </dgm:pt>
    <dgm:pt modelId="{3528A5C7-A79E-4E8F-8B35-4DC5CD080576}" type="pres">
      <dgm:prSet presAssocID="{1D3468E5-4434-4ED0-BA82-5AADC5059DD6}" presName="linear" presStyleCnt="0">
        <dgm:presLayoutVars>
          <dgm:animLvl val="lvl"/>
          <dgm:resizeHandles val="exact"/>
        </dgm:presLayoutVars>
      </dgm:prSet>
      <dgm:spPr/>
    </dgm:pt>
    <dgm:pt modelId="{2DDC9EFF-3137-4458-B2AA-32634BE6A98E}" type="pres">
      <dgm:prSet presAssocID="{F946CCBB-597B-4035-9F81-AADBC52F3ED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FC0B9F6-B859-4C59-A821-7CE290337FF4}" type="pres">
      <dgm:prSet presAssocID="{26164379-0D36-4DEE-91B4-7EF20FF30C1D}" presName="spacer" presStyleCnt="0"/>
      <dgm:spPr/>
    </dgm:pt>
    <dgm:pt modelId="{9A00D568-7C0A-4275-A0B5-8E217CDE0370}" type="pres">
      <dgm:prSet presAssocID="{9096D506-D27D-4D48-B776-337A1E3C30D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8301B32-C813-4D50-B6CA-B7244105E114}" type="pres">
      <dgm:prSet presAssocID="{601B3B81-A5CF-4D18-AADB-2F2D7C995A29}" presName="spacer" presStyleCnt="0"/>
      <dgm:spPr/>
    </dgm:pt>
    <dgm:pt modelId="{3D9EB3E4-010E-4D1E-8989-6AAC9A4B9567}" type="pres">
      <dgm:prSet presAssocID="{14FBF871-89EC-4209-BB32-57593CE1839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DDD9C02-22F6-4179-ACD4-B8CB5B438010}" type="presOf" srcId="{F946CCBB-597B-4035-9F81-AADBC52F3ED5}" destId="{2DDC9EFF-3137-4458-B2AA-32634BE6A98E}" srcOrd="0" destOrd="0" presId="urn:microsoft.com/office/officeart/2005/8/layout/vList2"/>
    <dgm:cxn modelId="{B539F177-8BE4-4D8F-8B47-412409E06185}" srcId="{1D3468E5-4434-4ED0-BA82-5AADC5059DD6}" destId="{F946CCBB-597B-4035-9F81-AADBC52F3ED5}" srcOrd="0" destOrd="0" parTransId="{DD27EB00-6BEF-4C4B-9EC0-6BA6F9F44EFB}" sibTransId="{26164379-0D36-4DEE-91B4-7EF20FF30C1D}"/>
    <dgm:cxn modelId="{175DBE8C-D759-4896-ACA9-A28711C4C61D}" type="presOf" srcId="{9096D506-D27D-4D48-B776-337A1E3C30D7}" destId="{9A00D568-7C0A-4275-A0B5-8E217CDE0370}" srcOrd="0" destOrd="0" presId="urn:microsoft.com/office/officeart/2005/8/layout/vList2"/>
    <dgm:cxn modelId="{77B8E19B-66B3-4209-BBC3-69F9B510F68C}" type="presOf" srcId="{14FBF871-89EC-4209-BB32-57593CE18393}" destId="{3D9EB3E4-010E-4D1E-8989-6AAC9A4B9567}" srcOrd="0" destOrd="0" presId="urn:microsoft.com/office/officeart/2005/8/layout/vList2"/>
    <dgm:cxn modelId="{386CEE9C-DE89-40AD-89F6-5CF026191074}" srcId="{1D3468E5-4434-4ED0-BA82-5AADC5059DD6}" destId="{9096D506-D27D-4D48-B776-337A1E3C30D7}" srcOrd="1" destOrd="0" parTransId="{28A49395-B4E8-4B64-AB4D-BB6A330C91BD}" sibTransId="{601B3B81-A5CF-4D18-AADB-2F2D7C995A29}"/>
    <dgm:cxn modelId="{21BB43A9-EF23-4F9B-BC8D-235D26C1D789}" type="presOf" srcId="{1D3468E5-4434-4ED0-BA82-5AADC5059DD6}" destId="{3528A5C7-A79E-4E8F-8B35-4DC5CD080576}" srcOrd="0" destOrd="0" presId="urn:microsoft.com/office/officeart/2005/8/layout/vList2"/>
    <dgm:cxn modelId="{5975CCE6-0FC4-490F-8AA5-7F7B31E85649}" srcId="{1D3468E5-4434-4ED0-BA82-5AADC5059DD6}" destId="{14FBF871-89EC-4209-BB32-57593CE18393}" srcOrd="2" destOrd="0" parTransId="{2034D4FA-72BB-4A67-82DB-39C706EAA694}" sibTransId="{A66AD6CA-5B69-4F5C-975B-F584A983E8BA}"/>
    <dgm:cxn modelId="{E906D751-D363-473E-96EE-8FD068F1EDA0}" type="presParOf" srcId="{3528A5C7-A79E-4E8F-8B35-4DC5CD080576}" destId="{2DDC9EFF-3137-4458-B2AA-32634BE6A98E}" srcOrd="0" destOrd="0" presId="urn:microsoft.com/office/officeart/2005/8/layout/vList2"/>
    <dgm:cxn modelId="{D6A05CD7-7A92-47C3-9BD9-1C68030B19C9}" type="presParOf" srcId="{3528A5C7-A79E-4E8F-8B35-4DC5CD080576}" destId="{6FC0B9F6-B859-4C59-A821-7CE290337FF4}" srcOrd="1" destOrd="0" presId="urn:microsoft.com/office/officeart/2005/8/layout/vList2"/>
    <dgm:cxn modelId="{4B79F125-8325-4B1E-9E97-03CB8BDD8365}" type="presParOf" srcId="{3528A5C7-A79E-4E8F-8B35-4DC5CD080576}" destId="{9A00D568-7C0A-4275-A0B5-8E217CDE0370}" srcOrd="2" destOrd="0" presId="urn:microsoft.com/office/officeart/2005/8/layout/vList2"/>
    <dgm:cxn modelId="{3755071F-3CB0-4893-828C-08C20022AE84}" type="presParOf" srcId="{3528A5C7-A79E-4E8F-8B35-4DC5CD080576}" destId="{68301B32-C813-4D50-B6CA-B7244105E114}" srcOrd="3" destOrd="0" presId="urn:microsoft.com/office/officeart/2005/8/layout/vList2"/>
    <dgm:cxn modelId="{52C09E5E-F21F-4429-8D8E-C6FCC156E02D}" type="presParOf" srcId="{3528A5C7-A79E-4E8F-8B35-4DC5CD080576}" destId="{3D9EB3E4-010E-4D1E-8989-6AAC9A4B956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DC9EFF-3137-4458-B2AA-32634BE6A98E}">
      <dsp:nvSpPr>
        <dsp:cNvPr id="0" name=""/>
        <dsp:cNvSpPr/>
      </dsp:nvSpPr>
      <dsp:spPr>
        <a:xfrm>
          <a:off x="0" y="100818"/>
          <a:ext cx="6309360" cy="74353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/>
            <a:t>For local gatherings (1-13)</a:t>
          </a:r>
          <a:endParaRPr lang="en-US" sz="3100" kern="1200" dirty="0"/>
        </a:p>
      </dsp:txBody>
      <dsp:txXfrm>
        <a:off x="36296" y="137114"/>
        <a:ext cx="6236768" cy="670943"/>
      </dsp:txXfrm>
    </dsp:sp>
    <dsp:sp modelId="{9A00D568-7C0A-4275-A0B5-8E217CDE0370}">
      <dsp:nvSpPr>
        <dsp:cNvPr id="0" name=""/>
        <dsp:cNvSpPr/>
      </dsp:nvSpPr>
      <dsp:spPr>
        <a:xfrm>
          <a:off x="0" y="933633"/>
          <a:ext cx="6309360" cy="743535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9050" cap="flat" cmpd="sng" algn="ctr"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/>
            <a:t>For Paul’s mission to gentiles (14-21)</a:t>
          </a:r>
          <a:endParaRPr lang="en-US" sz="3100" kern="1200" dirty="0"/>
        </a:p>
      </dsp:txBody>
      <dsp:txXfrm>
        <a:off x="36296" y="969929"/>
        <a:ext cx="6236768" cy="670943"/>
      </dsp:txXfrm>
    </dsp:sp>
    <dsp:sp modelId="{3D9EB3E4-010E-4D1E-8989-6AAC9A4B9567}">
      <dsp:nvSpPr>
        <dsp:cNvPr id="0" name=""/>
        <dsp:cNvSpPr/>
      </dsp:nvSpPr>
      <dsp:spPr>
        <a:xfrm>
          <a:off x="0" y="1766448"/>
          <a:ext cx="6309360" cy="74353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/>
            <a:t>For Paul’s soon visit to Rome (22-33)</a:t>
          </a:r>
          <a:endParaRPr lang="en-US" sz="3100" kern="1200"/>
        </a:p>
      </dsp:txBody>
      <dsp:txXfrm>
        <a:off x="36296" y="1802744"/>
        <a:ext cx="6236768" cy="6709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6040" cy="1432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365760" y="962640"/>
            <a:ext cx="6583320" cy="238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592233B-BC43-493C-83A1-76EE4C37B46A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0BDD11E4-7DE6-4D84-BA0F-2EC9827C5F9E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EAA20AF7-A818-471D-A9D2-BC5643BEE8D2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B45C0B8F-C424-4C7E-A856-628CF00169F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75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8140E07D-3A8E-415A-980B-CC8AC536C66E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03B297E5-F0D5-482B-A282-ABC159B1A45A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6040" cy="1432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365760" y="962640"/>
            <a:ext cx="6583320" cy="238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1679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C3B2267-88C9-4CE0-8A26-C72345768F5F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4DD51FDC-2576-48AE-99CB-FDA8F7851C9D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6040" cy="1432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365760" y="962640"/>
            <a:ext cx="3212640" cy="238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1679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3739320" y="962640"/>
            <a:ext cx="3212640" cy="238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1679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74F03577-0E32-45BF-8AF2-315BA910CE4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CA4C70C0-8485-4D58-85E4-3D9F87236844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6040" cy="1432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373A3689-EA2C-44A7-A4DE-BDB0367ED2B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1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6040" cy="1432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algn="ctr" defTabSz="548640">
              <a:lnSpc>
                <a:spcPct val="90000"/>
              </a:lnSpc>
              <a:buNone/>
            </a:pPr>
            <a:r>
              <a:rPr lang="en-US" sz="3600" b="0" strike="noStrike" spc="-1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lang="en-US" sz="36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 idx="1"/>
          </p:nvPr>
        </p:nvSpPr>
        <p:spPr>
          <a:xfrm>
            <a:off x="50292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 </a:t>
            </a:r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2423160" y="3813840"/>
            <a:ext cx="246852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516636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9143476D-2303-4EC6-AA9B-128D8D25AA90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365760" y="962640"/>
            <a:ext cx="6583320" cy="238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79" b="0" strike="noStrike" spc="-1">
                <a:solidFill>
                  <a:schemeClr val="dk1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200" b="0" strike="noStrike" spc="-1">
                <a:solidFill>
                  <a:schemeClr val="dk1"/>
                </a:solidFill>
                <a:latin typeface="Calibri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274320"/>
            <a:ext cx="2359080" cy="959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548640">
              <a:lnSpc>
                <a:spcPct val="90000"/>
              </a:lnSpc>
              <a:buNone/>
            </a:pPr>
            <a:r>
              <a:rPr lang="en-US" sz="1920" b="0" strike="noStrike" spc="-1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lang="en-US" sz="192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3110040" y="592560"/>
            <a:ext cx="3702960" cy="2923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137160" indent="-137160" defTabSz="54864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92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411480" lvl="1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79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685800" lvl="2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44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960120" lvl="3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1234440" lvl="4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04000" y="1234440"/>
            <a:ext cx="2359080" cy="2286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548640">
              <a:lnSpc>
                <a:spcPct val="9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96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</p:txBody>
      </p:sp>
      <p:sp>
        <p:nvSpPr>
          <p:cNvPr id="57" name="PlaceHolder 4"/>
          <p:cNvSpPr>
            <a:spLocks noGrp="1"/>
          </p:cNvSpPr>
          <p:nvPr>
            <p:ph type="dt" idx="28"/>
          </p:nvPr>
        </p:nvSpPr>
        <p:spPr>
          <a:xfrm>
            <a:off x="50292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" name="PlaceHolder 5"/>
          <p:cNvSpPr>
            <a:spLocks noGrp="1"/>
          </p:cNvSpPr>
          <p:nvPr>
            <p:ph type="ftr" idx="29"/>
          </p:nvPr>
        </p:nvSpPr>
        <p:spPr>
          <a:xfrm>
            <a:off x="2423160" y="3813840"/>
            <a:ext cx="246852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59" name="PlaceHolder 6"/>
          <p:cNvSpPr>
            <a:spLocks noGrp="1"/>
          </p:cNvSpPr>
          <p:nvPr>
            <p:ph type="sldNum" idx="30"/>
          </p:nvPr>
        </p:nvSpPr>
        <p:spPr>
          <a:xfrm>
            <a:off x="516636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33B74417-A489-4120-909A-42DA6473B6F4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04000" y="274320"/>
            <a:ext cx="2359080" cy="959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548640">
              <a:lnSpc>
                <a:spcPct val="90000"/>
              </a:lnSpc>
              <a:buNone/>
            </a:pPr>
            <a:r>
              <a:rPr lang="en-US" sz="1920" b="0" strike="noStrike" spc="-1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lang="en-US" sz="192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3110040" y="592560"/>
            <a:ext cx="3702960" cy="2923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920" b="0" strike="noStrike" spc="-1">
                <a:solidFill>
                  <a:schemeClr val="dk1"/>
                </a:solidFill>
                <a:latin typeface="Calibri"/>
              </a:rPr>
              <a:t>Click icon to add picture</a:t>
            </a: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504000" y="1234440"/>
            <a:ext cx="2359080" cy="2286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548640">
              <a:lnSpc>
                <a:spcPct val="9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96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</p:txBody>
      </p:sp>
      <p:sp>
        <p:nvSpPr>
          <p:cNvPr id="63" name="PlaceHolder 4"/>
          <p:cNvSpPr>
            <a:spLocks noGrp="1"/>
          </p:cNvSpPr>
          <p:nvPr>
            <p:ph type="dt" idx="31"/>
          </p:nvPr>
        </p:nvSpPr>
        <p:spPr>
          <a:xfrm>
            <a:off x="50292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" name="PlaceHolder 5"/>
          <p:cNvSpPr>
            <a:spLocks noGrp="1"/>
          </p:cNvSpPr>
          <p:nvPr>
            <p:ph type="ftr" idx="32"/>
          </p:nvPr>
        </p:nvSpPr>
        <p:spPr>
          <a:xfrm>
            <a:off x="2423160" y="3813840"/>
            <a:ext cx="246852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65" name="PlaceHolder 6"/>
          <p:cNvSpPr>
            <a:spLocks noGrp="1"/>
          </p:cNvSpPr>
          <p:nvPr>
            <p:ph type="sldNum" idx="33"/>
          </p:nvPr>
        </p:nvSpPr>
        <p:spPr>
          <a:xfrm>
            <a:off x="516636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624AF4D2-E3A4-49AF-BF2F-87314923B976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2920" y="219240"/>
            <a:ext cx="6309000" cy="794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548640">
              <a:lnSpc>
                <a:spcPct val="90000"/>
              </a:lnSpc>
              <a:buNone/>
            </a:pPr>
            <a:r>
              <a:rPr lang="en-US" sz="2640" b="0" strike="noStrike" spc="-1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lang="en-US" sz="264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2920" y="1095480"/>
            <a:ext cx="6309000" cy="261036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137160" indent="-137160" defTabSz="54864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79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411480" lvl="1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44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685800" lvl="2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960120" lvl="3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1234440" lvl="4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9" name="PlaceHolder 3"/>
          <p:cNvSpPr>
            <a:spLocks noGrp="1"/>
          </p:cNvSpPr>
          <p:nvPr>
            <p:ph type="dt" idx="4"/>
          </p:nvPr>
        </p:nvSpPr>
        <p:spPr>
          <a:xfrm>
            <a:off x="50292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ftr" idx="5"/>
          </p:nvPr>
        </p:nvSpPr>
        <p:spPr>
          <a:xfrm>
            <a:off x="2423160" y="3813840"/>
            <a:ext cx="246852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1" name="PlaceHolder 5"/>
          <p:cNvSpPr>
            <a:spLocks noGrp="1"/>
          </p:cNvSpPr>
          <p:nvPr>
            <p:ph type="sldNum" idx="6"/>
          </p:nvPr>
        </p:nvSpPr>
        <p:spPr>
          <a:xfrm>
            <a:off x="516636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D9FFA96C-00D3-4B8C-BAA5-D954A26F8ED0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235120" y="219240"/>
            <a:ext cx="1577160" cy="348660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ctr">
            <a:noAutofit/>
          </a:bodyPr>
          <a:lstStyle/>
          <a:p>
            <a:pPr indent="0" defTabSz="548640">
              <a:lnSpc>
                <a:spcPct val="90000"/>
              </a:lnSpc>
              <a:buNone/>
            </a:pPr>
            <a:r>
              <a:rPr lang="en-US" sz="2640" b="0" strike="noStrike" spc="-1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lang="en-US" sz="264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2920" y="219240"/>
            <a:ext cx="4640400" cy="348660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137160" indent="-137160" defTabSz="54864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79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411480" lvl="1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44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685800" lvl="2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960120" lvl="3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1234440" lvl="4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14" name="PlaceHolder 3"/>
          <p:cNvSpPr>
            <a:spLocks noGrp="1"/>
          </p:cNvSpPr>
          <p:nvPr>
            <p:ph type="dt" idx="7"/>
          </p:nvPr>
        </p:nvSpPr>
        <p:spPr>
          <a:xfrm>
            <a:off x="50292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ftr" idx="8"/>
          </p:nvPr>
        </p:nvSpPr>
        <p:spPr>
          <a:xfrm>
            <a:off x="2423160" y="3813840"/>
            <a:ext cx="246852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6" name="PlaceHolder 5"/>
          <p:cNvSpPr>
            <a:spLocks noGrp="1"/>
          </p:cNvSpPr>
          <p:nvPr>
            <p:ph type="sldNum" idx="9"/>
          </p:nvPr>
        </p:nvSpPr>
        <p:spPr>
          <a:xfrm>
            <a:off x="516636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B3EAB8D2-B91A-4039-86DC-65AC38041301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02920" y="219240"/>
            <a:ext cx="6309000" cy="794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548640">
              <a:lnSpc>
                <a:spcPct val="90000"/>
              </a:lnSpc>
              <a:buNone/>
            </a:pPr>
            <a:r>
              <a:rPr lang="en-US" sz="2640" b="0" strike="noStrike" spc="-1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lang="en-US" sz="264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502920" y="1095480"/>
            <a:ext cx="6309000" cy="2610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137160" indent="-137160" defTabSz="54864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79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411480" lvl="1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44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685800" lvl="2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960120" lvl="3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1234440" lvl="4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19" name="PlaceHolder 3"/>
          <p:cNvSpPr>
            <a:spLocks noGrp="1"/>
          </p:cNvSpPr>
          <p:nvPr>
            <p:ph type="dt" idx="10"/>
          </p:nvPr>
        </p:nvSpPr>
        <p:spPr>
          <a:xfrm>
            <a:off x="50292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ftr" idx="11"/>
          </p:nvPr>
        </p:nvSpPr>
        <p:spPr>
          <a:xfrm>
            <a:off x="2423160" y="3813840"/>
            <a:ext cx="246852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1" name="PlaceHolder 5"/>
          <p:cNvSpPr>
            <a:spLocks noGrp="1"/>
          </p:cNvSpPr>
          <p:nvPr>
            <p:ph type="sldNum" idx="12"/>
          </p:nvPr>
        </p:nvSpPr>
        <p:spPr>
          <a:xfrm>
            <a:off x="516636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4278DED6-294C-485E-B78F-E6262B27AF1B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98960" y="1026000"/>
            <a:ext cx="6309000" cy="1711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548640">
              <a:lnSpc>
                <a:spcPct val="90000"/>
              </a:lnSpc>
              <a:buNone/>
            </a:pPr>
            <a:r>
              <a:rPr lang="en-US" sz="3600" b="0" strike="noStrike" spc="-1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lang="en-US" sz="36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98960" y="2753640"/>
            <a:ext cx="6309000" cy="8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548640">
              <a:lnSpc>
                <a:spcPct val="9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144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Click to edit Master text styles</a:t>
            </a:r>
            <a:endParaRPr lang="en-US" sz="144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dt" idx="13"/>
          </p:nvPr>
        </p:nvSpPr>
        <p:spPr>
          <a:xfrm>
            <a:off x="50292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ftr" idx="14"/>
          </p:nvPr>
        </p:nvSpPr>
        <p:spPr>
          <a:xfrm>
            <a:off x="2423160" y="3813840"/>
            <a:ext cx="246852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8" name="PlaceHolder 5"/>
          <p:cNvSpPr>
            <a:spLocks noGrp="1"/>
          </p:cNvSpPr>
          <p:nvPr>
            <p:ph type="sldNum" idx="15"/>
          </p:nvPr>
        </p:nvSpPr>
        <p:spPr>
          <a:xfrm>
            <a:off x="516636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EAA72D05-B7F5-40CE-A665-32B12E0A76A9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2920" y="219240"/>
            <a:ext cx="6309000" cy="794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548640">
              <a:lnSpc>
                <a:spcPct val="90000"/>
              </a:lnSpc>
              <a:buNone/>
            </a:pPr>
            <a:r>
              <a:rPr lang="en-US" sz="2640" b="0" strike="noStrike" spc="-1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lang="en-US" sz="264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2920" y="1095480"/>
            <a:ext cx="3108600" cy="2610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137160" indent="-137160" defTabSz="54864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79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411480" lvl="1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44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685800" lvl="2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960120" lvl="3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1234440" lvl="4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3703320" y="1095480"/>
            <a:ext cx="3108600" cy="2610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137160" indent="-137160" defTabSz="54864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79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411480" lvl="1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44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685800" lvl="2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960120" lvl="3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1234440" lvl="4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32" name="PlaceHolder 4"/>
          <p:cNvSpPr>
            <a:spLocks noGrp="1"/>
          </p:cNvSpPr>
          <p:nvPr>
            <p:ph type="dt" idx="16"/>
          </p:nvPr>
        </p:nvSpPr>
        <p:spPr>
          <a:xfrm>
            <a:off x="50292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ftr" idx="17"/>
          </p:nvPr>
        </p:nvSpPr>
        <p:spPr>
          <a:xfrm>
            <a:off x="2423160" y="3813840"/>
            <a:ext cx="246852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34" name="PlaceHolder 6"/>
          <p:cNvSpPr>
            <a:spLocks noGrp="1"/>
          </p:cNvSpPr>
          <p:nvPr>
            <p:ph type="sldNum" idx="18"/>
          </p:nvPr>
        </p:nvSpPr>
        <p:spPr>
          <a:xfrm>
            <a:off x="516636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2A0914AF-CD4E-4359-A13D-850A7DE2C8AE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19240"/>
            <a:ext cx="6309000" cy="794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548640">
              <a:lnSpc>
                <a:spcPct val="90000"/>
              </a:lnSpc>
              <a:buNone/>
            </a:pPr>
            <a:r>
              <a:rPr lang="en-US" sz="2640" b="0" strike="noStrike" spc="-1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lang="en-US" sz="264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008720"/>
            <a:ext cx="3094200" cy="493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548640">
              <a:lnSpc>
                <a:spcPct val="9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1440" b="1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  <a:endParaRPr lang="en-US" sz="144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504000" y="1503000"/>
            <a:ext cx="3094200" cy="2210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137160" indent="-137160" defTabSz="54864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79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411480" lvl="1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44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685800" lvl="2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960120" lvl="3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1234440" lvl="4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3703320" y="1008720"/>
            <a:ext cx="3109680" cy="493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548640">
              <a:lnSpc>
                <a:spcPct val="9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1440" b="1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  <a:endParaRPr lang="en-US" sz="144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3703320" y="1503000"/>
            <a:ext cx="3109680" cy="2210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137160" indent="-137160" defTabSz="54864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79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411480" lvl="1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44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685800" lvl="2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960120" lvl="3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1234440" lvl="4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43" name="PlaceHolder 6"/>
          <p:cNvSpPr>
            <a:spLocks noGrp="1"/>
          </p:cNvSpPr>
          <p:nvPr>
            <p:ph type="dt" idx="19"/>
          </p:nvPr>
        </p:nvSpPr>
        <p:spPr>
          <a:xfrm>
            <a:off x="50292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ftr" idx="20"/>
          </p:nvPr>
        </p:nvSpPr>
        <p:spPr>
          <a:xfrm>
            <a:off x="2423160" y="3813840"/>
            <a:ext cx="246852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45" name="PlaceHolder 8"/>
          <p:cNvSpPr>
            <a:spLocks noGrp="1"/>
          </p:cNvSpPr>
          <p:nvPr>
            <p:ph type="sldNum" idx="21"/>
          </p:nvPr>
        </p:nvSpPr>
        <p:spPr>
          <a:xfrm>
            <a:off x="516636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2D4364A9-2412-4BC1-B5DB-AFD179E5AE33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2920" y="219240"/>
            <a:ext cx="6309000" cy="794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548640">
              <a:lnSpc>
                <a:spcPct val="90000"/>
              </a:lnSpc>
              <a:buNone/>
            </a:pPr>
            <a:r>
              <a:rPr lang="en-US" sz="2640" b="0" strike="noStrike" spc="-1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lang="en-US" sz="264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dt" idx="22"/>
          </p:nvPr>
        </p:nvSpPr>
        <p:spPr>
          <a:xfrm>
            <a:off x="50292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ftr" idx="23"/>
          </p:nvPr>
        </p:nvSpPr>
        <p:spPr>
          <a:xfrm>
            <a:off x="2423160" y="3813840"/>
            <a:ext cx="246852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49" name="PlaceHolder 4"/>
          <p:cNvSpPr>
            <a:spLocks noGrp="1"/>
          </p:cNvSpPr>
          <p:nvPr>
            <p:ph type="sldNum" idx="24"/>
          </p:nvPr>
        </p:nvSpPr>
        <p:spPr>
          <a:xfrm>
            <a:off x="516636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EDD6B188-8343-4827-B175-3E54BF42F450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dt" idx="25"/>
          </p:nvPr>
        </p:nvSpPr>
        <p:spPr>
          <a:xfrm>
            <a:off x="50292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ftr" idx="26"/>
          </p:nvPr>
        </p:nvSpPr>
        <p:spPr>
          <a:xfrm>
            <a:off x="2423160" y="3813840"/>
            <a:ext cx="246852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53" name="PlaceHolder 3"/>
          <p:cNvSpPr>
            <a:spLocks noGrp="1"/>
          </p:cNvSpPr>
          <p:nvPr>
            <p:ph type="sldNum" idx="27"/>
          </p:nvPr>
        </p:nvSpPr>
        <p:spPr>
          <a:xfrm>
            <a:off x="516636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5674BD60-E0B4-4A67-9818-D7C9EA0E0BA0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3"/>
          <p:cNvSpPr/>
          <p:nvPr/>
        </p:nvSpPr>
        <p:spPr>
          <a:xfrm>
            <a:off x="0" y="3591720"/>
            <a:ext cx="731484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2800" b="1" strike="noStrike" spc="-1">
                <a:solidFill>
                  <a:schemeClr val="dk1"/>
                </a:solidFill>
                <a:latin typeface="Arial"/>
              </a:rPr>
              <a:t>A Short Course for Men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TextBox 1"/>
          <p:cNvSpPr/>
          <p:nvPr/>
        </p:nvSpPr>
        <p:spPr>
          <a:xfrm>
            <a:off x="0" y="0"/>
            <a:ext cx="731484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2800" b="1" strike="noStrike" spc="-1">
                <a:solidFill>
                  <a:srgbClr val="0070C0"/>
                </a:solidFill>
                <a:latin typeface="Verdana"/>
                <a:ea typeface="Verdana"/>
              </a:rPr>
              <a:t>Epistle to the Romans, 15:22-16:2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8" name="Picture 5"/>
          <p:cNvPicPr/>
          <p:nvPr/>
        </p:nvPicPr>
        <p:blipFill>
          <a:blip r:embed="rId2"/>
          <a:stretch/>
        </p:blipFill>
        <p:spPr>
          <a:xfrm>
            <a:off x="0" y="523080"/>
            <a:ext cx="7314840" cy="3145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Box 4"/>
          <p:cNvSpPr/>
          <p:nvPr/>
        </p:nvSpPr>
        <p:spPr>
          <a:xfrm>
            <a:off x="141120" y="87840"/>
            <a:ext cx="715176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	</a:t>
            </a:r>
            <a:r>
              <a:rPr lang="en-US" sz="2800" b="1" strike="noStrike" spc="-1" baseline="30000" dirty="0">
                <a:solidFill>
                  <a:srgbClr val="C00000"/>
                </a:solidFill>
                <a:latin typeface="Arial"/>
              </a:rPr>
              <a:t>31</a:t>
            </a: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that I may be rescued from </a:t>
            </a:r>
            <a:br>
              <a:rPr lang="en-US" sz="2800" b="1" spc="-1" dirty="0">
                <a:solidFill>
                  <a:srgbClr val="000000"/>
                </a:solidFill>
                <a:latin typeface="Arial"/>
              </a:rPr>
            </a:b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the unbelievers in Judea,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TextBox 1"/>
          <p:cNvSpPr/>
          <p:nvPr/>
        </p:nvSpPr>
        <p:spPr>
          <a:xfrm>
            <a:off x="163080" y="509479"/>
            <a:ext cx="715212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										  and that </a:t>
            </a:r>
            <a:br>
              <a:rPr lang="en-US" sz="2800" b="1" spc="-1" dirty="0">
                <a:solidFill>
                  <a:srgbClr val="000000"/>
                </a:solidFill>
                <a:latin typeface="Arial"/>
              </a:rPr>
            </a:b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my ministry to Jerusalem may be acceptable to the saints, …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extBox 19">
            <a:extLst>
              <a:ext uri="{FF2B5EF4-FFF2-40B4-BE49-F238E27FC236}">
                <a16:creationId xmlns:a16="http://schemas.microsoft.com/office/drawing/2014/main" id="{90C14B7A-6180-5451-23B9-A617FE181489}"/>
              </a:ext>
            </a:extLst>
          </p:cNvPr>
          <p:cNvSpPr/>
          <p:nvPr/>
        </p:nvSpPr>
        <p:spPr>
          <a:xfrm>
            <a:off x="163079" y="1982457"/>
            <a:ext cx="2810709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Rescued: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Noto Sans CJK SC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Unbelievers: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Noto Sans CJK SC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Acceptable: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Noto Sans CJK SC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Saints: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7FD4BE7A-86AF-FE01-B1C5-93E79E026DF0}"/>
              </a:ext>
            </a:extLst>
          </p:cNvPr>
          <p:cNvSpPr/>
          <p:nvPr/>
        </p:nvSpPr>
        <p:spPr>
          <a:xfrm>
            <a:off x="2711394" y="1970937"/>
            <a:ext cx="4744205" cy="179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Jews had issued a </a:t>
            </a:r>
            <a:r>
              <a:rPr lang="en-US" sz="2800" b="1" i="1" strike="noStrike" spc="-1" dirty="0">
                <a:solidFill>
                  <a:srgbClr val="000000"/>
                </a:solidFill>
                <a:latin typeface="Arial"/>
              </a:rPr>
              <a:t>fatwa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Roman pagans? Jews?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‘Tainted’ gentile money.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Jewish Christians.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FEA61359-FB57-80E4-4441-073A955FA2EE}"/>
              </a:ext>
            </a:extLst>
          </p:cNvPr>
          <p:cNvSpPr/>
          <p:nvPr/>
        </p:nvSpPr>
        <p:spPr>
          <a:xfrm>
            <a:off x="4256640" y="561083"/>
            <a:ext cx="2895480" cy="14259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2400" b="0" strike="noStrike" spc="-1" dirty="0">
                <a:solidFill>
                  <a:schemeClr val="dk1"/>
                </a:solidFill>
                <a:latin typeface="Calibri"/>
              </a:rPr>
              <a:t>“</a:t>
            </a:r>
            <a:r>
              <a:rPr lang="en-US" sz="2400" spc="-1" dirty="0">
                <a:solidFill>
                  <a:schemeClr val="dk1"/>
                </a:solidFill>
              </a:rPr>
              <a:t>Whose likeness and inscription is this?</a:t>
            </a:r>
            <a:r>
              <a:rPr lang="en-US" sz="2400" b="0" strike="noStrike" spc="-1" dirty="0">
                <a:solidFill>
                  <a:schemeClr val="dk1"/>
                </a:solidFill>
                <a:latin typeface="Calibri"/>
              </a:rPr>
              <a:t>”</a:t>
            </a:r>
            <a:br>
              <a:rPr lang="en-US" sz="2400" b="0" strike="noStrike" spc="-1" dirty="0">
                <a:solidFill>
                  <a:schemeClr val="dk1"/>
                </a:solidFill>
                <a:latin typeface="Calibri"/>
              </a:rPr>
            </a:br>
            <a:r>
              <a:rPr lang="en-US" sz="2400" b="0" strike="noStrike" spc="-1" dirty="0">
                <a:solidFill>
                  <a:schemeClr val="dk1"/>
                </a:solidFill>
                <a:latin typeface="Calibri"/>
              </a:rPr>
              <a:t>(Mark 12:16).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D72A8B-E033-E30C-9614-79CB18B0C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815"/>
            <a:ext cx="7302290" cy="365114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0A3B44-5CAD-10DB-03C7-76E77B6C4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Box 4">
            <a:extLst>
              <a:ext uri="{FF2B5EF4-FFF2-40B4-BE49-F238E27FC236}">
                <a16:creationId xmlns:a16="http://schemas.microsoft.com/office/drawing/2014/main" id="{BA0AD8AA-5831-12BD-D88D-BA4721240013}"/>
              </a:ext>
            </a:extLst>
          </p:cNvPr>
          <p:cNvSpPr/>
          <p:nvPr/>
        </p:nvSpPr>
        <p:spPr>
          <a:xfrm>
            <a:off x="141120" y="87840"/>
            <a:ext cx="715176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	</a:t>
            </a:r>
            <a:r>
              <a:rPr lang="en-US" sz="2800" b="1" strike="noStrike" spc="-1" baseline="30000" dirty="0">
                <a:solidFill>
                  <a:srgbClr val="C00000"/>
                </a:solidFill>
                <a:latin typeface="Arial"/>
              </a:rPr>
              <a:t>32</a:t>
            </a: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so that by God’s will I may come </a:t>
            </a:r>
            <a:br>
              <a:rPr lang="en-US" sz="2800" b="1" spc="-1" dirty="0">
                <a:solidFill>
                  <a:srgbClr val="000000"/>
                </a:solidFill>
                <a:latin typeface="Arial"/>
              </a:rPr>
            </a:b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to you with joy and be refreshed in your company.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TextBox 1">
            <a:extLst>
              <a:ext uri="{FF2B5EF4-FFF2-40B4-BE49-F238E27FC236}">
                <a16:creationId xmlns:a16="http://schemas.microsoft.com/office/drawing/2014/main" id="{06F4B69C-06CA-99D6-508F-CF78C6F97286}"/>
              </a:ext>
            </a:extLst>
          </p:cNvPr>
          <p:cNvSpPr/>
          <p:nvPr/>
        </p:nvSpPr>
        <p:spPr>
          <a:xfrm>
            <a:off x="141120" y="980907"/>
            <a:ext cx="710784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baseline="30000" dirty="0">
                <a:solidFill>
                  <a:srgbClr val="C00000"/>
                </a:solidFill>
                <a:latin typeface="Arial"/>
              </a:rPr>
              <a:t>					33</a:t>
            </a: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The God of peace be with all of you. Amen.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extBox 19">
            <a:extLst>
              <a:ext uri="{FF2B5EF4-FFF2-40B4-BE49-F238E27FC236}">
                <a16:creationId xmlns:a16="http://schemas.microsoft.com/office/drawing/2014/main" id="{8D5009C9-D931-3604-D62C-9B10B91196CD}"/>
              </a:ext>
            </a:extLst>
          </p:cNvPr>
          <p:cNvSpPr/>
          <p:nvPr/>
        </p:nvSpPr>
        <p:spPr>
          <a:xfrm>
            <a:off x="141120" y="2181240"/>
            <a:ext cx="2111400" cy="179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Will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Noto Sans CJK SC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Joy: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Noto Sans CJK SC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Refresh: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Noto Sans CJK SC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Peace: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75EEA0CD-C90F-7BE8-8A0C-9E42B371DE48}"/>
              </a:ext>
            </a:extLst>
          </p:cNvPr>
          <p:cNvSpPr/>
          <p:nvPr/>
        </p:nvSpPr>
        <p:spPr>
          <a:xfrm>
            <a:off x="2051437" y="2169720"/>
            <a:ext cx="5382203" cy="179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God’s 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will is contingent on…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Success at Jerusalem.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Relax with others.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 err="1">
                <a:solidFill>
                  <a:srgbClr val="000000"/>
                </a:solidFill>
                <a:latin typeface="Arial"/>
              </a:rPr>
              <a:t>Gk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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Heb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i="1" spc="-1" dirty="0" err="1">
                <a:solidFill>
                  <a:srgbClr val="000000"/>
                </a:solidFill>
                <a:latin typeface="Arial"/>
              </a:rPr>
              <a:t>Šalōm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= prosperity.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207E3CE0-C4E8-A97A-D6B5-F0515B5DA00E}"/>
              </a:ext>
            </a:extLst>
          </p:cNvPr>
          <p:cNvSpPr/>
          <p:nvPr/>
        </p:nvSpPr>
        <p:spPr>
          <a:xfrm>
            <a:off x="3482671" y="1559220"/>
            <a:ext cx="3609110" cy="14259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2400" b="0" strike="noStrike" spc="-1" dirty="0">
                <a:solidFill>
                  <a:schemeClr val="dk1"/>
                </a:solidFill>
                <a:latin typeface="Calibri"/>
              </a:rPr>
              <a:t>“</a:t>
            </a:r>
            <a:r>
              <a:rPr lang="en-US" sz="2400" spc="-1" dirty="0">
                <a:solidFill>
                  <a:schemeClr val="dk1"/>
                </a:solidFill>
              </a:rPr>
              <a:t>Peace I leave with you; my peace I give to you</a:t>
            </a:r>
            <a:r>
              <a:rPr lang="en-US" sz="2400" b="0" strike="noStrike" spc="-1" dirty="0">
                <a:solidFill>
                  <a:schemeClr val="dk1"/>
                </a:solidFill>
                <a:latin typeface="Calibri"/>
              </a:rPr>
              <a:t>”</a:t>
            </a:r>
            <a:br>
              <a:rPr lang="en-US" sz="2400" b="0" strike="noStrike" spc="-1" dirty="0">
                <a:solidFill>
                  <a:schemeClr val="dk1"/>
                </a:solidFill>
                <a:latin typeface="Calibri"/>
              </a:rPr>
            </a:br>
            <a:r>
              <a:rPr lang="en-US" sz="2400" b="0" strike="noStrike" spc="-1" dirty="0">
                <a:solidFill>
                  <a:schemeClr val="dk1"/>
                </a:solidFill>
                <a:latin typeface="Calibri"/>
              </a:rPr>
              <a:t>(John 14:27).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5C8A50-B1D0-48FC-76F1-3D1C2D372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337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AA9120-B3B0-3797-2FE9-8801B8D6F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8414C14-8BF2-CA1C-5046-0E4843BC0C57}"/>
              </a:ext>
            </a:extLst>
          </p:cNvPr>
          <p:cNvSpPr/>
          <p:nvPr/>
        </p:nvSpPr>
        <p:spPr>
          <a:xfrm>
            <a:off x="37214" y="962247"/>
            <a:ext cx="3551274" cy="47846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C9947E-2728-AF54-CCB5-0C1E014178D6}"/>
              </a:ext>
            </a:extLst>
          </p:cNvPr>
          <p:cNvSpPr/>
          <p:nvPr/>
        </p:nvSpPr>
        <p:spPr>
          <a:xfrm>
            <a:off x="37214" y="1508052"/>
            <a:ext cx="3551274" cy="47846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EDC8DA-72B9-FEE8-A7B1-50119F244B14}"/>
              </a:ext>
            </a:extLst>
          </p:cNvPr>
          <p:cNvSpPr/>
          <p:nvPr/>
        </p:nvSpPr>
        <p:spPr>
          <a:xfrm>
            <a:off x="37214" y="2053857"/>
            <a:ext cx="3551274" cy="47846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8EEB6E-D85F-287E-ACAA-828321682758}"/>
              </a:ext>
            </a:extLst>
          </p:cNvPr>
          <p:cNvSpPr/>
          <p:nvPr/>
        </p:nvSpPr>
        <p:spPr>
          <a:xfrm>
            <a:off x="37214" y="2605863"/>
            <a:ext cx="3551274" cy="47846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B0FB70-386F-B2FF-6E14-03864F18B203}"/>
              </a:ext>
            </a:extLst>
          </p:cNvPr>
          <p:cNvSpPr/>
          <p:nvPr/>
        </p:nvSpPr>
        <p:spPr>
          <a:xfrm>
            <a:off x="37214" y="3152553"/>
            <a:ext cx="3551274" cy="47846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D86617-3FB9-EE43-64C7-6481459593C5}"/>
              </a:ext>
            </a:extLst>
          </p:cNvPr>
          <p:cNvSpPr/>
          <p:nvPr/>
        </p:nvSpPr>
        <p:spPr>
          <a:xfrm>
            <a:off x="3718735" y="972879"/>
            <a:ext cx="3551274" cy="47846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078014-5CD4-393C-246A-A1960AD4F175}"/>
              </a:ext>
            </a:extLst>
          </p:cNvPr>
          <p:cNvSpPr/>
          <p:nvPr/>
        </p:nvSpPr>
        <p:spPr>
          <a:xfrm>
            <a:off x="3716082" y="2065374"/>
            <a:ext cx="3551274" cy="47846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11EF4A-D98F-E4FC-0369-0579C2EBF74A}"/>
              </a:ext>
            </a:extLst>
          </p:cNvPr>
          <p:cNvSpPr/>
          <p:nvPr/>
        </p:nvSpPr>
        <p:spPr>
          <a:xfrm>
            <a:off x="3716082" y="2605863"/>
            <a:ext cx="3551274" cy="47846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Box 7"/>
          <p:cNvSpPr/>
          <p:nvPr/>
        </p:nvSpPr>
        <p:spPr>
          <a:xfrm>
            <a:off x="141120" y="521766"/>
            <a:ext cx="715176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	</a:t>
            </a:r>
            <a:r>
              <a:rPr lang="en-US" sz="2800" b="1" strike="noStrike" spc="-1" baseline="30000" dirty="0">
                <a:solidFill>
                  <a:srgbClr val="C00000"/>
                </a:solidFill>
                <a:latin typeface="Arial"/>
              </a:rPr>
              <a:t>1</a:t>
            </a: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I commend to you our sister Phoebe, a deacon of the church at Cenchreae,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TextBox 9"/>
          <p:cNvSpPr/>
          <p:nvPr/>
        </p:nvSpPr>
        <p:spPr>
          <a:xfrm>
            <a:off x="141119" y="2335773"/>
            <a:ext cx="2196563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Deacon: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Noto Sans CJK SC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Church: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Noto Sans CJK SC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Welcome: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Noto Sans CJK SC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Saints: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TextBox 15"/>
          <p:cNvSpPr/>
          <p:nvPr/>
        </p:nvSpPr>
        <p:spPr>
          <a:xfrm>
            <a:off x="0" y="0"/>
            <a:ext cx="731484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Romans 16: 1-2 (</a:t>
            </a:r>
            <a:r>
              <a:rPr lang="en-US" sz="2800" b="1" strike="noStrike" spc="-1" dirty="0" err="1">
                <a:solidFill>
                  <a:srgbClr val="0070C0"/>
                </a:solidFill>
                <a:latin typeface="Verdana"/>
                <a:ea typeface="Verdana"/>
              </a:rPr>
              <a:t>NRSVue</a:t>
            </a: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) 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TextBox 16"/>
          <p:cNvSpPr/>
          <p:nvPr/>
        </p:nvSpPr>
        <p:spPr>
          <a:xfrm>
            <a:off x="2266122" y="2324253"/>
            <a:ext cx="4907958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Same form masc. and fem.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Care for poor and workers.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As the Lord’s emissary.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Fellow Christians.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Rectangle: Rounded Corners 3"/>
          <p:cNvSpPr/>
          <p:nvPr/>
        </p:nvSpPr>
        <p:spPr>
          <a:xfrm>
            <a:off x="1562776" y="2526528"/>
            <a:ext cx="5588984" cy="116685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2400" b="0" strike="noStrike" spc="-1" dirty="0">
                <a:solidFill>
                  <a:schemeClr val="dk1"/>
                </a:solidFill>
                <a:latin typeface="Calibri"/>
              </a:rPr>
              <a:t>“</a:t>
            </a:r>
            <a:r>
              <a:rPr lang="en-US" sz="2400" spc="-1" dirty="0">
                <a:solidFill>
                  <a:schemeClr val="dk1"/>
                </a:solidFill>
              </a:rPr>
              <a:t>I locked up many of the saints in prison</a:t>
            </a:r>
            <a:r>
              <a:rPr lang="en-US" sz="2400" b="0" strike="noStrike" spc="-1" dirty="0">
                <a:solidFill>
                  <a:schemeClr val="dk1"/>
                </a:solidFill>
                <a:latin typeface="Calibri"/>
              </a:rPr>
              <a:t>” (Acts 28:10).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TextBox 17"/>
          <p:cNvSpPr/>
          <p:nvPr/>
        </p:nvSpPr>
        <p:spPr>
          <a:xfrm>
            <a:off x="141120" y="1371600"/>
            <a:ext cx="701064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baseline="30000" dirty="0">
                <a:solidFill>
                  <a:srgbClr val="C00000"/>
                </a:solidFill>
                <a:latin typeface="Arial"/>
              </a:rPr>
              <a:t>2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so that you may welcome her in the Lord, as is fitting for the saints, …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526E84-DDA0-FEC7-3847-212751ECA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152" y="421418"/>
            <a:ext cx="2585367" cy="36933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F720EA-DF4B-BE18-49A8-A54A11862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Box 1">
            <a:extLst>
              <a:ext uri="{FF2B5EF4-FFF2-40B4-BE49-F238E27FC236}">
                <a16:creationId xmlns:a16="http://schemas.microsoft.com/office/drawing/2014/main" id="{A2DFE80C-E5E5-5D83-9111-1ACDC40CB801}"/>
              </a:ext>
            </a:extLst>
          </p:cNvPr>
          <p:cNvSpPr/>
          <p:nvPr/>
        </p:nvSpPr>
        <p:spPr>
          <a:xfrm>
            <a:off x="-206734" y="0"/>
            <a:ext cx="731484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Women ministers in the NT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TextBox 2">
            <a:extLst>
              <a:ext uri="{FF2B5EF4-FFF2-40B4-BE49-F238E27FC236}">
                <a16:creationId xmlns:a16="http://schemas.microsoft.com/office/drawing/2014/main" id="{87A1CBAA-AD74-9010-2F4D-4EE63AA8768D}"/>
              </a:ext>
            </a:extLst>
          </p:cNvPr>
          <p:cNvSpPr/>
          <p:nvPr/>
        </p:nvSpPr>
        <p:spPr>
          <a:xfrm>
            <a:off x="31586" y="451521"/>
            <a:ext cx="715176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In the first century AD, men and women alike ministered in churches and </a:t>
            </a:r>
            <a:br>
              <a:rPr lang="en-US" sz="2800" b="1" strike="noStrike" spc="-1" dirty="0">
                <a:solidFill>
                  <a:srgbClr val="000000"/>
                </a:solidFill>
                <a:latin typeface="Arial"/>
              </a:rPr>
            </a:b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in Christian mission. Women include: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extBox 19">
            <a:extLst>
              <a:ext uri="{FF2B5EF4-FFF2-40B4-BE49-F238E27FC236}">
                <a16:creationId xmlns:a16="http://schemas.microsoft.com/office/drawing/2014/main" id="{9AD0C559-08B5-F9CF-2741-58FCC855F8B2}"/>
              </a:ext>
            </a:extLst>
          </p:cNvPr>
          <p:cNvSpPr/>
          <p:nvPr/>
        </p:nvSpPr>
        <p:spPr>
          <a:xfrm>
            <a:off x="31586" y="1751870"/>
            <a:ext cx="2640052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Apostles: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Noto Sans CJK SC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Prophets: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Noto Sans CJK SC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Evangelists: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Noto Sans CJK SC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Pastors:</a:t>
            </a:r>
            <a:br>
              <a:rPr lang="en-US" sz="2800" b="1" strike="noStrike" spc="-1" dirty="0">
                <a:solidFill>
                  <a:srgbClr val="0070C0"/>
                </a:solidFill>
                <a:latin typeface="Arial"/>
              </a:rPr>
            </a:b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Noto Sans CJK SC"/>
              </a:rPr>
              <a:t>●</a:t>
            </a:r>
            <a:r>
              <a:rPr lang="en-US" sz="2800" b="1" spc="-1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Teachers:</a:t>
            </a:r>
            <a:endParaRPr lang="en-US" sz="28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8EEDA51-B695-B17D-9E2B-120C0B6C85DD}"/>
              </a:ext>
            </a:extLst>
          </p:cNvPr>
          <p:cNvSpPr/>
          <p:nvPr/>
        </p:nvSpPr>
        <p:spPr>
          <a:xfrm>
            <a:off x="2568270" y="1740350"/>
            <a:ext cx="4755835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Junia, Ro 16:7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Philip’s daughters, Ac 21:9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Euodia, Syntyche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, Phil 4:2</a:t>
            </a:r>
          </a:p>
          <a:p>
            <a:pPr defTabSz="457200"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Nympha, Col 4:15</a:t>
            </a:r>
          </a:p>
          <a:p>
            <a:pPr defTabSz="457200"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Priscilla, Acts 18:26</a:t>
            </a:r>
            <a:endParaRPr lang="en-US" sz="2800" b="1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0CBD76-0ACE-F3B7-FE9E-C488CC0E2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95" y="0"/>
            <a:ext cx="600100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730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940DA8-2E7F-675B-4244-B2860D87A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9">
            <a:extLst>
              <a:ext uri="{FF2B5EF4-FFF2-40B4-BE49-F238E27FC236}">
                <a16:creationId xmlns:a16="http://schemas.microsoft.com/office/drawing/2014/main" id="{3FBC8591-BB78-7259-BBCD-5B6FA069FEC3}"/>
              </a:ext>
            </a:extLst>
          </p:cNvPr>
          <p:cNvSpPr/>
          <p:nvPr/>
        </p:nvSpPr>
        <p:spPr>
          <a:xfrm>
            <a:off x="81720" y="1839334"/>
            <a:ext cx="2689544" cy="179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Help: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Noto Sans CJK SC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Require: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Noto Sans CJK SC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Benefactor: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Noto Sans CJK SC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Many: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6F4D1162-256C-DF1D-580C-B27E1F207D99}"/>
              </a:ext>
            </a:extLst>
          </p:cNvPr>
          <p:cNvSpPr/>
          <p:nvPr/>
        </p:nvSpPr>
        <p:spPr>
          <a:xfrm>
            <a:off x="2516822" y="1827814"/>
            <a:ext cx="4857417" cy="179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“To put at one’s disposal.”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“Anything she needs.”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Noun form of verb ‘to help’.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Who = helpful in church?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2D8DB2D5-F3F5-71FF-85C1-970DF2B2E8BC}"/>
              </a:ext>
            </a:extLst>
          </p:cNvPr>
          <p:cNvSpPr/>
          <p:nvPr/>
        </p:nvSpPr>
        <p:spPr>
          <a:xfrm>
            <a:off x="81720" y="24906"/>
            <a:ext cx="715176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and help her in whatever she may require from you, for she has been</a:t>
            </a:r>
            <a:br>
              <a:rPr lang="en-US" sz="2800" b="1" spc="-1" dirty="0">
                <a:solidFill>
                  <a:srgbClr val="000000"/>
                </a:solidFill>
                <a:latin typeface="Arial"/>
              </a:rPr>
            </a:b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a benefactor of many and of myself </a:t>
            </a:r>
            <a:br>
              <a:rPr lang="en-US" sz="2800" b="1" spc="-1" dirty="0">
                <a:solidFill>
                  <a:srgbClr val="000000"/>
                </a:solidFill>
                <a:latin typeface="Arial"/>
              </a:rPr>
            </a:b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as well.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57779FC1-E891-61C6-B38A-CD28EC1461F9}"/>
              </a:ext>
            </a:extLst>
          </p:cNvPr>
          <p:cNvSpPr/>
          <p:nvPr/>
        </p:nvSpPr>
        <p:spPr>
          <a:xfrm>
            <a:off x="2409246" y="489506"/>
            <a:ext cx="4666633" cy="123046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2400" b="0" strike="noStrike" spc="-1" dirty="0">
                <a:solidFill>
                  <a:schemeClr val="dk1"/>
                </a:solidFill>
                <a:latin typeface="Calibri"/>
              </a:rPr>
              <a:t>“</a:t>
            </a:r>
            <a:r>
              <a:rPr lang="en-US" sz="2400" spc="-1" dirty="0">
                <a:solidFill>
                  <a:schemeClr val="dk1"/>
                </a:solidFill>
              </a:rPr>
              <a:t>Give, and it will be given to you</a:t>
            </a:r>
            <a:r>
              <a:rPr lang="en-US" sz="2400" b="0" strike="noStrike" spc="-1" dirty="0">
                <a:solidFill>
                  <a:schemeClr val="dk1"/>
                </a:solidFill>
                <a:latin typeface="Calibri"/>
              </a:rPr>
              <a:t>” (Luke 6:38).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F65D43-6989-EAEE-EDC2-99B453316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212" y="2915"/>
            <a:ext cx="4121698" cy="411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91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3"/>
          <p:cNvSpPr/>
          <p:nvPr/>
        </p:nvSpPr>
        <p:spPr>
          <a:xfrm>
            <a:off x="163440" y="1572293"/>
            <a:ext cx="7226640" cy="21222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457200">
              <a:lnSpc>
                <a:spcPct val="100000"/>
              </a:lnSpc>
              <a:spcAft>
                <a:spcPts val="1200"/>
              </a:spcAft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1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Establish a mutually-agreed framework, e.g., a desirable outcome. 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lnSpc>
                <a:spcPct val="100000"/>
              </a:lnSpc>
              <a:spcAft>
                <a:spcPts val="1200"/>
              </a:spcAft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2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Ask for a small favor, easy to initiate.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3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Ask for a big favor, hard to implement.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TextBox 1"/>
          <p:cNvSpPr/>
          <p:nvPr/>
        </p:nvSpPr>
        <p:spPr>
          <a:xfrm>
            <a:off x="0" y="0"/>
            <a:ext cx="731484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To secure cooperation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TextBox 2"/>
          <p:cNvSpPr/>
          <p:nvPr/>
        </p:nvSpPr>
        <p:spPr>
          <a:xfrm>
            <a:off x="238320" y="523080"/>
            <a:ext cx="715176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	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This three-step approach increases cooperation or compliance ten-fold!</a:t>
            </a:r>
          </a:p>
          <a:p>
            <a:pPr defTabSz="457200">
              <a:lnSpc>
                <a:spcPct val="100000"/>
              </a:lnSpc>
            </a:pP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Rectangle: Rounded Corners 4">
            <a:extLst>
              <a:ext uri="{FF2B5EF4-FFF2-40B4-BE49-F238E27FC236}">
                <a16:creationId xmlns:a16="http://schemas.microsoft.com/office/drawing/2014/main" id="{DD64FB89-B014-A4B2-F506-5E4034323B8D}"/>
              </a:ext>
            </a:extLst>
          </p:cNvPr>
          <p:cNvSpPr/>
          <p:nvPr/>
        </p:nvSpPr>
        <p:spPr>
          <a:xfrm>
            <a:off x="2211464" y="137731"/>
            <a:ext cx="4865416" cy="13835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2400" spc="-1" dirty="0">
                <a:solidFill>
                  <a:schemeClr val="dk1"/>
                </a:solidFill>
              </a:rPr>
              <a:t>“You have been faithful over a little; </a:t>
            </a:r>
            <a:br>
              <a:rPr lang="en-US" sz="2400" spc="-1" dirty="0">
                <a:solidFill>
                  <a:schemeClr val="dk1"/>
                </a:solidFill>
              </a:rPr>
            </a:br>
            <a:r>
              <a:rPr lang="en-US" sz="2400" spc="-1" dirty="0">
                <a:solidFill>
                  <a:schemeClr val="dk1"/>
                </a:solidFill>
              </a:rPr>
              <a:t>I will set you over much.</a:t>
            </a:r>
            <a:r>
              <a:rPr lang="en-US" sz="2400" b="0" strike="noStrike" spc="-1" dirty="0">
                <a:solidFill>
                  <a:schemeClr val="dk1"/>
                </a:solidFill>
                <a:latin typeface="Calibri"/>
              </a:rPr>
              <a:t>” </a:t>
            </a:r>
            <a:br>
              <a:rPr lang="en-US" sz="2400" b="0" strike="noStrike" spc="-1" dirty="0">
                <a:solidFill>
                  <a:schemeClr val="dk1"/>
                </a:solidFill>
                <a:latin typeface="Calibri"/>
              </a:rPr>
            </a:br>
            <a:r>
              <a:rPr lang="en-US" sz="2400" b="0" strike="noStrike" spc="-1" dirty="0">
                <a:solidFill>
                  <a:schemeClr val="dk1"/>
                </a:solidFill>
                <a:latin typeface="Calibri"/>
              </a:rPr>
              <a:t>— Jesus (Matt</a:t>
            </a:r>
            <a:r>
              <a:rPr lang="en-US" sz="2400" spc="-1" dirty="0">
                <a:solidFill>
                  <a:schemeClr val="dk1"/>
                </a:solidFill>
              </a:rPr>
              <a:t>. 25:21</a:t>
            </a:r>
            <a:r>
              <a:rPr lang="en-US" sz="2400" b="0" strike="noStrike" spc="-1" dirty="0">
                <a:solidFill>
                  <a:schemeClr val="dk1"/>
                </a:solidFill>
                <a:latin typeface="Calibri"/>
              </a:rPr>
              <a:t>).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2"/>
          <p:cNvSpPr/>
          <p:nvPr/>
        </p:nvSpPr>
        <p:spPr>
          <a:xfrm>
            <a:off x="81360" y="99720"/>
            <a:ext cx="715176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4800" b="1" strike="noStrike" spc="-1">
                <a:solidFill>
                  <a:srgbClr val="000000"/>
                </a:solidFill>
                <a:latin typeface="Arial"/>
              </a:rPr>
              <a:t>http://romans.forum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1" name="Picture 3"/>
          <p:cNvPicPr/>
          <p:nvPr/>
        </p:nvPicPr>
        <p:blipFill>
          <a:blip r:embed="rId2"/>
          <a:stretch/>
        </p:blipFill>
        <p:spPr>
          <a:xfrm>
            <a:off x="2003040" y="805680"/>
            <a:ext cx="3308760" cy="3308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6DC0CF-01E8-26FD-BDF8-9021F763A8C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13071" b="2660"/>
          <a:stretch>
            <a:fillRect/>
          </a:stretch>
        </p:blipFill>
        <p:spPr>
          <a:xfrm>
            <a:off x="20" y="10"/>
            <a:ext cx="7315180" cy="41147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BF234F-0865-7C84-1AEC-3034F9F05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131" y="219075"/>
            <a:ext cx="6776113" cy="795337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3200" b="1" dirty="0"/>
              <a:t>Three practical lessons from Romans 15</a:t>
            </a:r>
          </a:p>
        </p:txBody>
      </p:sp>
      <p:graphicFrame>
        <p:nvGraphicFramePr>
          <p:cNvPr id="6" name="Title 1">
            <a:extLst>
              <a:ext uri="{FF2B5EF4-FFF2-40B4-BE49-F238E27FC236}">
                <a16:creationId xmlns:a16="http://schemas.microsoft.com/office/drawing/2014/main" id="{5223623B-8A3F-F0C2-63C5-4E59E01F1B5B}"/>
              </a:ext>
            </a:extLst>
          </p:cNvPr>
          <p:cNvGraphicFramePr/>
          <p:nvPr/>
        </p:nvGraphicFramePr>
        <p:xfrm>
          <a:off x="502920" y="1095375"/>
          <a:ext cx="6309360" cy="2610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7592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DDC9EFF-3137-4458-B2AA-32634BE6A9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2DDC9EFF-3137-4458-B2AA-32634BE6A9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2DDC9EFF-3137-4458-B2AA-32634BE6A9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A00D568-7C0A-4275-A0B5-8E217CDE03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9A00D568-7C0A-4275-A0B5-8E217CDE03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graphicEl>
                                              <a:dgm id="{9A00D568-7C0A-4275-A0B5-8E217CDE03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D9EB3E4-010E-4D1E-8989-6AAC9A4B95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3D9EB3E4-010E-4D1E-8989-6AAC9A4B95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3D9EB3E4-010E-4D1E-8989-6AAC9A4B95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4"/>
          <p:cNvSpPr/>
          <p:nvPr/>
        </p:nvSpPr>
        <p:spPr>
          <a:xfrm>
            <a:off x="141120" y="410400"/>
            <a:ext cx="715176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	</a:t>
            </a:r>
            <a:r>
              <a:rPr lang="en-US" sz="2800" b="1" strike="noStrike" spc="-1" baseline="30000" dirty="0">
                <a:solidFill>
                  <a:srgbClr val="C00000"/>
                </a:solidFill>
                <a:latin typeface="Arial"/>
              </a:rPr>
              <a:t>22</a:t>
            </a: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This is the reason that I have so often been hindered from coming to you.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TextBox 3"/>
          <p:cNvSpPr/>
          <p:nvPr/>
        </p:nvSpPr>
        <p:spPr>
          <a:xfrm>
            <a:off x="119160" y="2638440"/>
            <a:ext cx="211140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Reason: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Noto Sans CJK SC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Place: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Noto Sans CJK SC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Desire: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TextBox 2"/>
          <p:cNvSpPr/>
          <p:nvPr/>
        </p:nvSpPr>
        <p:spPr>
          <a:xfrm>
            <a:off x="0" y="0"/>
            <a:ext cx="731484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Romans 15:22-29 (</a:t>
            </a:r>
            <a:r>
              <a:rPr lang="en-US" sz="2800" b="1" strike="noStrike" spc="-1" dirty="0" err="1">
                <a:solidFill>
                  <a:srgbClr val="0070C0"/>
                </a:solidFill>
                <a:latin typeface="Verdana"/>
                <a:ea typeface="Verdana"/>
              </a:rPr>
              <a:t>NRSVue</a:t>
            </a: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)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TextBox 5"/>
          <p:cNvSpPr/>
          <p:nvPr/>
        </p:nvSpPr>
        <p:spPr>
          <a:xfrm>
            <a:off x="1968500" y="2626920"/>
            <a:ext cx="544318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‘fully proclaim the gospel’ (19)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Pop. centers have churches.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Why Rome?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TextBox 8"/>
          <p:cNvSpPr/>
          <p:nvPr/>
        </p:nvSpPr>
        <p:spPr>
          <a:xfrm>
            <a:off x="119160" y="1326236"/>
            <a:ext cx="701064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baseline="30000" dirty="0">
                <a:solidFill>
                  <a:srgbClr val="C00000"/>
                </a:solidFill>
                <a:latin typeface="Arial"/>
              </a:rPr>
              <a:t>23</a:t>
            </a: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But now, with no further place for me in these regions, I desire, as I have for many years, to come to you …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Rectangle: Rounded Corners 6"/>
          <p:cNvSpPr/>
          <p:nvPr/>
        </p:nvSpPr>
        <p:spPr>
          <a:xfrm>
            <a:off x="3717000" y="1344420"/>
            <a:ext cx="2895480" cy="14259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2400" b="0" strike="noStrike" spc="-1" dirty="0">
                <a:solidFill>
                  <a:schemeClr val="dk1"/>
                </a:solidFill>
                <a:latin typeface="Calibri"/>
              </a:rPr>
              <a:t>Different from</a:t>
            </a:r>
            <a:br>
              <a:rPr lang="en-US" sz="2400" b="0" strike="noStrike" spc="-1" dirty="0">
                <a:solidFill>
                  <a:schemeClr val="dk1"/>
                </a:solidFill>
                <a:latin typeface="Calibri"/>
              </a:rPr>
            </a:br>
            <a:r>
              <a:rPr lang="en-US" sz="2400" b="0" strike="noStrike" spc="-1" dirty="0">
                <a:solidFill>
                  <a:schemeClr val="dk1"/>
                </a:solidFill>
                <a:latin typeface="Calibri"/>
              </a:rPr>
              <a:t>“</a:t>
            </a:r>
            <a:r>
              <a:rPr lang="en-US" sz="2400" spc="-1" dirty="0">
                <a:solidFill>
                  <a:schemeClr val="dk1"/>
                </a:solidFill>
              </a:rPr>
              <a:t>Satan hindered us</a:t>
            </a:r>
            <a:r>
              <a:rPr lang="en-US" sz="2400" b="0" strike="noStrike" spc="-1" dirty="0">
                <a:solidFill>
                  <a:schemeClr val="dk1"/>
                </a:solidFill>
                <a:latin typeface="Calibri"/>
              </a:rPr>
              <a:t>”</a:t>
            </a:r>
            <a:br>
              <a:rPr lang="en-US" sz="2400" b="0" strike="noStrike" spc="-1" dirty="0">
                <a:solidFill>
                  <a:schemeClr val="dk1"/>
                </a:solidFill>
                <a:latin typeface="Calibri"/>
              </a:rPr>
            </a:br>
            <a:r>
              <a:rPr lang="en-US" sz="2400" b="0" strike="noStrike" spc="-1" dirty="0">
                <a:solidFill>
                  <a:schemeClr val="dk1"/>
                </a:solidFill>
                <a:latin typeface="Calibri"/>
              </a:rPr>
              <a:t>(1 Thes. 2:18).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2E13EE-E535-0446-0A21-44EFCB682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72" y="0"/>
            <a:ext cx="7315200" cy="41148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1" dur="5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" dur="5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Box 4"/>
          <p:cNvSpPr/>
          <p:nvPr/>
        </p:nvSpPr>
        <p:spPr>
          <a:xfrm>
            <a:off x="141120" y="87840"/>
            <a:ext cx="715176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baseline="30000" dirty="0">
                <a:solidFill>
                  <a:srgbClr val="C00000"/>
                </a:solidFill>
                <a:latin typeface="Arial"/>
              </a:rPr>
              <a:t>24</a:t>
            </a: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when I go to Spain.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TextBox 1"/>
          <p:cNvSpPr/>
          <p:nvPr/>
        </p:nvSpPr>
        <p:spPr>
          <a:xfrm>
            <a:off x="141120" y="534600"/>
            <a:ext cx="710784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For I do hope to see you on my journey and to be sent on by you, once I have enjoyed your company for a little while.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370DF807-E365-5D62-0C21-CEE383C9EFBD}"/>
              </a:ext>
            </a:extLst>
          </p:cNvPr>
          <p:cNvSpPr/>
          <p:nvPr/>
        </p:nvSpPr>
        <p:spPr>
          <a:xfrm>
            <a:off x="141120" y="2181240"/>
            <a:ext cx="2111400" cy="179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Spain: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Noto Sans CJK SC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Journey: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Noto Sans CJK SC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Sent on: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Noto Sans CJK SC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Once: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1E3BFD36-84A3-A6C8-EB81-647F1A5BAC99}"/>
              </a:ext>
            </a:extLst>
          </p:cNvPr>
          <p:cNvSpPr/>
          <p:nvPr/>
        </p:nvSpPr>
        <p:spPr>
          <a:xfrm>
            <a:off x="2122998" y="2169720"/>
            <a:ext cx="5169882" cy="179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Western “end of the earth.”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Fourth DMM journey.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Monetary support.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Lit., ‘if’, 2</a:t>
            </a:r>
            <a:r>
              <a:rPr lang="en-US" sz="2800" b="1" strike="noStrike" spc="-1" baseline="30000" dirty="0">
                <a:solidFill>
                  <a:srgbClr val="000000"/>
                </a:solidFill>
                <a:latin typeface="Arial"/>
              </a:rPr>
              <a:t>nd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class cond.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1A220602-EEDD-C546-6200-6E327B6F93F4}"/>
              </a:ext>
            </a:extLst>
          </p:cNvPr>
          <p:cNvSpPr/>
          <p:nvPr/>
        </p:nvSpPr>
        <p:spPr>
          <a:xfrm>
            <a:off x="2204560" y="543201"/>
            <a:ext cx="4996440" cy="14259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2400" b="1" strike="noStrike" spc="-1" dirty="0">
                <a:solidFill>
                  <a:schemeClr val="dk1"/>
                </a:solidFill>
                <a:latin typeface="Calibri"/>
              </a:rPr>
              <a:t>DMM / CPM</a:t>
            </a:r>
          </a:p>
          <a:p>
            <a:pPr algn="ctr" defTabSz="457200"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Disciple-Making Movement</a:t>
            </a:r>
            <a:br>
              <a:rPr lang="en-US" sz="2400" b="0" strike="noStrike" spc="-1" dirty="0">
                <a:solidFill>
                  <a:srgbClr val="000000"/>
                </a:solidFill>
                <a:latin typeface="Arial"/>
              </a:rPr>
            </a:b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 Church-Planting Mission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7BEF8F-1B0B-0C59-F0AA-743495E6C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20" y="1"/>
            <a:ext cx="7315200" cy="41147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3"/>
          <p:cNvSpPr/>
          <p:nvPr/>
        </p:nvSpPr>
        <p:spPr>
          <a:xfrm>
            <a:off x="0" y="466109"/>
            <a:ext cx="7401929" cy="36918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6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6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600" b="1" strike="noStrike" spc="-1" dirty="0">
                <a:solidFill>
                  <a:srgbClr val="0070C0"/>
                </a:solidFill>
                <a:latin typeface="Arial"/>
              </a:rPr>
              <a:t>Clement of Rome </a:t>
            </a:r>
            <a:r>
              <a:rPr lang="en-US" sz="2600" b="1" strike="noStrike" spc="-1" dirty="0">
                <a:solidFill>
                  <a:srgbClr val="000000"/>
                </a:solidFill>
                <a:latin typeface="Arial"/>
              </a:rPr>
              <a:t>(70s AD): “reached the farthest limits of the west.”</a:t>
            </a:r>
            <a:endParaRPr lang="en-US" sz="2600" b="0" strike="noStrike" spc="-1" dirty="0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tabLst>
                <a:tab pos="0" algn="l"/>
              </a:tabLst>
            </a:pPr>
            <a:r>
              <a:rPr lang="en-US" sz="26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6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600" b="1" i="1" spc="-1" dirty="0">
                <a:solidFill>
                  <a:srgbClr val="0070C0"/>
                </a:solidFill>
                <a:latin typeface="Arial"/>
              </a:rPr>
              <a:t>Muratorian Canon </a:t>
            </a:r>
            <a:r>
              <a:rPr lang="en-US" sz="2600" b="1" spc="-1" dirty="0">
                <a:solidFill>
                  <a:srgbClr val="000000"/>
                </a:solidFill>
                <a:latin typeface="Arial"/>
              </a:rPr>
              <a:t>(c. AD 170): “when he journeyed to Spain.”</a:t>
            </a:r>
            <a:endParaRPr lang="en-US" sz="2600" spc="-1" dirty="0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6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6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600" b="1" i="1" spc="-1" dirty="0">
                <a:solidFill>
                  <a:srgbClr val="0070C0"/>
                </a:solidFill>
                <a:latin typeface="Arial"/>
              </a:rPr>
              <a:t>Acts of Peter </a:t>
            </a:r>
            <a:r>
              <a:rPr lang="en-US" sz="2600" b="1" strike="noStrike" spc="-1" dirty="0">
                <a:solidFill>
                  <a:srgbClr val="000000"/>
                </a:solidFill>
                <a:latin typeface="Arial"/>
              </a:rPr>
              <a:t>(c. AD 180): “departed from the Roman harbor of Ostia.”</a:t>
            </a:r>
            <a:endParaRPr lang="en-US" sz="2600" b="0" strike="noStrike" spc="-1" dirty="0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6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6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600" b="1" spc="-1" dirty="0">
                <a:solidFill>
                  <a:srgbClr val="0070C0"/>
                </a:solidFill>
                <a:latin typeface="Arial"/>
              </a:rPr>
              <a:t>Cyril of Jerusalem </a:t>
            </a:r>
            <a:r>
              <a:rPr lang="en-US" sz="2600" b="1" spc="-1" dirty="0">
                <a:solidFill>
                  <a:srgbClr val="000000"/>
                </a:solidFill>
                <a:latin typeface="Arial"/>
              </a:rPr>
              <a:t>(4</a:t>
            </a:r>
            <a:r>
              <a:rPr lang="en-US" sz="2600" b="1" spc="-1" baseline="30000" dirty="0">
                <a:solidFill>
                  <a:srgbClr val="000000"/>
                </a:solidFill>
                <a:latin typeface="Arial"/>
              </a:rPr>
              <a:t>th</a:t>
            </a:r>
            <a:r>
              <a:rPr lang="en-US" sz="2600" b="1" spc="-1" dirty="0">
                <a:solidFill>
                  <a:srgbClr val="000000"/>
                </a:solidFill>
                <a:latin typeface="Arial"/>
              </a:rPr>
              <a:t> cent. AD): “carried the earnestness of his preaching as far as Spain.”</a:t>
            </a:r>
            <a:endParaRPr lang="en-US" sz="2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TextBox 1"/>
          <p:cNvSpPr/>
          <p:nvPr/>
        </p:nvSpPr>
        <p:spPr>
          <a:xfrm>
            <a:off x="0" y="0"/>
            <a:ext cx="731484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Did Paul go to Spain?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A85B68-EBFC-4B36-9370-726B759BF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4840" cy="410031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8E3151-B177-DA5F-DC9E-6D80975C1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Box 4">
            <a:extLst>
              <a:ext uri="{FF2B5EF4-FFF2-40B4-BE49-F238E27FC236}">
                <a16:creationId xmlns:a16="http://schemas.microsoft.com/office/drawing/2014/main" id="{9272E1C7-33F2-CDC0-3B93-CD876AE37BD7}"/>
              </a:ext>
            </a:extLst>
          </p:cNvPr>
          <p:cNvSpPr/>
          <p:nvPr/>
        </p:nvSpPr>
        <p:spPr>
          <a:xfrm>
            <a:off x="141120" y="87840"/>
            <a:ext cx="715176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	</a:t>
            </a:r>
            <a:r>
              <a:rPr lang="en-US" sz="2800" b="1" strike="noStrike" spc="-1" baseline="30000" dirty="0">
                <a:solidFill>
                  <a:srgbClr val="C00000"/>
                </a:solidFill>
                <a:latin typeface="Arial"/>
              </a:rPr>
              <a:t>25</a:t>
            </a: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At present, however, I am going to Jerusalem in a ministry to the saints,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TextBox 1">
            <a:extLst>
              <a:ext uri="{FF2B5EF4-FFF2-40B4-BE49-F238E27FC236}">
                <a16:creationId xmlns:a16="http://schemas.microsoft.com/office/drawing/2014/main" id="{83B46528-B672-50CB-DA14-E17B7C2D1E45}"/>
              </a:ext>
            </a:extLst>
          </p:cNvPr>
          <p:cNvSpPr/>
          <p:nvPr/>
        </p:nvSpPr>
        <p:spPr>
          <a:xfrm>
            <a:off x="167288" y="980550"/>
            <a:ext cx="7006792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baseline="30000" dirty="0">
                <a:solidFill>
                  <a:srgbClr val="C00000"/>
                </a:solidFill>
                <a:latin typeface="Arial"/>
              </a:rPr>
              <a:t>26</a:t>
            </a: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for Macedonia and Achaia were pleased to share their resources with the poor among the saints at Jerusalem.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A4E106DD-14F6-C9A8-46F7-34D6B5B6F601}"/>
              </a:ext>
            </a:extLst>
          </p:cNvPr>
          <p:cNvSpPr/>
          <p:nvPr/>
        </p:nvSpPr>
        <p:spPr>
          <a:xfrm>
            <a:off x="141120" y="2247030"/>
            <a:ext cx="2111400" cy="179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Ministry: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Noto Sans CJK SC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Pleased: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Noto Sans CJK SC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Poor: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Noto Sans CJK SC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Saints: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FC8D9461-DA6B-1256-EBC4-5EB7912E4FA0}"/>
              </a:ext>
            </a:extLst>
          </p:cNvPr>
          <p:cNvSpPr/>
          <p:nvPr/>
        </p:nvSpPr>
        <p:spPr>
          <a:xfrm>
            <a:off x="2003729" y="2235510"/>
            <a:ext cx="5429911" cy="179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Arial"/>
              </a:rPr>
              <a:t>Deaconing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’ = care for poor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‘Cheerful givers’.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Shunned by major religions.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Measure of divine favor.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80197980-164E-25C5-1A19-1CFD3BD11B0F}"/>
              </a:ext>
            </a:extLst>
          </p:cNvPr>
          <p:cNvSpPr/>
          <p:nvPr/>
        </p:nvSpPr>
        <p:spPr>
          <a:xfrm>
            <a:off x="3257092" y="1058935"/>
            <a:ext cx="3916988" cy="125109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2400" b="0" strike="noStrike" spc="-1" dirty="0">
                <a:solidFill>
                  <a:schemeClr val="dk1"/>
                </a:solidFill>
                <a:latin typeface="Calibri"/>
              </a:rPr>
              <a:t>“</a:t>
            </a:r>
            <a:r>
              <a:rPr lang="en-US" sz="2400" spc="-1" dirty="0">
                <a:solidFill>
                  <a:schemeClr val="dk1"/>
                </a:solidFill>
              </a:rPr>
              <a:t>God loves a cheerful giver</a:t>
            </a:r>
            <a:r>
              <a:rPr lang="en-US" sz="2400" b="0" strike="noStrike" spc="-1" dirty="0">
                <a:solidFill>
                  <a:schemeClr val="dk1"/>
                </a:solidFill>
                <a:latin typeface="Calibri"/>
              </a:rPr>
              <a:t>”</a:t>
            </a:r>
            <a:br>
              <a:rPr lang="en-US" sz="2400" b="0" strike="noStrike" spc="-1" dirty="0">
                <a:solidFill>
                  <a:schemeClr val="dk1"/>
                </a:solidFill>
                <a:latin typeface="Calibri"/>
              </a:rPr>
            </a:br>
            <a:r>
              <a:rPr lang="en-US" sz="2400" b="0" strike="noStrike" spc="-1" dirty="0">
                <a:solidFill>
                  <a:schemeClr val="dk1"/>
                </a:solidFill>
                <a:latin typeface="Calibri"/>
              </a:rPr>
              <a:t>(</a:t>
            </a:r>
            <a:r>
              <a:rPr lang="en-US" sz="2400" spc="-1" dirty="0">
                <a:solidFill>
                  <a:schemeClr val="dk1"/>
                </a:solidFill>
                <a:latin typeface="Calibri"/>
              </a:rPr>
              <a:t>2 Cor</a:t>
            </a:r>
            <a:r>
              <a:rPr lang="en-US" sz="2400" b="0" strike="noStrike" spc="-1" dirty="0">
                <a:solidFill>
                  <a:schemeClr val="dk1"/>
                </a:solidFill>
                <a:latin typeface="Calibri"/>
              </a:rPr>
              <a:t>. 9:7).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B29997-AF76-6589-D3E9-CDABECFAB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4" y="0"/>
            <a:ext cx="7315200" cy="41148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80F1886-8F75-0D1E-79BF-AA513AB2AFA1}"/>
              </a:ext>
            </a:extLst>
          </p:cNvPr>
          <p:cNvSpPr/>
          <p:nvPr/>
        </p:nvSpPr>
        <p:spPr>
          <a:xfrm>
            <a:off x="2279081" y="1128333"/>
            <a:ext cx="2173649" cy="13835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73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2" grpId="0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6ED8EE-A116-2C5E-DE44-07D0DCE85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Box 4">
            <a:extLst>
              <a:ext uri="{FF2B5EF4-FFF2-40B4-BE49-F238E27FC236}">
                <a16:creationId xmlns:a16="http://schemas.microsoft.com/office/drawing/2014/main" id="{33CE4777-1CC9-92BD-2DFC-AD04C1FB6EE2}"/>
              </a:ext>
            </a:extLst>
          </p:cNvPr>
          <p:cNvSpPr/>
          <p:nvPr/>
        </p:nvSpPr>
        <p:spPr>
          <a:xfrm>
            <a:off x="141120" y="87840"/>
            <a:ext cx="715176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	</a:t>
            </a:r>
            <a:r>
              <a:rPr lang="en-US" sz="2800" b="1" strike="noStrike" spc="-1" baseline="30000" dirty="0">
                <a:solidFill>
                  <a:srgbClr val="C00000"/>
                </a:solidFill>
                <a:latin typeface="Arial"/>
              </a:rPr>
              <a:t>27 </a:t>
            </a: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They were pleased to do this, and indeed they </a:t>
            </a: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owe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it to them,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TextBox 1">
            <a:extLst>
              <a:ext uri="{FF2B5EF4-FFF2-40B4-BE49-F238E27FC236}">
                <a16:creationId xmlns:a16="http://schemas.microsoft.com/office/drawing/2014/main" id="{169CABD2-E757-9044-AB1B-222D84025DC5}"/>
              </a:ext>
            </a:extLst>
          </p:cNvPr>
          <p:cNvSpPr/>
          <p:nvPr/>
        </p:nvSpPr>
        <p:spPr>
          <a:xfrm>
            <a:off x="141120" y="516460"/>
            <a:ext cx="6969239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						</a:t>
            </a: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	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				 for if the gentiles have come to share in their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spiritual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blessings, [then] they </a:t>
            </a: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ought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also to be of service to them in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material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things.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F399BB50-305A-A0F1-DE75-69B004FA8EDC}"/>
              </a:ext>
            </a:extLst>
          </p:cNvPr>
          <p:cNvSpPr/>
          <p:nvPr/>
        </p:nvSpPr>
        <p:spPr>
          <a:xfrm>
            <a:off x="141120" y="2654940"/>
            <a:ext cx="211140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Owe: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Noto Sans CJK SC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Spiritual: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Noto Sans CJK SC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Material: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F8EF0A70-889F-03E2-03F9-DDE1008B0DC8}"/>
              </a:ext>
            </a:extLst>
          </p:cNvPr>
          <p:cNvSpPr/>
          <p:nvPr/>
        </p:nvSpPr>
        <p:spPr>
          <a:xfrm>
            <a:off x="2130950" y="2643420"/>
            <a:ext cx="530269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Noun ‘</a:t>
            </a: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owe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’ = verb ‘</a:t>
            </a: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ought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’.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Everlasting benefits.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Survival needs.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id="{829AE7C8-52B2-35D6-0C9F-440BDD1F9857}"/>
              </a:ext>
            </a:extLst>
          </p:cNvPr>
          <p:cNvSpPr/>
          <p:nvPr/>
        </p:nvSpPr>
        <p:spPr>
          <a:xfrm>
            <a:off x="3193371" y="1013572"/>
            <a:ext cx="3916988" cy="125109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2400" b="0" strike="noStrike" spc="-1" dirty="0">
                <a:solidFill>
                  <a:schemeClr val="dk1"/>
                </a:solidFill>
                <a:latin typeface="Calibri"/>
              </a:rPr>
              <a:t>“</a:t>
            </a:r>
            <a:r>
              <a:rPr lang="en-US" sz="2400" spc="-1" dirty="0">
                <a:solidFill>
                  <a:schemeClr val="dk1"/>
                </a:solidFill>
              </a:rPr>
              <a:t>Owe no one anything, except to love each other</a:t>
            </a:r>
            <a:r>
              <a:rPr lang="en-US" sz="2400" b="0" strike="noStrike" spc="-1" dirty="0">
                <a:solidFill>
                  <a:schemeClr val="dk1"/>
                </a:solidFill>
                <a:latin typeface="Calibri"/>
              </a:rPr>
              <a:t>”</a:t>
            </a:r>
            <a:br>
              <a:rPr lang="en-US" sz="2400" b="0" strike="noStrike" spc="-1" dirty="0">
                <a:solidFill>
                  <a:schemeClr val="dk1"/>
                </a:solidFill>
                <a:latin typeface="Calibri"/>
              </a:rPr>
            </a:br>
            <a:r>
              <a:rPr lang="en-US" sz="2400" b="0" strike="noStrike" spc="-1" dirty="0">
                <a:solidFill>
                  <a:schemeClr val="dk1"/>
                </a:solidFill>
                <a:latin typeface="Calibri"/>
              </a:rPr>
              <a:t>(</a:t>
            </a:r>
            <a:r>
              <a:rPr lang="en-US" sz="2400" spc="-1" dirty="0">
                <a:solidFill>
                  <a:schemeClr val="dk1"/>
                </a:solidFill>
                <a:latin typeface="Calibri"/>
              </a:rPr>
              <a:t>Rom</a:t>
            </a:r>
            <a:r>
              <a:rPr lang="en-US" sz="2400" b="0" strike="noStrike" spc="-1" dirty="0">
                <a:solidFill>
                  <a:schemeClr val="dk1"/>
                </a:solidFill>
                <a:latin typeface="Calibri"/>
              </a:rPr>
              <a:t>. 13:8).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388A0C-F4B5-6F93-FEB1-7E9BBDAD9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635" y="0"/>
            <a:ext cx="407992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47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7679E1-F94F-303C-E519-E3B28447F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Box 4">
            <a:extLst>
              <a:ext uri="{FF2B5EF4-FFF2-40B4-BE49-F238E27FC236}">
                <a16:creationId xmlns:a16="http://schemas.microsoft.com/office/drawing/2014/main" id="{4426CAB5-4AAE-7B19-BB98-D5B739410A2F}"/>
              </a:ext>
            </a:extLst>
          </p:cNvPr>
          <p:cNvSpPr/>
          <p:nvPr/>
        </p:nvSpPr>
        <p:spPr>
          <a:xfrm>
            <a:off x="141120" y="87840"/>
            <a:ext cx="715176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	</a:t>
            </a:r>
            <a:r>
              <a:rPr lang="en-US" sz="2800" b="1" strike="noStrike" spc="-1" baseline="30000" dirty="0">
                <a:solidFill>
                  <a:srgbClr val="C00000"/>
                </a:solidFill>
                <a:latin typeface="Arial"/>
              </a:rPr>
              <a:t>28</a:t>
            </a: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So, when I have completed this and have delivered to them what has been collected, I will set out by way of you </a:t>
            </a:r>
            <a:br>
              <a:rPr lang="en-US" sz="2800" b="1" spc="-1" dirty="0">
                <a:solidFill>
                  <a:srgbClr val="000000"/>
                </a:solidFill>
                <a:latin typeface="Arial"/>
              </a:rPr>
            </a:b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to Spain,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TextBox 1">
            <a:extLst>
              <a:ext uri="{FF2B5EF4-FFF2-40B4-BE49-F238E27FC236}">
                <a16:creationId xmlns:a16="http://schemas.microsoft.com/office/drawing/2014/main" id="{9D5FA9AE-1594-755A-1648-F9FD6C62FBB5}"/>
              </a:ext>
            </a:extLst>
          </p:cNvPr>
          <p:cNvSpPr/>
          <p:nvPr/>
        </p:nvSpPr>
        <p:spPr>
          <a:xfrm>
            <a:off x="141120" y="1365630"/>
            <a:ext cx="710784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baseline="30000" dirty="0">
                <a:solidFill>
                  <a:srgbClr val="C00000"/>
                </a:solidFill>
                <a:latin typeface="Arial"/>
              </a:rPr>
              <a:t>		</a:t>
            </a:r>
            <a:r>
              <a:rPr lang="en-US" sz="2800" b="1" spc="-1" baseline="30000" dirty="0">
                <a:solidFill>
                  <a:srgbClr val="C00000"/>
                </a:solidFill>
                <a:latin typeface="Arial"/>
              </a:rPr>
              <a:t>		</a:t>
            </a: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  </a:t>
            </a:r>
            <a:r>
              <a:rPr lang="en-US" sz="2800" b="1" strike="noStrike" spc="-1" baseline="30000" dirty="0">
                <a:solidFill>
                  <a:srgbClr val="C00000"/>
                </a:solidFill>
                <a:latin typeface="Arial"/>
              </a:rPr>
              <a:t>29</a:t>
            </a: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and I know that when I come to you I will come in the fullness of the blessing of Christ.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extBox 19">
            <a:extLst>
              <a:ext uri="{FF2B5EF4-FFF2-40B4-BE49-F238E27FC236}">
                <a16:creationId xmlns:a16="http://schemas.microsoft.com/office/drawing/2014/main" id="{35EF6AFE-08BA-BF99-4715-280D9CA708F7}"/>
              </a:ext>
            </a:extLst>
          </p:cNvPr>
          <p:cNvSpPr/>
          <p:nvPr/>
        </p:nvSpPr>
        <p:spPr>
          <a:xfrm>
            <a:off x="141120" y="2654940"/>
            <a:ext cx="229993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Complete: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Noto Sans CJK SC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I will: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Noto Sans CJK SC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“Go”: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1A30ED94-EB04-496F-C8C3-9A702F427B89}"/>
              </a:ext>
            </a:extLst>
          </p:cNvPr>
          <p:cNvSpPr/>
          <p:nvPr/>
        </p:nvSpPr>
        <p:spPr>
          <a:xfrm>
            <a:off x="2329732" y="2643420"/>
            <a:ext cx="5103908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Current plan accomplished.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Future plan initiated.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Romans bless Paul!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6CD3B7AF-2399-5B33-8228-F23BA7712227}"/>
              </a:ext>
            </a:extLst>
          </p:cNvPr>
          <p:cNvSpPr/>
          <p:nvPr/>
        </p:nvSpPr>
        <p:spPr>
          <a:xfrm>
            <a:off x="3419062" y="912023"/>
            <a:ext cx="3553450" cy="173139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2400" b="0" strike="noStrike" spc="-1" dirty="0">
                <a:solidFill>
                  <a:schemeClr val="dk1"/>
                </a:solidFill>
                <a:latin typeface="Calibri"/>
              </a:rPr>
              <a:t>“… </a:t>
            </a:r>
            <a:r>
              <a:rPr lang="en-US" sz="2400" spc="-1" dirty="0">
                <a:solidFill>
                  <a:schemeClr val="dk1"/>
                </a:solidFill>
              </a:rPr>
              <a:t>mutually encouraged by each other's faith, both yours and mine</a:t>
            </a:r>
            <a:r>
              <a:rPr lang="en-US" sz="2400" b="0" strike="noStrike" spc="-1" dirty="0">
                <a:solidFill>
                  <a:schemeClr val="dk1"/>
                </a:solidFill>
                <a:latin typeface="Calibri"/>
              </a:rPr>
              <a:t>” (Rom. 1:12).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E3A72B-7CD9-7DE6-70C1-66CFF1A38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19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88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Box 10"/>
          <p:cNvSpPr/>
          <p:nvPr/>
        </p:nvSpPr>
        <p:spPr>
          <a:xfrm>
            <a:off x="81540" y="451206"/>
            <a:ext cx="715212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	</a:t>
            </a:r>
            <a:r>
              <a:rPr lang="en-US" sz="2800" b="1" strike="noStrike" spc="-1" baseline="30000" dirty="0">
                <a:solidFill>
                  <a:srgbClr val="C00000"/>
                </a:solidFill>
                <a:latin typeface="Arial"/>
              </a:rPr>
              <a:t>30</a:t>
            </a: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I appeal to you, brothers and sisters, by our Lord Jesus Christ and </a:t>
            </a:r>
            <a:br>
              <a:rPr lang="en-US" sz="2800" b="1" spc="-1" dirty="0">
                <a:solidFill>
                  <a:srgbClr val="000000"/>
                </a:solidFill>
                <a:latin typeface="Arial"/>
              </a:rPr>
            </a:b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by the love of the Spirit, to join me </a:t>
            </a:r>
            <a:br>
              <a:rPr lang="en-US" sz="2800" b="1" spc="-1" dirty="0">
                <a:solidFill>
                  <a:srgbClr val="000000"/>
                </a:solidFill>
                <a:latin typeface="Arial"/>
              </a:rPr>
            </a:b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in earnest prayer to God on my behalf, …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TextBox 11"/>
          <p:cNvSpPr/>
          <p:nvPr/>
        </p:nvSpPr>
        <p:spPr>
          <a:xfrm>
            <a:off x="81540" y="2192165"/>
            <a:ext cx="2111400" cy="179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Lord: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Noto Sans CJK SC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Spirit: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Noto Sans CJK SC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God: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  <a:ea typeface="Noto Sans CJK SC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Prayer: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TextBox 12"/>
          <p:cNvSpPr/>
          <p:nvPr/>
        </p:nvSpPr>
        <p:spPr>
          <a:xfrm>
            <a:off x="0" y="0"/>
            <a:ext cx="731484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Romans 15:30-33 (</a:t>
            </a:r>
            <a:r>
              <a:rPr lang="en-US" sz="2800" b="1" strike="noStrike" spc="-1" dirty="0" err="1">
                <a:solidFill>
                  <a:srgbClr val="0070C0"/>
                </a:solidFill>
                <a:latin typeface="Verdana"/>
                <a:ea typeface="Verdana"/>
              </a:rPr>
              <a:t>NRSVue</a:t>
            </a: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)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TextBox 13"/>
          <p:cNvSpPr/>
          <p:nvPr/>
        </p:nvSpPr>
        <p:spPr>
          <a:xfrm>
            <a:off x="2133540" y="2180645"/>
            <a:ext cx="5240520" cy="179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God incarnate.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God indwelling.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God superintending.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Make verifiable requests!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Rectangle: Rounded Corners 2"/>
          <p:cNvSpPr/>
          <p:nvPr/>
        </p:nvSpPr>
        <p:spPr>
          <a:xfrm>
            <a:off x="2289113" y="766205"/>
            <a:ext cx="4929374" cy="14259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2400" b="0" strike="noStrike" spc="-1" dirty="0">
                <a:solidFill>
                  <a:schemeClr val="dk1"/>
                </a:solidFill>
                <a:latin typeface="Calibri"/>
              </a:rPr>
              <a:t>“</a:t>
            </a:r>
            <a:r>
              <a:rPr lang="en-US" sz="2400" spc="-1" dirty="0">
                <a:solidFill>
                  <a:schemeClr val="dk1"/>
                </a:solidFill>
              </a:rPr>
              <a:t>The prayer of a righteous person has great power as it is working</a:t>
            </a:r>
            <a:r>
              <a:rPr lang="en-US" sz="2400" b="0" strike="noStrike" spc="-1" dirty="0">
                <a:solidFill>
                  <a:schemeClr val="dk1"/>
                </a:solidFill>
                <a:latin typeface="Calibri"/>
              </a:rPr>
              <a:t>”</a:t>
            </a:r>
            <a:br>
              <a:rPr lang="en-US" sz="2400" b="0" strike="noStrike" spc="-1" dirty="0">
                <a:solidFill>
                  <a:schemeClr val="dk1"/>
                </a:solidFill>
                <a:latin typeface="Calibri"/>
              </a:rPr>
            </a:br>
            <a:r>
              <a:rPr lang="en-US" sz="2400" b="0" strike="noStrike" spc="-1" dirty="0">
                <a:solidFill>
                  <a:schemeClr val="dk1"/>
                </a:solidFill>
                <a:latin typeface="Calibri"/>
              </a:rPr>
              <a:t>(James 5:16).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F31389-5AF4-3C34-E60B-3C805B3FA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687" y="467888"/>
            <a:ext cx="4815465" cy="364691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10014</TotalTime>
  <Words>1163</Words>
  <Application>Microsoft Office PowerPoint</Application>
  <PresentationFormat>Custom</PresentationFormat>
  <Paragraphs>135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Arial</vt:lpstr>
      <vt:lpstr>Calibri</vt:lpstr>
      <vt:lpstr>Calibri Light</vt:lpstr>
      <vt:lpstr>Symbol</vt:lpstr>
      <vt:lpstr>Times New Roman</vt:lpstr>
      <vt:lpstr>Verdana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PowerPoint Presentation</vt:lpstr>
      <vt:lpstr>Three practical lessons from Romans 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Galen Currah</dc:creator>
  <dc:description/>
  <cp:lastModifiedBy>Galen Currah</cp:lastModifiedBy>
  <cp:revision>416</cp:revision>
  <dcterms:created xsi:type="dcterms:W3CDTF">2023-02-25T21:04:15Z</dcterms:created>
  <dcterms:modified xsi:type="dcterms:W3CDTF">2026-03-27T06:50:07Z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Custom</vt:lpwstr>
  </property>
  <property fmtid="{D5CDD505-2E9C-101B-9397-08002B2CF9AE}" pid="3" name="Slides">
    <vt:i4>14</vt:i4>
  </property>
</Properties>
</file>