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438" r:id="rId3"/>
    <p:sldId id="435" r:id="rId4"/>
    <p:sldId id="439" r:id="rId5"/>
    <p:sldId id="437" r:id="rId6"/>
    <p:sldId id="441" r:id="rId7"/>
    <p:sldId id="440" r:id="rId8"/>
    <p:sldId id="442" r:id="rId9"/>
    <p:sldId id="443" r:id="rId10"/>
    <p:sldId id="444" r:id="rId11"/>
    <p:sldId id="432" r:id="rId12"/>
    <p:sldId id="448" r:id="rId13"/>
    <p:sldId id="449" r:id="rId14"/>
    <p:sldId id="445" r:id="rId15"/>
    <p:sldId id="446" r:id="rId16"/>
    <p:sldId id="450" r:id="rId17"/>
    <p:sldId id="451" r:id="rId18"/>
    <p:sldId id="447" r:id="rId19"/>
    <p:sldId id="416" r:id="rId20"/>
  </p:sldIdLst>
  <p:sldSz cx="7315200" cy="41148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4195FF-8F86-54BB-EB87-7D403376B1B0}" name="Galen Currah" initials="GC" userId="b9acc8d0659c3654"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DE7"/>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8" autoAdjust="0"/>
    <p:restoredTop sz="94660"/>
  </p:normalViewPr>
  <p:slideViewPr>
    <p:cSldViewPr snapToGrid="0">
      <p:cViewPr varScale="1">
        <p:scale>
          <a:sx n="135" d="100"/>
          <a:sy n="135" d="100"/>
        </p:scale>
        <p:origin x="96" y="3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73418"/>
            <a:ext cx="5486400" cy="1432560"/>
          </a:xfrm>
        </p:spPr>
        <p:txBody>
          <a:bodyPr anchor="b"/>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914400" y="2161223"/>
            <a:ext cx="5486400" cy="993457"/>
          </a:xfrm>
        </p:spPr>
        <p:txBody>
          <a:bodyPr/>
          <a:lstStyle>
            <a:lvl1pPr marL="0" indent="0" algn="ctr">
              <a:buNone/>
              <a:defRPr sz="1440"/>
            </a:lvl1pPr>
            <a:lvl2pPr marL="274320" indent="0" algn="ctr">
              <a:buNone/>
              <a:defRPr sz="1200"/>
            </a:lvl2pPr>
            <a:lvl3pPr marL="548640" indent="0" algn="ctr">
              <a:buNone/>
              <a:defRPr sz="1080"/>
            </a:lvl3pPr>
            <a:lvl4pPr marL="822960" indent="0" algn="ctr">
              <a:buNone/>
              <a:defRPr sz="960"/>
            </a:lvl4pPr>
            <a:lvl5pPr marL="1097280" indent="0" algn="ctr">
              <a:buNone/>
              <a:defRPr sz="960"/>
            </a:lvl5pPr>
            <a:lvl6pPr marL="1371600" indent="0" algn="ctr">
              <a:buNone/>
              <a:defRPr sz="960"/>
            </a:lvl6pPr>
            <a:lvl7pPr marL="1645920" indent="0" algn="ctr">
              <a:buNone/>
              <a:defRPr sz="960"/>
            </a:lvl7pPr>
            <a:lvl8pPr marL="1920240" indent="0" algn="ctr">
              <a:buNone/>
              <a:defRPr sz="960"/>
            </a:lvl8pPr>
            <a:lvl9pPr marL="2194560" indent="0" algn="ctr">
              <a:buNone/>
              <a:defRPr sz="9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3CCF0BF-C3A9-4D6C-BDB3-FC19FEA1CBB9}" type="datetimeFigureOut">
              <a:rPr lang="en-US" smtClean="0"/>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3856212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CCF0BF-C3A9-4D6C-BDB3-FC19FEA1CBB9}" type="datetimeFigureOut">
              <a:rPr lang="en-US" smtClean="0"/>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2281278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234940" y="219075"/>
            <a:ext cx="1577340" cy="348710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02920" y="219075"/>
            <a:ext cx="4640580" cy="34871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CCF0BF-C3A9-4D6C-BDB3-FC19FEA1CBB9}" type="datetimeFigureOut">
              <a:rPr lang="en-US" smtClean="0"/>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432736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CCF0BF-C3A9-4D6C-BDB3-FC19FEA1CBB9}" type="datetimeFigureOut">
              <a:rPr lang="en-US" smtClean="0"/>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2167196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9110" y="1025843"/>
            <a:ext cx="6309360" cy="1711642"/>
          </a:xfrm>
        </p:spPr>
        <p:txBody>
          <a:bodyPr anchor="b"/>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499110" y="2753678"/>
            <a:ext cx="6309360" cy="900112"/>
          </a:xfrm>
        </p:spPr>
        <p:txBody>
          <a:bodyPr/>
          <a:lstStyle>
            <a:lvl1pPr marL="0" indent="0">
              <a:buNone/>
              <a:defRPr sz="1440">
                <a:solidFill>
                  <a:schemeClr val="tx1">
                    <a:tint val="75000"/>
                  </a:schemeClr>
                </a:solidFill>
              </a:defRPr>
            </a:lvl1pPr>
            <a:lvl2pPr marL="274320" indent="0">
              <a:buNone/>
              <a:defRPr sz="1200">
                <a:solidFill>
                  <a:schemeClr val="tx1">
                    <a:tint val="75000"/>
                  </a:schemeClr>
                </a:solidFill>
              </a:defRPr>
            </a:lvl2pPr>
            <a:lvl3pPr marL="548640" indent="0">
              <a:buNone/>
              <a:defRPr sz="1080">
                <a:solidFill>
                  <a:schemeClr val="tx1">
                    <a:tint val="75000"/>
                  </a:schemeClr>
                </a:solidFill>
              </a:defRPr>
            </a:lvl3pPr>
            <a:lvl4pPr marL="822960" indent="0">
              <a:buNone/>
              <a:defRPr sz="960">
                <a:solidFill>
                  <a:schemeClr val="tx1">
                    <a:tint val="75000"/>
                  </a:schemeClr>
                </a:solidFill>
              </a:defRPr>
            </a:lvl4pPr>
            <a:lvl5pPr marL="1097280" indent="0">
              <a:buNone/>
              <a:defRPr sz="960">
                <a:solidFill>
                  <a:schemeClr val="tx1">
                    <a:tint val="75000"/>
                  </a:schemeClr>
                </a:solidFill>
              </a:defRPr>
            </a:lvl5pPr>
            <a:lvl6pPr marL="1371600" indent="0">
              <a:buNone/>
              <a:defRPr sz="960">
                <a:solidFill>
                  <a:schemeClr val="tx1">
                    <a:tint val="75000"/>
                  </a:schemeClr>
                </a:solidFill>
              </a:defRPr>
            </a:lvl6pPr>
            <a:lvl7pPr marL="1645920" indent="0">
              <a:buNone/>
              <a:defRPr sz="960">
                <a:solidFill>
                  <a:schemeClr val="tx1">
                    <a:tint val="75000"/>
                  </a:schemeClr>
                </a:solidFill>
              </a:defRPr>
            </a:lvl7pPr>
            <a:lvl8pPr marL="1920240" indent="0">
              <a:buNone/>
              <a:defRPr sz="960">
                <a:solidFill>
                  <a:schemeClr val="tx1">
                    <a:tint val="75000"/>
                  </a:schemeClr>
                </a:solidFill>
              </a:defRPr>
            </a:lvl8pPr>
            <a:lvl9pPr marL="2194560" indent="0">
              <a:buNone/>
              <a:defRPr sz="9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CCF0BF-C3A9-4D6C-BDB3-FC19FEA1CBB9}" type="datetimeFigureOut">
              <a:rPr lang="en-US" smtClean="0"/>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501278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2920" y="1095375"/>
            <a:ext cx="3108960" cy="26108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703320" y="1095375"/>
            <a:ext cx="3108960" cy="26108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CCF0BF-C3A9-4D6C-BDB3-FC19FEA1CBB9}" type="datetimeFigureOut">
              <a:rPr lang="en-US" smtClean="0"/>
              <a:t>4/2/2026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3304734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873" y="219075"/>
            <a:ext cx="6309360" cy="795338"/>
          </a:xfrm>
        </p:spPr>
        <p:txBody>
          <a:bodyPr/>
          <a:lstStyle/>
          <a:p>
            <a:r>
              <a:rPr lang="en-US"/>
              <a:t>Click to edit Master title style</a:t>
            </a:r>
            <a:endParaRPr lang="en-US" dirty="0"/>
          </a:p>
        </p:txBody>
      </p:sp>
      <p:sp>
        <p:nvSpPr>
          <p:cNvPr id="3" name="Text Placeholder 2"/>
          <p:cNvSpPr>
            <a:spLocks noGrp="1"/>
          </p:cNvSpPr>
          <p:nvPr>
            <p:ph type="body" idx="1"/>
          </p:nvPr>
        </p:nvSpPr>
        <p:spPr>
          <a:xfrm>
            <a:off x="503873" y="1008698"/>
            <a:ext cx="3094672" cy="494347"/>
          </a:xfrm>
        </p:spPr>
        <p:txBody>
          <a:bodyPr anchor="b"/>
          <a:lstStyle>
            <a:lvl1pPr marL="0" indent="0">
              <a:buNone/>
              <a:defRPr sz="1440" b="1"/>
            </a:lvl1pPr>
            <a:lvl2pPr marL="274320" indent="0">
              <a:buNone/>
              <a:defRPr sz="1200" b="1"/>
            </a:lvl2pPr>
            <a:lvl3pPr marL="548640" indent="0">
              <a:buNone/>
              <a:defRPr sz="1080" b="1"/>
            </a:lvl3pPr>
            <a:lvl4pPr marL="822960" indent="0">
              <a:buNone/>
              <a:defRPr sz="960" b="1"/>
            </a:lvl4pPr>
            <a:lvl5pPr marL="1097280" indent="0">
              <a:buNone/>
              <a:defRPr sz="960" b="1"/>
            </a:lvl5pPr>
            <a:lvl6pPr marL="1371600" indent="0">
              <a:buNone/>
              <a:defRPr sz="960" b="1"/>
            </a:lvl6pPr>
            <a:lvl7pPr marL="1645920" indent="0">
              <a:buNone/>
              <a:defRPr sz="960" b="1"/>
            </a:lvl7pPr>
            <a:lvl8pPr marL="1920240" indent="0">
              <a:buNone/>
              <a:defRPr sz="960" b="1"/>
            </a:lvl8pPr>
            <a:lvl9pPr marL="2194560" indent="0">
              <a:buNone/>
              <a:defRPr sz="960" b="1"/>
            </a:lvl9pPr>
          </a:lstStyle>
          <a:p>
            <a:pPr lvl="0"/>
            <a:r>
              <a:rPr lang="en-US"/>
              <a:t>Click to edit Master text styles</a:t>
            </a:r>
          </a:p>
        </p:txBody>
      </p:sp>
      <p:sp>
        <p:nvSpPr>
          <p:cNvPr id="4" name="Content Placeholder 3"/>
          <p:cNvSpPr>
            <a:spLocks noGrp="1"/>
          </p:cNvSpPr>
          <p:nvPr>
            <p:ph sz="half" idx="2"/>
          </p:nvPr>
        </p:nvSpPr>
        <p:spPr>
          <a:xfrm>
            <a:off x="503873" y="1503045"/>
            <a:ext cx="3094672" cy="22107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703320" y="1008698"/>
            <a:ext cx="3109913" cy="494347"/>
          </a:xfrm>
        </p:spPr>
        <p:txBody>
          <a:bodyPr anchor="b"/>
          <a:lstStyle>
            <a:lvl1pPr marL="0" indent="0">
              <a:buNone/>
              <a:defRPr sz="1440" b="1"/>
            </a:lvl1pPr>
            <a:lvl2pPr marL="274320" indent="0">
              <a:buNone/>
              <a:defRPr sz="1200" b="1"/>
            </a:lvl2pPr>
            <a:lvl3pPr marL="548640" indent="0">
              <a:buNone/>
              <a:defRPr sz="1080" b="1"/>
            </a:lvl3pPr>
            <a:lvl4pPr marL="822960" indent="0">
              <a:buNone/>
              <a:defRPr sz="960" b="1"/>
            </a:lvl4pPr>
            <a:lvl5pPr marL="1097280" indent="0">
              <a:buNone/>
              <a:defRPr sz="960" b="1"/>
            </a:lvl5pPr>
            <a:lvl6pPr marL="1371600" indent="0">
              <a:buNone/>
              <a:defRPr sz="960" b="1"/>
            </a:lvl6pPr>
            <a:lvl7pPr marL="1645920" indent="0">
              <a:buNone/>
              <a:defRPr sz="960" b="1"/>
            </a:lvl7pPr>
            <a:lvl8pPr marL="1920240" indent="0">
              <a:buNone/>
              <a:defRPr sz="960" b="1"/>
            </a:lvl8pPr>
            <a:lvl9pPr marL="2194560" indent="0">
              <a:buNone/>
              <a:defRPr sz="960" b="1"/>
            </a:lvl9pPr>
          </a:lstStyle>
          <a:p>
            <a:pPr lvl="0"/>
            <a:r>
              <a:rPr lang="en-US"/>
              <a:t>Click to edit Master text styles</a:t>
            </a:r>
          </a:p>
        </p:txBody>
      </p:sp>
      <p:sp>
        <p:nvSpPr>
          <p:cNvPr id="6" name="Content Placeholder 5"/>
          <p:cNvSpPr>
            <a:spLocks noGrp="1"/>
          </p:cNvSpPr>
          <p:nvPr>
            <p:ph sz="quarter" idx="4"/>
          </p:nvPr>
        </p:nvSpPr>
        <p:spPr>
          <a:xfrm>
            <a:off x="3703320" y="1503045"/>
            <a:ext cx="3109913" cy="22107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CCF0BF-C3A9-4D6C-BDB3-FC19FEA1CBB9}" type="datetimeFigureOut">
              <a:rPr lang="en-US" smtClean="0"/>
              <a:t>4/2/2026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1289143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CCF0BF-C3A9-4D6C-BDB3-FC19FEA1CBB9}" type="datetimeFigureOut">
              <a:rPr lang="en-US" smtClean="0"/>
              <a:t>4/2/2026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2434150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CCF0BF-C3A9-4D6C-BDB3-FC19FEA1CBB9}" type="datetimeFigureOut">
              <a:rPr lang="en-US" smtClean="0"/>
              <a:t>4/2/2026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1038222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274320"/>
            <a:ext cx="2359342" cy="960120"/>
          </a:xfrm>
        </p:spPr>
        <p:txBody>
          <a:bodyPr anchor="b"/>
          <a:lstStyle>
            <a:lvl1pPr>
              <a:defRPr sz="1920"/>
            </a:lvl1pPr>
          </a:lstStyle>
          <a:p>
            <a:r>
              <a:rPr lang="en-US"/>
              <a:t>Click to edit Master title style</a:t>
            </a:r>
            <a:endParaRPr lang="en-US" dirty="0"/>
          </a:p>
        </p:txBody>
      </p:sp>
      <p:sp>
        <p:nvSpPr>
          <p:cNvPr id="3" name="Content Placeholder 2"/>
          <p:cNvSpPr>
            <a:spLocks noGrp="1"/>
          </p:cNvSpPr>
          <p:nvPr>
            <p:ph idx="1"/>
          </p:nvPr>
        </p:nvSpPr>
        <p:spPr>
          <a:xfrm>
            <a:off x="3109913" y="592455"/>
            <a:ext cx="3703320" cy="2924175"/>
          </a:xfrm>
        </p:spPr>
        <p:txBody>
          <a:bodyPr/>
          <a:lstStyle>
            <a:lvl1pPr>
              <a:defRPr sz="1920"/>
            </a:lvl1pPr>
            <a:lvl2pPr>
              <a:defRPr sz="1680"/>
            </a:lvl2pPr>
            <a:lvl3pPr>
              <a:defRPr sz="144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873" y="1234440"/>
            <a:ext cx="2359342" cy="2286953"/>
          </a:xfrm>
        </p:spPr>
        <p:txBody>
          <a:bodyPr/>
          <a:lstStyle>
            <a:lvl1pPr marL="0" indent="0">
              <a:buNone/>
              <a:defRPr sz="960"/>
            </a:lvl1pPr>
            <a:lvl2pPr marL="274320" indent="0">
              <a:buNone/>
              <a:defRPr sz="840"/>
            </a:lvl2pPr>
            <a:lvl3pPr marL="548640" indent="0">
              <a:buNone/>
              <a:defRPr sz="720"/>
            </a:lvl3pPr>
            <a:lvl4pPr marL="822960" indent="0">
              <a:buNone/>
              <a:defRPr sz="600"/>
            </a:lvl4pPr>
            <a:lvl5pPr marL="1097280" indent="0">
              <a:buNone/>
              <a:defRPr sz="600"/>
            </a:lvl5pPr>
            <a:lvl6pPr marL="1371600" indent="0">
              <a:buNone/>
              <a:defRPr sz="600"/>
            </a:lvl6pPr>
            <a:lvl7pPr marL="1645920" indent="0">
              <a:buNone/>
              <a:defRPr sz="600"/>
            </a:lvl7pPr>
            <a:lvl8pPr marL="1920240" indent="0">
              <a:buNone/>
              <a:defRPr sz="600"/>
            </a:lvl8pPr>
            <a:lvl9pPr marL="219456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93CCF0BF-C3A9-4D6C-BDB3-FC19FEA1CBB9}" type="datetimeFigureOut">
              <a:rPr lang="en-US" smtClean="0"/>
              <a:t>4/2/2026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1384587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274320"/>
            <a:ext cx="2359342" cy="960120"/>
          </a:xfrm>
        </p:spPr>
        <p:txBody>
          <a:bodyPr anchor="b"/>
          <a:lstStyle>
            <a:lvl1pPr>
              <a:defRPr sz="19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109913" y="592455"/>
            <a:ext cx="3703320" cy="2924175"/>
          </a:xfrm>
        </p:spPr>
        <p:txBody>
          <a:bodyPr anchor="t"/>
          <a:lstStyle>
            <a:lvl1pPr marL="0" indent="0">
              <a:buNone/>
              <a:defRPr sz="1920"/>
            </a:lvl1pPr>
            <a:lvl2pPr marL="274320" indent="0">
              <a:buNone/>
              <a:defRPr sz="1680"/>
            </a:lvl2pPr>
            <a:lvl3pPr marL="548640" indent="0">
              <a:buNone/>
              <a:defRPr sz="1440"/>
            </a:lvl3pPr>
            <a:lvl4pPr marL="822960" indent="0">
              <a:buNone/>
              <a:defRPr sz="1200"/>
            </a:lvl4pPr>
            <a:lvl5pPr marL="1097280" indent="0">
              <a:buNone/>
              <a:defRPr sz="1200"/>
            </a:lvl5pPr>
            <a:lvl6pPr marL="1371600" indent="0">
              <a:buNone/>
              <a:defRPr sz="1200"/>
            </a:lvl6pPr>
            <a:lvl7pPr marL="1645920" indent="0">
              <a:buNone/>
              <a:defRPr sz="1200"/>
            </a:lvl7pPr>
            <a:lvl8pPr marL="1920240" indent="0">
              <a:buNone/>
              <a:defRPr sz="1200"/>
            </a:lvl8pPr>
            <a:lvl9pPr marL="219456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503873" y="1234440"/>
            <a:ext cx="2359342" cy="2286953"/>
          </a:xfrm>
        </p:spPr>
        <p:txBody>
          <a:bodyPr/>
          <a:lstStyle>
            <a:lvl1pPr marL="0" indent="0">
              <a:buNone/>
              <a:defRPr sz="960"/>
            </a:lvl1pPr>
            <a:lvl2pPr marL="274320" indent="0">
              <a:buNone/>
              <a:defRPr sz="840"/>
            </a:lvl2pPr>
            <a:lvl3pPr marL="548640" indent="0">
              <a:buNone/>
              <a:defRPr sz="720"/>
            </a:lvl3pPr>
            <a:lvl4pPr marL="822960" indent="0">
              <a:buNone/>
              <a:defRPr sz="600"/>
            </a:lvl4pPr>
            <a:lvl5pPr marL="1097280" indent="0">
              <a:buNone/>
              <a:defRPr sz="600"/>
            </a:lvl5pPr>
            <a:lvl6pPr marL="1371600" indent="0">
              <a:buNone/>
              <a:defRPr sz="600"/>
            </a:lvl6pPr>
            <a:lvl7pPr marL="1645920" indent="0">
              <a:buNone/>
              <a:defRPr sz="600"/>
            </a:lvl7pPr>
            <a:lvl8pPr marL="1920240" indent="0">
              <a:buNone/>
              <a:defRPr sz="600"/>
            </a:lvl8pPr>
            <a:lvl9pPr marL="219456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93CCF0BF-C3A9-4D6C-BDB3-FC19FEA1CBB9}" type="datetimeFigureOut">
              <a:rPr lang="en-US" smtClean="0"/>
              <a:t>4/2/2026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3739230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219075"/>
            <a:ext cx="6309360" cy="7953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2920" y="1095375"/>
            <a:ext cx="6309360" cy="261080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02920" y="3813810"/>
            <a:ext cx="1645920" cy="219075"/>
          </a:xfrm>
          <a:prstGeom prst="rect">
            <a:avLst/>
          </a:prstGeom>
        </p:spPr>
        <p:txBody>
          <a:bodyPr vert="horz" lIns="91440" tIns="45720" rIns="91440" bIns="45720" rtlCol="0" anchor="ctr"/>
          <a:lstStyle>
            <a:lvl1pPr algn="l">
              <a:defRPr sz="720">
                <a:solidFill>
                  <a:schemeClr val="tx1">
                    <a:tint val="75000"/>
                  </a:schemeClr>
                </a:solidFill>
              </a:defRPr>
            </a:lvl1pPr>
          </a:lstStyle>
          <a:p>
            <a:fld id="{93CCF0BF-C3A9-4D6C-BDB3-FC19FEA1CBB9}" type="datetimeFigureOut">
              <a:rPr lang="en-US" smtClean="0"/>
              <a:t>4/2/2026</a:t>
            </a:fld>
            <a:endParaRPr lang="en-US"/>
          </a:p>
        </p:txBody>
      </p:sp>
      <p:sp>
        <p:nvSpPr>
          <p:cNvPr id="5" name="Footer Placeholder 4"/>
          <p:cNvSpPr>
            <a:spLocks noGrp="1"/>
          </p:cNvSpPr>
          <p:nvPr>
            <p:ph type="ftr" sz="quarter" idx="3"/>
          </p:nvPr>
        </p:nvSpPr>
        <p:spPr>
          <a:xfrm>
            <a:off x="2423160" y="3813810"/>
            <a:ext cx="2468880" cy="219075"/>
          </a:xfrm>
          <a:prstGeom prst="rect">
            <a:avLst/>
          </a:prstGeom>
        </p:spPr>
        <p:txBody>
          <a:bodyPr vert="horz" lIns="91440" tIns="45720" rIns="91440" bIns="45720" rtlCol="0" anchor="ctr"/>
          <a:lstStyle>
            <a:lvl1pPr algn="ctr">
              <a:defRPr sz="7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166360" y="3813810"/>
            <a:ext cx="1645920" cy="219075"/>
          </a:xfrm>
          <a:prstGeom prst="rect">
            <a:avLst/>
          </a:prstGeom>
        </p:spPr>
        <p:txBody>
          <a:bodyPr vert="horz" lIns="91440" tIns="45720" rIns="91440" bIns="45720" rtlCol="0" anchor="ctr"/>
          <a:lstStyle>
            <a:lvl1pPr algn="r">
              <a:defRPr sz="720">
                <a:solidFill>
                  <a:schemeClr val="tx1">
                    <a:tint val="75000"/>
                  </a:schemeClr>
                </a:solidFill>
              </a:defRPr>
            </a:lvl1pPr>
          </a:lstStyle>
          <a:p>
            <a:fld id="{BC7056DE-DC01-4506-95B8-19EE7E39E1AE}" type="slidenum">
              <a:rPr lang="en-US" smtClean="0"/>
              <a:t>‹#›</a:t>
            </a:fld>
            <a:endParaRPr lang="en-US"/>
          </a:p>
        </p:txBody>
      </p:sp>
    </p:spTree>
    <p:extLst>
      <p:ext uri="{BB962C8B-B14F-4D97-AF65-F5344CB8AC3E}">
        <p14:creationId xmlns:p14="http://schemas.microsoft.com/office/powerpoint/2010/main" val="12530326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548640" rtl="0" eaLnBrk="1" latinLnBrk="0" hangingPunct="1">
        <a:lnSpc>
          <a:spcPct val="90000"/>
        </a:lnSpc>
        <a:spcBef>
          <a:spcPct val="0"/>
        </a:spcBef>
        <a:buNone/>
        <a:defRPr sz="2640" kern="1200">
          <a:solidFill>
            <a:schemeClr val="tx1"/>
          </a:solidFill>
          <a:latin typeface="+mj-lt"/>
          <a:ea typeface="+mj-ea"/>
          <a:cs typeface="+mj-cs"/>
        </a:defRPr>
      </a:lvl1pPr>
    </p:titleStyle>
    <p:bodyStyle>
      <a:lvl1pPr marL="137160" indent="-137160" algn="l" defTabSz="548640" rtl="0" eaLnBrk="1" latinLnBrk="0" hangingPunct="1">
        <a:lnSpc>
          <a:spcPct val="90000"/>
        </a:lnSpc>
        <a:spcBef>
          <a:spcPts val="600"/>
        </a:spcBef>
        <a:buFont typeface="Arial" panose="020B0604020202020204" pitchFamily="34" charset="0"/>
        <a:buChar char="•"/>
        <a:defRPr sz="1680" kern="1200">
          <a:solidFill>
            <a:schemeClr val="tx1"/>
          </a:solidFill>
          <a:latin typeface="+mn-lt"/>
          <a:ea typeface="+mn-ea"/>
          <a:cs typeface="+mn-cs"/>
        </a:defRPr>
      </a:lvl1pPr>
      <a:lvl2pPr marL="411480" indent="-137160" algn="l" defTabSz="548640" rtl="0" eaLnBrk="1" latinLnBrk="0" hangingPunct="1">
        <a:lnSpc>
          <a:spcPct val="90000"/>
        </a:lnSpc>
        <a:spcBef>
          <a:spcPts val="300"/>
        </a:spcBef>
        <a:buFont typeface="Arial" panose="020B0604020202020204" pitchFamily="34" charset="0"/>
        <a:buChar char="•"/>
        <a:defRPr sz="1440" kern="1200">
          <a:solidFill>
            <a:schemeClr val="tx1"/>
          </a:solidFill>
          <a:latin typeface="+mn-lt"/>
          <a:ea typeface="+mn-ea"/>
          <a:cs typeface="+mn-cs"/>
        </a:defRPr>
      </a:lvl2pPr>
      <a:lvl3pPr marL="685800" indent="-137160" algn="l" defTabSz="54864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96012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4pPr>
      <a:lvl5pPr marL="123444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5pPr>
      <a:lvl6pPr marL="150876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6pPr>
      <a:lvl7pPr marL="178308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7pPr>
      <a:lvl8pPr marL="205740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8pPr>
      <a:lvl9pPr marL="233172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9pPr>
    </p:bodyStyle>
    <p:otherStyle>
      <a:defPPr>
        <a:defRPr lang="en-US"/>
      </a:defPPr>
      <a:lvl1pPr marL="0" algn="l" defTabSz="548640" rtl="0" eaLnBrk="1" latinLnBrk="0" hangingPunct="1">
        <a:defRPr sz="1080" kern="1200">
          <a:solidFill>
            <a:schemeClr val="tx1"/>
          </a:solidFill>
          <a:latin typeface="+mn-lt"/>
          <a:ea typeface="+mn-ea"/>
          <a:cs typeface="+mn-cs"/>
        </a:defRPr>
      </a:lvl1pPr>
      <a:lvl2pPr marL="274320" algn="l" defTabSz="548640" rtl="0" eaLnBrk="1" latinLnBrk="0" hangingPunct="1">
        <a:defRPr sz="1080" kern="1200">
          <a:solidFill>
            <a:schemeClr val="tx1"/>
          </a:solidFill>
          <a:latin typeface="+mn-lt"/>
          <a:ea typeface="+mn-ea"/>
          <a:cs typeface="+mn-cs"/>
        </a:defRPr>
      </a:lvl2pPr>
      <a:lvl3pPr marL="548640" algn="l" defTabSz="548640" rtl="0" eaLnBrk="1" latinLnBrk="0" hangingPunct="1">
        <a:defRPr sz="1080" kern="1200">
          <a:solidFill>
            <a:schemeClr val="tx1"/>
          </a:solidFill>
          <a:latin typeface="+mn-lt"/>
          <a:ea typeface="+mn-ea"/>
          <a:cs typeface="+mn-cs"/>
        </a:defRPr>
      </a:lvl3pPr>
      <a:lvl4pPr marL="822960" algn="l" defTabSz="548640" rtl="0" eaLnBrk="1" latinLnBrk="0" hangingPunct="1">
        <a:defRPr sz="1080" kern="1200">
          <a:solidFill>
            <a:schemeClr val="tx1"/>
          </a:solidFill>
          <a:latin typeface="+mn-lt"/>
          <a:ea typeface="+mn-ea"/>
          <a:cs typeface="+mn-cs"/>
        </a:defRPr>
      </a:lvl4pPr>
      <a:lvl5pPr marL="1097280" algn="l" defTabSz="548640" rtl="0" eaLnBrk="1" latinLnBrk="0" hangingPunct="1">
        <a:defRPr sz="1080" kern="1200">
          <a:solidFill>
            <a:schemeClr val="tx1"/>
          </a:solidFill>
          <a:latin typeface="+mn-lt"/>
          <a:ea typeface="+mn-ea"/>
          <a:cs typeface="+mn-cs"/>
        </a:defRPr>
      </a:lvl5pPr>
      <a:lvl6pPr marL="1371600" algn="l" defTabSz="548640" rtl="0" eaLnBrk="1" latinLnBrk="0" hangingPunct="1">
        <a:defRPr sz="1080" kern="1200">
          <a:solidFill>
            <a:schemeClr val="tx1"/>
          </a:solidFill>
          <a:latin typeface="+mn-lt"/>
          <a:ea typeface="+mn-ea"/>
          <a:cs typeface="+mn-cs"/>
        </a:defRPr>
      </a:lvl6pPr>
      <a:lvl7pPr marL="1645920" algn="l" defTabSz="548640" rtl="0" eaLnBrk="1" latinLnBrk="0" hangingPunct="1">
        <a:defRPr sz="1080" kern="1200">
          <a:solidFill>
            <a:schemeClr val="tx1"/>
          </a:solidFill>
          <a:latin typeface="+mn-lt"/>
          <a:ea typeface="+mn-ea"/>
          <a:cs typeface="+mn-cs"/>
        </a:defRPr>
      </a:lvl7pPr>
      <a:lvl8pPr marL="1920240" algn="l" defTabSz="548640" rtl="0" eaLnBrk="1" latinLnBrk="0" hangingPunct="1">
        <a:defRPr sz="1080" kern="1200">
          <a:solidFill>
            <a:schemeClr val="tx1"/>
          </a:solidFill>
          <a:latin typeface="+mn-lt"/>
          <a:ea typeface="+mn-ea"/>
          <a:cs typeface="+mn-cs"/>
        </a:defRPr>
      </a:lvl8pPr>
      <a:lvl9pPr marL="2194560" algn="l" defTabSz="548640" rtl="0" eaLnBrk="1" latinLnBrk="0" hangingPunct="1">
        <a:defRPr sz="1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B063A28-9CAA-B692-40CB-2306E587832C}"/>
              </a:ext>
            </a:extLst>
          </p:cNvPr>
          <p:cNvSpPr txBox="1"/>
          <p:nvPr/>
        </p:nvSpPr>
        <p:spPr>
          <a:xfrm>
            <a:off x="0" y="3591580"/>
            <a:ext cx="7315200" cy="523220"/>
          </a:xfrm>
          <a:prstGeom prst="rect">
            <a:avLst/>
          </a:prstGeom>
          <a:noFill/>
        </p:spPr>
        <p:txBody>
          <a:bodyPr wrap="square" rtlCol="0">
            <a:spAutoFit/>
          </a:bodyPr>
          <a:lstStyle/>
          <a:p>
            <a:pPr algn="ctr"/>
            <a:r>
              <a:rPr lang="en-US" sz="2800" b="1">
                <a:latin typeface="Arial" panose="020B0604020202020204" pitchFamily="34" charset="0"/>
                <a:cs typeface="Arial" panose="020B0604020202020204" pitchFamily="34" charset="0"/>
              </a:rPr>
              <a:t>A Short Course for Men</a:t>
            </a:r>
            <a:endParaRPr lang="en-US" sz="28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4A8118C-4051-56E2-18D2-5E8D3AC9525B}"/>
              </a:ext>
            </a:extLst>
          </p:cNvPr>
          <p:cNvSpPr txBox="1"/>
          <p:nvPr/>
        </p:nvSpPr>
        <p:spPr>
          <a:xfrm>
            <a:off x="0" y="0"/>
            <a:ext cx="7315199" cy="523220"/>
          </a:xfrm>
          <a:prstGeom prst="rect">
            <a:avLst/>
          </a:prstGeom>
          <a:noFill/>
        </p:spPr>
        <p:txBody>
          <a:bodyPr wrap="square" rtlCol="0">
            <a:spAutoFit/>
          </a:bodyPr>
          <a:lstStyle/>
          <a:p>
            <a:pPr algn="ctr"/>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Epistle to the Romans, 16:1-27</a:t>
            </a:r>
            <a:endParaRPr lang="en-US" sz="2800" dirty="0">
              <a:solidFill>
                <a:srgbClr val="00B050"/>
              </a:solidFill>
              <a:latin typeface="Verdana" panose="020B0604030504040204" pitchFamily="34" charset="0"/>
              <a:ea typeface="Verdana" panose="020B0604030504040204" pitchFamily="34" charset="0"/>
            </a:endParaRPr>
          </a:p>
        </p:txBody>
      </p:sp>
      <p:pic>
        <p:nvPicPr>
          <p:cNvPr id="6" name="Picture 5">
            <a:extLst>
              <a:ext uri="{FF2B5EF4-FFF2-40B4-BE49-F238E27FC236}">
                <a16:creationId xmlns:a16="http://schemas.microsoft.com/office/drawing/2014/main" id="{579FCFAB-957E-4AA3-0696-81D94E2BD8C6}"/>
              </a:ext>
            </a:extLst>
          </p:cNvPr>
          <p:cNvPicPr>
            <a:picLocks noChangeAspect="1"/>
          </p:cNvPicPr>
          <p:nvPr/>
        </p:nvPicPr>
        <p:blipFill>
          <a:blip r:embed="rId2"/>
          <a:stretch>
            <a:fillRect/>
          </a:stretch>
        </p:blipFill>
        <p:spPr>
          <a:xfrm>
            <a:off x="0" y="523220"/>
            <a:ext cx="7315200" cy="3145810"/>
          </a:xfrm>
          <a:prstGeom prst="rect">
            <a:avLst/>
          </a:prstGeom>
        </p:spPr>
      </p:pic>
    </p:spTree>
    <p:extLst>
      <p:ext uri="{BB962C8B-B14F-4D97-AF65-F5344CB8AC3E}">
        <p14:creationId xmlns:p14="http://schemas.microsoft.com/office/powerpoint/2010/main" val="3658119026"/>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0E425FA1-53F3-A8B3-B49C-AD58DF904AD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16A2601-2FC1-A349-AD56-64EDCAC5C560}"/>
              </a:ext>
            </a:extLst>
          </p:cNvPr>
          <p:cNvSpPr txBox="1"/>
          <p:nvPr/>
        </p:nvSpPr>
        <p:spPr>
          <a:xfrm>
            <a:off x="163012" y="92941"/>
            <a:ext cx="7152188" cy="1384995"/>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15</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Greet Philologus, Julia, Nereus and his sister, and Olympas, and all the saints who are with them.</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1D678339-21B0-A4D2-72BE-6B86BFF366E1}"/>
              </a:ext>
            </a:extLst>
          </p:cNvPr>
          <p:cNvSpPr txBox="1"/>
          <p:nvPr/>
        </p:nvSpPr>
        <p:spPr>
          <a:xfrm>
            <a:off x="163012" y="944202"/>
            <a:ext cx="7108058" cy="1384995"/>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							  16</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Greet one another with a holy kiss. All the churches of Christ greet you.</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AB32802E-2F27-23F6-6BB6-9526C27DFF1B}"/>
              </a:ext>
            </a:extLst>
          </p:cNvPr>
          <p:cNvSpPr/>
          <p:nvPr/>
        </p:nvSpPr>
        <p:spPr>
          <a:xfrm>
            <a:off x="163080" y="2537280"/>
            <a:ext cx="2047225" cy="137052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tabLst>
                <a:tab pos="0" algn="l"/>
              </a:tabLst>
            </a:pPr>
            <a:r>
              <a:rPr lang="en-US" sz="2800" b="1" strike="noStrike" spc="-1" dirty="0">
                <a:solidFill>
                  <a:srgbClr val="C00000"/>
                </a:solidFill>
                <a:latin typeface="Arial"/>
              </a:rPr>
              <a:t>●</a:t>
            </a:r>
            <a:r>
              <a:rPr lang="en-US" sz="2800" b="1" strike="noStrike" spc="-1" dirty="0">
                <a:solidFill>
                  <a:srgbClr val="000000"/>
                </a:solidFill>
                <a:latin typeface="Arial"/>
              </a:rPr>
              <a:t> </a:t>
            </a:r>
            <a:r>
              <a:rPr lang="en-US" sz="2800" b="1" strike="noStrike" spc="-1" dirty="0">
                <a:solidFill>
                  <a:srgbClr val="0070C0"/>
                </a:solidFill>
                <a:latin typeface="Arial"/>
              </a:rPr>
              <a:t>Saints:</a:t>
            </a:r>
            <a:endParaRPr lang="en-US" sz="2800" b="0" strike="noStrike" spc="-1" dirty="0">
              <a:solidFill>
                <a:srgbClr val="000000"/>
              </a:solidFill>
              <a:latin typeface="Arial"/>
            </a:endParaRPr>
          </a:p>
          <a:p>
            <a:pPr defTabSz="457200">
              <a:lnSpc>
                <a:spcPct val="100000"/>
              </a:lnSpc>
              <a:tabLst>
                <a:tab pos="0" algn="l"/>
              </a:tabLst>
            </a:pPr>
            <a:r>
              <a:rPr lang="en-US" sz="2800" b="1" strike="noStrike" spc="-1" dirty="0">
                <a:solidFill>
                  <a:srgbClr val="C00000"/>
                </a:solidFill>
                <a:latin typeface="Arial"/>
              </a:rPr>
              <a:t>●</a:t>
            </a:r>
            <a:r>
              <a:rPr lang="en-US" sz="2800" b="1" strike="noStrike" spc="-1" dirty="0">
                <a:solidFill>
                  <a:srgbClr val="000000"/>
                </a:solidFill>
                <a:latin typeface="Arial"/>
              </a:rPr>
              <a:t> </a:t>
            </a:r>
            <a:r>
              <a:rPr lang="en-US" sz="2800" b="1" spc="-1" dirty="0">
                <a:solidFill>
                  <a:srgbClr val="0070C0"/>
                </a:solidFill>
                <a:latin typeface="Arial"/>
              </a:rPr>
              <a:t>Kiss</a:t>
            </a:r>
            <a:r>
              <a:rPr lang="en-US" sz="2800" b="1" strike="noStrike" spc="-1" dirty="0">
                <a:solidFill>
                  <a:srgbClr val="0070C0"/>
                </a:solidFill>
                <a:latin typeface="Arial"/>
              </a:rPr>
              <a:t>:</a:t>
            </a:r>
            <a:endParaRPr lang="en-US" sz="2800" b="0" strike="noStrike" spc="-1" dirty="0">
              <a:solidFill>
                <a:srgbClr val="000000"/>
              </a:solidFill>
              <a:latin typeface="Arial"/>
            </a:endParaRPr>
          </a:p>
          <a:p>
            <a:pPr defTabSz="457200">
              <a:lnSpc>
                <a:spcPct val="100000"/>
              </a:lnSpc>
              <a:tabLst>
                <a:tab pos="0" algn="l"/>
              </a:tabLst>
            </a:pPr>
            <a:r>
              <a:rPr lang="en-US" sz="2800" b="1" strike="noStrike" spc="-1" dirty="0">
                <a:solidFill>
                  <a:srgbClr val="C00000"/>
                </a:solidFill>
                <a:latin typeface="Arial"/>
              </a:rPr>
              <a:t>●</a:t>
            </a:r>
            <a:r>
              <a:rPr lang="en-US" sz="2800" b="1" strike="noStrike" spc="-1" dirty="0">
                <a:solidFill>
                  <a:srgbClr val="000000"/>
                </a:solidFill>
                <a:latin typeface="Arial"/>
              </a:rPr>
              <a:t> </a:t>
            </a:r>
            <a:r>
              <a:rPr lang="en-US" sz="2800" b="1" strike="noStrike" spc="-1" dirty="0">
                <a:solidFill>
                  <a:srgbClr val="0070C0"/>
                </a:solidFill>
                <a:latin typeface="Arial"/>
              </a:rPr>
              <a:t>All:</a:t>
            </a:r>
            <a:endParaRPr lang="en-US" sz="2800" b="0" strike="noStrike" spc="-1" dirty="0">
              <a:solidFill>
                <a:srgbClr val="000000"/>
              </a:solidFill>
              <a:latin typeface="Arial"/>
            </a:endParaRPr>
          </a:p>
        </p:txBody>
      </p:sp>
      <p:sp>
        <p:nvSpPr>
          <p:cNvPr id="7" name="TextBox 6">
            <a:extLst>
              <a:ext uri="{FF2B5EF4-FFF2-40B4-BE49-F238E27FC236}">
                <a16:creationId xmlns:a16="http://schemas.microsoft.com/office/drawing/2014/main" id="{D26AA3EC-1556-AA67-5AB7-ED95E16897A0}"/>
              </a:ext>
            </a:extLst>
          </p:cNvPr>
          <p:cNvSpPr/>
          <p:nvPr/>
        </p:nvSpPr>
        <p:spPr>
          <a:xfrm>
            <a:off x="1792466" y="2537280"/>
            <a:ext cx="5522373" cy="13835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2800" b="1" strike="noStrike" spc="-1" dirty="0">
                <a:solidFill>
                  <a:srgbClr val="000000"/>
                </a:solidFill>
                <a:latin typeface="Arial"/>
              </a:rPr>
              <a:t>Usual NT word for Christians.</a:t>
            </a:r>
            <a:endParaRPr lang="en-US" sz="2800" b="0" strike="noStrike" spc="-1" dirty="0">
              <a:solidFill>
                <a:srgbClr val="000000"/>
              </a:solidFill>
              <a:latin typeface="Arial"/>
            </a:endParaRPr>
          </a:p>
          <a:p>
            <a:pPr defTabSz="457200">
              <a:lnSpc>
                <a:spcPct val="100000"/>
              </a:lnSpc>
            </a:pPr>
            <a:r>
              <a:rPr lang="en-US" sz="2800" b="1" strike="noStrike" spc="-1" dirty="0">
                <a:solidFill>
                  <a:srgbClr val="000000"/>
                </a:solidFill>
                <a:latin typeface="Arial"/>
              </a:rPr>
              <a:t>Touch faces, not lips.</a:t>
            </a:r>
            <a:endParaRPr lang="en-US" sz="2800" b="0" strike="noStrike" spc="-1" dirty="0">
              <a:solidFill>
                <a:srgbClr val="000000"/>
              </a:solidFill>
              <a:latin typeface="Arial"/>
            </a:endParaRPr>
          </a:p>
          <a:p>
            <a:pPr defTabSz="457200">
              <a:lnSpc>
                <a:spcPct val="100000"/>
              </a:lnSpc>
            </a:pPr>
            <a:r>
              <a:rPr lang="en-US" sz="2800" b="1" strike="noStrike" spc="-1" dirty="0">
                <a:solidFill>
                  <a:srgbClr val="000000"/>
                </a:solidFill>
                <a:latin typeface="Arial"/>
              </a:rPr>
              <a:t>‘Both’ or several in one city.</a:t>
            </a:r>
            <a:endParaRPr lang="en-US" sz="2800" b="0" strike="noStrike" spc="-1" dirty="0">
              <a:solidFill>
                <a:srgbClr val="000000"/>
              </a:solidFill>
              <a:latin typeface="Arial"/>
            </a:endParaRPr>
          </a:p>
        </p:txBody>
      </p:sp>
      <p:pic>
        <p:nvPicPr>
          <p:cNvPr id="4" name="Picture 3">
            <a:extLst>
              <a:ext uri="{FF2B5EF4-FFF2-40B4-BE49-F238E27FC236}">
                <a16:creationId xmlns:a16="http://schemas.microsoft.com/office/drawing/2014/main" id="{2B056B16-4FD0-2122-1041-DD5107538ADC}"/>
              </a:ext>
            </a:extLst>
          </p:cNvPr>
          <p:cNvPicPr>
            <a:picLocks noChangeAspect="1"/>
          </p:cNvPicPr>
          <p:nvPr/>
        </p:nvPicPr>
        <p:blipFill>
          <a:blip r:embed="rId2"/>
          <a:stretch>
            <a:fillRect/>
          </a:stretch>
        </p:blipFill>
        <p:spPr>
          <a:xfrm>
            <a:off x="117987" y="0"/>
            <a:ext cx="7079225" cy="4114800"/>
          </a:xfrm>
          <a:prstGeom prst="rect">
            <a:avLst/>
          </a:prstGeom>
        </p:spPr>
      </p:pic>
    </p:spTree>
    <p:extLst>
      <p:ext uri="{BB962C8B-B14F-4D97-AF65-F5344CB8AC3E}">
        <p14:creationId xmlns:p14="http://schemas.microsoft.com/office/powerpoint/2010/main" val="24709511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repl">
                                        <p:cTn id="23" dur="500" fill="hold"/>
                                        <p:tgtEl>
                                          <p:spTgt spid="6"/>
                                        </p:tgtEl>
                                        <p:attrNameLst>
                                          <p:attrName>ppt_x</p:attrName>
                                        </p:attrNameLst>
                                      </p:cBhvr>
                                      <p:tavLst>
                                        <p:tav tm="0">
                                          <p:val>
                                            <p:strVal val="#ppt_x"/>
                                          </p:val>
                                        </p:tav>
                                        <p:tav tm="100000">
                                          <p:val>
                                            <p:strVal val="#ppt_x"/>
                                          </p:val>
                                        </p:tav>
                                      </p:tavLst>
                                    </p:anim>
                                    <p:anim calcmode="lin" valueType="num">
                                      <p:cBhvr additive="repl">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 calcmode="lin" valueType="num">
                                      <p:cBhvr additive="repl">
                                        <p:cTn id="2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repl">
                                        <p:cTn id="3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 calcmode="lin" valueType="num">
                                      <p:cBhvr additive="repl">
                                        <p:cTn id="3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repl">
                                        <p:cTn id="36"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7">
                                            <p:txEl>
                                              <p:pRg st="2" end="2"/>
                                            </p:txEl>
                                          </p:spTgt>
                                        </p:tgtEl>
                                        <p:attrNameLst>
                                          <p:attrName>style.visibility</p:attrName>
                                        </p:attrNameLst>
                                      </p:cBhvr>
                                      <p:to>
                                        <p:strVal val="visible"/>
                                      </p:to>
                                    </p:set>
                                    <p:anim calcmode="lin" valueType="num">
                                      <p:cBhvr additive="repl">
                                        <p:cTn id="4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repl">
                                        <p:cTn id="4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DAF94218-F76F-8B06-EDB2-61E77592001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6C321C5-E6EA-5C22-2309-E08286D25639}"/>
              </a:ext>
            </a:extLst>
          </p:cNvPr>
          <p:cNvSpPr txBox="1"/>
          <p:nvPr/>
        </p:nvSpPr>
        <p:spPr>
          <a:xfrm>
            <a:off x="211946" y="1673790"/>
            <a:ext cx="7015172" cy="2246769"/>
          </a:xfrm>
          <a:prstGeom prst="rect">
            <a:avLst/>
          </a:prstGeom>
          <a:noFill/>
        </p:spPr>
        <p:txBody>
          <a:bodyPr wrap="square" rtlCol="0">
            <a:spAutoFit/>
          </a:bodyPr>
          <a:lstStyle/>
          <a:p>
            <a:pPr marL="357188" indent="-357188">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a:t>
            </a:r>
            <a:r>
              <a:rPr lang="en-US" sz="2800" b="1" dirty="0">
                <a:solidFill>
                  <a:prstClr val="black"/>
                </a:solidFill>
                <a:latin typeface="Arial" panose="020B0604020202020204" pitchFamily="34" charset="0"/>
                <a:cs typeface="Arial" panose="020B0604020202020204" pitchFamily="34" charset="0"/>
              </a:rPr>
              <a:t> Leaders pray, workers learn to pray.</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57188" indent="-357188">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a:t>
            </a:r>
            <a:r>
              <a:rPr lang="en-US" sz="2800" b="1" dirty="0">
                <a:solidFill>
                  <a:prstClr val="black"/>
                </a:solidFill>
                <a:latin typeface="Arial" panose="020B0604020202020204" pitchFamily="34" charset="0"/>
                <a:cs typeface="Arial" panose="020B0604020202020204" pitchFamily="34" charset="0"/>
              </a:rPr>
              <a:t> Abundant gospel sowing, non-stop.</a:t>
            </a:r>
          </a:p>
          <a:p>
            <a:pPr marL="357188" indent="-357188">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3</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Intentional church planting.</a:t>
            </a:r>
          </a:p>
          <a:p>
            <a:pPr marL="357188" indent="-357188">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4</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Scriptural authority and models.</a:t>
            </a:r>
            <a:endParaRPr kumimoji="0" lang="en-US" sz="2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57188" indent="-357188">
              <a:defRPr/>
            </a:pPr>
            <a:r>
              <a:rPr lang="en-US" sz="2800" b="1" dirty="0">
                <a:solidFill>
                  <a:srgbClr val="C00000"/>
                </a:solidFill>
                <a:latin typeface="Arial" panose="020B0604020202020204" pitchFamily="34" charset="0"/>
                <a:cs typeface="Arial" panose="020B0604020202020204" pitchFamily="34" charset="0"/>
              </a:rPr>
              <a:t>5</a:t>
            </a:r>
            <a:r>
              <a:rPr lang="en-US" sz="2800" b="1" dirty="0">
                <a:solidFill>
                  <a:prstClr val="black"/>
                </a:solidFill>
                <a:latin typeface="Arial" panose="020B0604020202020204" pitchFamily="34" charset="0"/>
                <a:cs typeface="Arial" panose="020B0604020202020204" pitchFamily="34" charset="0"/>
              </a:rPr>
              <a:t> Local leadership, from the start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BD4CCEA5-3923-4C33-F661-5C7E512492DF}"/>
              </a:ext>
            </a:extLst>
          </p:cNvPr>
          <p:cNvSpPr txBox="1"/>
          <p:nvPr/>
        </p:nvSpPr>
        <p:spPr>
          <a:xfrm>
            <a:off x="1" y="0"/>
            <a:ext cx="7315199" cy="954107"/>
          </a:xfrm>
          <a:prstGeom prst="rect">
            <a:avLst/>
          </a:prstGeom>
          <a:noFill/>
        </p:spPr>
        <p:txBody>
          <a:bodyPr wrap="square" rtlCol="0">
            <a:spAutoFit/>
          </a:bodyPr>
          <a:lstStyle/>
          <a:p>
            <a:pPr algn="ctr"/>
            <a:r>
              <a:rPr lang="en-US" sz="2800" b="1" i="1" dirty="0">
                <a:solidFill>
                  <a:srgbClr val="0070C0"/>
                </a:solidFill>
                <a:latin typeface="Verdana" panose="020B0604030504040204" pitchFamily="34" charset="0"/>
                <a:ea typeface="Verdana" panose="020B0604030504040204" pitchFamily="34" charset="0"/>
                <a:cs typeface="Arial" panose="020B0604020202020204" pitchFamily="34" charset="0"/>
              </a:rPr>
              <a:t>Church-Planting Movements</a:t>
            </a:r>
            <a:b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br>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David Garrison (2000)</a:t>
            </a:r>
          </a:p>
        </p:txBody>
      </p:sp>
      <p:sp>
        <p:nvSpPr>
          <p:cNvPr id="3" name="TextBox 2">
            <a:extLst>
              <a:ext uri="{FF2B5EF4-FFF2-40B4-BE49-F238E27FC236}">
                <a16:creationId xmlns:a16="http://schemas.microsoft.com/office/drawing/2014/main" id="{544ED3D1-DC55-F450-DD6B-36E75738560B}"/>
              </a:ext>
            </a:extLst>
          </p:cNvPr>
          <p:cNvSpPr txBox="1"/>
          <p:nvPr/>
        </p:nvSpPr>
        <p:spPr>
          <a:xfrm>
            <a:off x="211947" y="1052338"/>
            <a:ext cx="7015171" cy="523220"/>
          </a:xfrm>
          <a:prstGeom prst="rect">
            <a:avLst/>
          </a:prstGeom>
          <a:noFill/>
        </p:spPr>
        <p:txBody>
          <a:bodyPr wrap="square" rtlCol="0">
            <a:spAutoFit/>
          </a:bodyPr>
          <a:lstStyle/>
          <a:p>
            <a:r>
              <a:rPr lang="en-US" sz="2800" b="1" dirty="0">
                <a:solidFill>
                  <a:srgbClr val="0070C0"/>
                </a:solidFill>
                <a:latin typeface="Arial" panose="020B0604020202020204" pitchFamily="34" charset="0"/>
                <a:ea typeface="Verdana" panose="020B0604030504040204" pitchFamily="34" charset="0"/>
                <a:cs typeface="Arial" panose="020B0604020202020204" pitchFamily="34" charset="0"/>
              </a:rPr>
              <a:t>Ten universal elements:</a:t>
            </a:r>
          </a:p>
        </p:txBody>
      </p:sp>
      <p:pic>
        <p:nvPicPr>
          <p:cNvPr id="6" name="Picture 5">
            <a:extLst>
              <a:ext uri="{FF2B5EF4-FFF2-40B4-BE49-F238E27FC236}">
                <a16:creationId xmlns:a16="http://schemas.microsoft.com/office/drawing/2014/main" id="{EF0103EC-17C3-C030-F264-E41CEC43F55E}"/>
              </a:ext>
            </a:extLst>
          </p:cNvPr>
          <p:cNvPicPr>
            <a:picLocks noChangeAspect="1"/>
          </p:cNvPicPr>
          <p:nvPr/>
        </p:nvPicPr>
        <p:blipFill>
          <a:blip r:embed="rId2"/>
          <a:stretch>
            <a:fillRect/>
          </a:stretch>
        </p:blipFill>
        <p:spPr>
          <a:xfrm>
            <a:off x="1608881" y="849353"/>
            <a:ext cx="4223784" cy="3265447"/>
          </a:xfrm>
          <a:prstGeom prst="rect">
            <a:avLst/>
          </a:prstGeom>
        </p:spPr>
      </p:pic>
    </p:spTree>
    <p:extLst>
      <p:ext uri="{BB962C8B-B14F-4D97-AF65-F5344CB8AC3E}">
        <p14:creationId xmlns:p14="http://schemas.microsoft.com/office/powerpoint/2010/main" val="25626452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 calcmode="lin" valueType="num">
                                      <p:cBhvr additive="base">
                                        <p:cTn id="2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 calcmode="lin" valueType="num">
                                      <p:cBhvr additive="base">
                                        <p:cTn id="2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 calcmode="lin" valueType="num">
                                      <p:cBhvr additive="base">
                                        <p:cTn id="3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anim calcmode="lin" valueType="num">
                                      <p:cBhvr additive="base">
                                        <p:cTn id="4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99D6430F-3E04-3F5D-43BE-F80B86CEAD0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79AED2D-6E89-8D77-F441-B6C2462A95E8}"/>
              </a:ext>
            </a:extLst>
          </p:cNvPr>
          <p:cNvSpPr txBox="1"/>
          <p:nvPr/>
        </p:nvSpPr>
        <p:spPr>
          <a:xfrm>
            <a:off x="0" y="44826"/>
            <a:ext cx="7227118" cy="2246769"/>
          </a:xfrm>
          <a:prstGeom prst="rect">
            <a:avLst/>
          </a:prstGeom>
          <a:noFill/>
        </p:spPr>
        <p:txBody>
          <a:bodyPr wrap="square" rtlCol="0">
            <a:spAutoFit/>
          </a:bodyPr>
          <a:lstStyle/>
          <a:p>
            <a:pPr marL="357188" indent="-357188">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6</a:t>
            </a:r>
            <a:r>
              <a:rPr lang="en-US" sz="2800" b="1" dirty="0">
                <a:solidFill>
                  <a:prstClr val="black"/>
                </a:solidFill>
                <a:latin typeface="Arial" panose="020B0604020202020204" pitchFamily="34" charset="0"/>
                <a:cs typeface="Arial" panose="020B0604020202020204" pitchFamily="34" charset="0"/>
              </a:rPr>
              <a:t> Lay leadership, usually bi-vocational.</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57188" indent="-357188">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7</a:t>
            </a:r>
            <a:r>
              <a:rPr lang="en-US" sz="2800" b="1" dirty="0">
                <a:solidFill>
                  <a:prstClr val="black"/>
                </a:solidFill>
                <a:latin typeface="Arial" panose="020B0604020202020204" pitchFamily="34" charset="0"/>
                <a:cs typeface="Arial" panose="020B0604020202020204" pitchFamily="34" charset="0"/>
              </a:rPr>
              <a:t> Cell or house churches.</a:t>
            </a:r>
          </a:p>
          <a:p>
            <a:pPr marL="357188" indent="-357188">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8</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Churches planting churches.</a:t>
            </a:r>
          </a:p>
          <a:p>
            <a:pPr marL="357188" indent="-357188">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9</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Rapid reproduction, before ‘mature’.</a:t>
            </a:r>
            <a:endParaRPr kumimoji="0" lang="en-US" sz="2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57188" indent="-357188">
              <a:defRPr/>
            </a:pPr>
            <a:r>
              <a:rPr lang="en-US" sz="2800" b="1" dirty="0">
                <a:solidFill>
                  <a:srgbClr val="C00000"/>
                </a:solidFill>
                <a:latin typeface="Arial" panose="020B0604020202020204" pitchFamily="34" charset="0"/>
                <a:cs typeface="Arial" panose="020B0604020202020204" pitchFamily="34" charset="0"/>
              </a:rPr>
              <a:t>10</a:t>
            </a:r>
            <a:r>
              <a:rPr lang="en-US" sz="2800" b="1" dirty="0">
                <a:solidFill>
                  <a:prstClr val="black"/>
                </a:solidFill>
                <a:latin typeface="Arial" panose="020B0604020202020204" pitchFamily="34" charset="0"/>
                <a:cs typeface="Arial" panose="020B0604020202020204" pitchFamily="34" charset="0"/>
              </a:rPr>
              <a:t> </a:t>
            </a:r>
            <a:r>
              <a:rPr lang="en-US" sz="2800" b="1" baseline="0" dirty="0">
                <a:solidFill>
                  <a:prstClr val="black"/>
                </a:solidFill>
                <a:latin typeface="Arial" panose="020B0604020202020204" pitchFamily="34" charset="0"/>
                <a:cs typeface="Arial" panose="020B0604020202020204" pitchFamily="34" charset="0"/>
              </a:rPr>
              <a:t>Healthy churches:</a:t>
            </a:r>
          </a:p>
        </p:txBody>
      </p:sp>
      <p:sp>
        <p:nvSpPr>
          <p:cNvPr id="3" name="TextBox 2">
            <a:extLst>
              <a:ext uri="{FF2B5EF4-FFF2-40B4-BE49-F238E27FC236}">
                <a16:creationId xmlns:a16="http://schemas.microsoft.com/office/drawing/2014/main" id="{6AF5B5B2-4C63-4E97-6E2A-40EDDFF310F9}"/>
              </a:ext>
            </a:extLst>
          </p:cNvPr>
          <p:cNvSpPr txBox="1"/>
          <p:nvPr/>
        </p:nvSpPr>
        <p:spPr>
          <a:xfrm>
            <a:off x="505919" y="2164288"/>
            <a:ext cx="7227118" cy="1938992"/>
          </a:xfrm>
          <a:prstGeom prst="rect">
            <a:avLst/>
          </a:prstGeom>
          <a:noFill/>
        </p:spPr>
        <p:txBody>
          <a:bodyPr wrap="square" rtlCol="0">
            <a:spAutoFit/>
          </a:bodyPr>
          <a:lstStyle/>
          <a:p>
            <a:pPr marL="357188" indent="-357188">
              <a:defRPr/>
            </a:pPr>
            <a:r>
              <a:rPr kumimoji="0" lang="en-US" sz="24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a:t>
            </a:r>
            <a:r>
              <a:rPr lang="en-US" sz="2400" b="1" dirty="0">
                <a:solidFill>
                  <a:prstClr val="black"/>
                </a:solidFill>
                <a:latin typeface="Arial" panose="020B0604020202020204" pitchFamily="34" charset="0"/>
                <a:cs typeface="Arial" panose="020B0604020202020204" pitchFamily="34" charset="0"/>
              </a:rPr>
              <a:t> Worship.</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57188" indent="-357188">
              <a:defRPr/>
            </a:pPr>
            <a:r>
              <a:rPr kumimoji="0" lang="en-US" sz="24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a:t>
            </a:r>
            <a:r>
              <a:rPr lang="en-US" sz="2400" b="1" dirty="0">
                <a:solidFill>
                  <a:prstClr val="black"/>
                </a:solidFill>
                <a:latin typeface="Arial" panose="020B0604020202020204" pitchFamily="34" charset="0"/>
                <a:cs typeface="Arial" panose="020B0604020202020204" pitchFamily="34" charset="0"/>
              </a:rPr>
              <a:t> Evangelistic or missionary outreach.</a:t>
            </a:r>
          </a:p>
          <a:p>
            <a:pPr marL="357188" indent="-357188">
              <a:defRPr/>
            </a:pPr>
            <a:r>
              <a:rPr kumimoji="0" lang="en-US" sz="24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Education and discipleship.</a:t>
            </a:r>
          </a:p>
          <a:p>
            <a:pPr marL="357188" indent="-357188">
              <a:defRPr/>
            </a:pPr>
            <a:r>
              <a:rPr kumimoji="0" lang="en-US" sz="24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Ministry.</a:t>
            </a:r>
            <a:endParaRPr kumimoji="0" lang="en-US" sz="24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endParaRPr>
          </a:p>
          <a:p>
            <a:pPr marL="357188" indent="-357188">
              <a:defRPr/>
            </a:pPr>
            <a:r>
              <a:rPr lang="en-US" sz="2400" b="1" dirty="0">
                <a:solidFill>
                  <a:srgbClr val="C00000"/>
                </a:solidFill>
                <a:latin typeface="Arial" panose="020B0604020202020204" pitchFamily="34" charset="0"/>
                <a:cs typeface="Arial" panose="020B0604020202020204" pitchFamily="34" charset="0"/>
              </a:rPr>
              <a:t>●</a:t>
            </a:r>
            <a:r>
              <a:rPr lang="en-US" sz="2400" b="1" dirty="0">
                <a:solidFill>
                  <a:prstClr val="black"/>
                </a:solidFill>
                <a:latin typeface="Arial" panose="020B0604020202020204" pitchFamily="34" charset="0"/>
                <a:cs typeface="Arial" panose="020B0604020202020204" pitchFamily="34" charset="0"/>
              </a:rPr>
              <a:t> </a:t>
            </a:r>
            <a:r>
              <a:rPr lang="en-US" sz="2400" b="1" baseline="0" dirty="0">
                <a:solidFill>
                  <a:prstClr val="black"/>
                </a:solidFill>
                <a:latin typeface="Arial" panose="020B0604020202020204" pitchFamily="34" charset="0"/>
                <a:cs typeface="Arial" panose="020B0604020202020204" pitchFamily="34" charset="0"/>
              </a:rPr>
              <a:t>Fellowship.</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456962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 calcmode="lin" valueType="num">
                                      <p:cBhvr additive="base">
                                        <p:cTn id="3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1" end="1"/>
                                            </p:txEl>
                                          </p:spTgt>
                                        </p:tgtEl>
                                        <p:attrNameLst>
                                          <p:attrName>style.visibility</p:attrName>
                                        </p:attrNameLst>
                                      </p:cBhvr>
                                      <p:to>
                                        <p:strVal val="visible"/>
                                      </p:to>
                                    </p:set>
                                    <p:anim calcmode="lin" valueType="num">
                                      <p:cBhvr additive="base">
                                        <p:cTn id="4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anim calcmode="lin" valueType="num">
                                      <p:cBhvr additive="base">
                                        <p:cTn id="4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3" end="3"/>
                                            </p:txEl>
                                          </p:spTgt>
                                        </p:tgtEl>
                                        <p:attrNameLst>
                                          <p:attrName>style.visibility</p:attrName>
                                        </p:attrNameLst>
                                      </p:cBhvr>
                                      <p:to>
                                        <p:strVal val="visible"/>
                                      </p:to>
                                    </p:set>
                                    <p:anim calcmode="lin" valueType="num">
                                      <p:cBhvr additive="base">
                                        <p:cTn id="5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4" end="4"/>
                                            </p:txEl>
                                          </p:spTgt>
                                        </p:tgtEl>
                                        <p:attrNameLst>
                                          <p:attrName>style.visibility</p:attrName>
                                        </p:attrNameLst>
                                      </p:cBhvr>
                                      <p:to>
                                        <p:strVal val="visible"/>
                                      </p:to>
                                    </p:set>
                                    <p:anim calcmode="lin" valueType="num">
                                      <p:cBhvr additive="base">
                                        <p:cTn id="6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FED1C870-3D7D-D1D5-D950-04BA31433EC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91CCDCA-C77E-25EC-F4A9-2CE09842F0A4}"/>
              </a:ext>
            </a:extLst>
          </p:cNvPr>
          <p:cNvSpPr txBox="1"/>
          <p:nvPr/>
        </p:nvSpPr>
        <p:spPr>
          <a:xfrm>
            <a:off x="53669" y="318462"/>
            <a:ext cx="7261531" cy="3847207"/>
          </a:xfrm>
          <a:prstGeom prst="rect">
            <a:avLst/>
          </a:prstGeom>
          <a:noFill/>
        </p:spPr>
        <p:txBody>
          <a:bodyPr wrap="square" rtlCol="0">
            <a:spAutoFit/>
          </a:bodyPr>
          <a:lstStyle/>
          <a:p>
            <a:pPr marL="357188" indent="-357188">
              <a:defRPr/>
            </a:pPr>
            <a:r>
              <a:rPr kumimoji="0" lang="en-US" sz="24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1</a:t>
            </a:r>
            <a:r>
              <a:rPr lang="en-US" sz="2400" b="1" dirty="0">
                <a:solidFill>
                  <a:prstClr val="black"/>
                </a:solidFill>
                <a:latin typeface="Arial" panose="020B0604020202020204" pitchFamily="34" charset="0"/>
                <a:cs typeface="Arial" panose="020B0604020202020204" pitchFamily="34" charset="0"/>
              </a:rPr>
              <a:t> Worship in the heart language.</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57188" indent="-357188">
              <a:defRPr/>
            </a:pPr>
            <a:r>
              <a:rPr kumimoji="0" lang="en-US" sz="24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2</a:t>
            </a:r>
            <a:r>
              <a:rPr lang="en-US" sz="2400" b="1" dirty="0">
                <a:solidFill>
                  <a:prstClr val="black"/>
                </a:solidFill>
                <a:latin typeface="Arial" panose="020B0604020202020204" pitchFamily="34" charset="0"/>
                <a:cs typeface="Arial" panose="020B0604020202020204" pitchFamily="34" charset="0"/>
              </a:rPr>
              <a:t> Evangelism has communal implications.</a:t>
            </a:r>
          </a:p>
          <a:p>
            <a:pPr marL="357188" indent="-357188">
              <a:defRPr/>
            </a:pPr>
            <a:r>
              <a:rPr kumimoji="0" lang="en-US" sz="24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3</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Rapid</a:t>
            </a:r>
            <a:r>
              <a:rPr kumimoji="0" lang="en-US" sz="24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 converts into the …  church.</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57188" indent="-357188">
              <a:defRPr/>
            </a:pPr>
            <a:r>
              <a:rPr kumimoji="0" lang="en-US" sz="24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4</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Passion and fearlessness.</a:t>
            </a:r>
            <a:endParaRPr kumimoji="0" lang="en-US" sz="24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endParaRPr>
          </a:p>
          <a:p>
            <a:pPr marL="357188" indent="-357188">
              <a:defRPr/>
            </a:pPr>
            <a:r>
              <a:rPr lang="en-US" sz="2400" b="1" dirty="0">
                <a:solidFill>
                  <a:srgbClr val="C00000"/>
                </a:solidFill>
                <a:latin typeface="Arial" panose="020B0604020202020204" pitchFamily="34" charset="0"/>
                <a:cs typeface="Arial" panose="020B0604020202020204" pitchFamily="34" charset="0"/>
              </a:rPr>
              <a:t>  5</a:t>
            </a:r>
            <a:r>
              <a:rPr lang="en-US" sz="2400" b="1" dirty="0">
                <a:solidFill>
                  <a:prstClr val="black"/>
                </a:solidFill>
                <a:latin typeface="Arial" panose="020B0604020202020204" pitchFamily="34" charset="0"/>
                <a:cs typeface="Arial" panose="020B0604020202020204" pitchFamily="34" charset="0"/>
              </a:rPr>
              <a:t> </a:t>
            </a:r>
            <a:r>
              <a:rPr lang="en-US" sz="2400" b="1" baseline="0" dirty="0">
                <a:solidFill>
                  <a:prstClr val="black"/>
                </a:solidFill>
                <a:latin typeface="Arial" panose="020B0604020202020204" pitchFamily="34" charset="0"/>
                <a:cs typeface="Arial" panose="020B0604020202020204" pitchFamily="34" charset="0"/>
              </a:rPr>
              <a:t>A price to pay</a:t>
            </a:r>
            <a:r>
              <a:rPr lang="en-US" sz="2400" b="1" dirty="0">
                <a:solidFill>
                  <a:prstClr val="black"/>
                </a:solidFill>
                <a:latin typeface="Arial" panose="020B0604020202020204" pitchFamily="34" charset="0"/>
                <a:cs typeface="Arial" panose="020B0604020202020204" pitchFamily="34" charset="0"/>
              </a:rPr>
              <a:t> to become a Christian.</a:t>
            </a:r>
          </a:p>
          <a:p>
            <a:pPr marL="357188" indent="-357188">
              <a:defRPr/>
            </a:pPr>
            <a:r>
              <a:rPr lang="en-US" sz="2800" b="1" dirty="0">
                <a:solidFill>
                  <a:srgbClr val="C00000"/>
                </a:solidFill>
                <a:latin typeface="Arial" panose="020B0604020202020204" pitchFamily="34" charset="0"/>
                <a:cs typeface="Arial" panose="020B0604020202020204" pitchFamily="34" charset="0"/>
              </a:rPr>
              <a:t>  </a:t>
            </a:r>
            <a:r>
              <a:rPr lang="en-US" sz="2400" b="1" dirty="0">
                <a:solidFill>
                  <a:srgbClr val="C00000"/>
                </a:solidFill>
                <a:latin typeface="Arial" panose="020B0604020202020204" pitchFamily="34" charset="0"/>
                <a:cs typeface="Arial" panose="020B0604020202020204" pitchFamily="34" charset="0"/>
              </a:rPr>
              <a:t>6</a:t>
            </a:r>
            <a:r>
              <a:rPr lang="en-US" sz="2400" b="1" dirty="0">
                <a:solidFill>
                  <a:prstClr val="black"/>
                </a:solidFill>
                <a:latin typeface="Arial" panose="020B0604020202020204" pitchFamily="34" charset="0"/>
                <a:cs typeface="Arial" panose="020B0604020202020204" pitchFamily="34" charset="0"/>
              </a:rPr>
              <a:t> Perceived … crisis … in society.</a:t>
            </a:r>
          </a:p>
          <a:p>
            <a:pPr marL="357188" indent="-357188">
              <a:defRPr/>
            </a:pPr>
            <a:r>
              <a:rPr lang="en-US" sz="2400" b="1" dirty="0">
                <a:solidFill>
                  <a:srgbClr val="C00000"/>
                </a:solidFill>
                <a:latin typeface="Arial" panose="020B0604020202020204" pitchFamily="34" charset="0"/>
                <a:cs typeface="Arial" panose="020B0604020202020204" pitchFamily="34" charset="0"/>
              </a:rPr>
              <a:t>  7</a:t>
            </a:r>
            <a:r>
              <a:rPr lang="en-US" sz="2400" b="1" dirty="0">
                <a:solidFill>
                  <a:prstClr val="black"/>
                </a:solidFill>
                <a:latin typeface="Arial" panose="020B0604020202020204" pitchFamily="34" charset="0"/>
                <a:cs typeface="Arial" panose="020B0604020202020204" pitchFamily="34" charset="0"/>
              </a:rPr>
              <a:t> On-the-job training for church leadership.</a:t>
            </a:r>
          </a:p>
          <a:p>
            <a:pPr marL="357188" indent="-357188">
              <a:defRPr/>
            </a:pPr>
            <a:r>
              <a:rPr lang="en-US" sz="2400" b="1" dirty="0">
                <a:solidFill>
                  <a:srgbClr val="C00000"/>
                </a:solidFill>
                <a:latin typeface="Arial" panose="020B0604020202020204" pitchFamily="34" charset="0"/>
                <a:cs typeface="Arial" panose="020B0604020202020204" pitchFamily="34" charset="0"/>
              </a:rPr>
              <a:t>  8</a:t>
            </a:r>
            <a:r>
              <a:rPr lang="en-US" sz="2400" b="1" dirty="0">
                <a:solidFill>
                  <a:prstClr val="black"/>
                </a:solidFill>
                <a:latin typeface="Arial" panose="020B0604020202020204" pitchFamily="34" charset="0"/>
                <a:cs typeface="Arial" panose="020B0604020202020204" pitchFamily="34" charset="0"/>
              </a:rPr>
              <a:t> Leadership authority is decentralized.</a:t>
            </a:r>
          </a:p>
          <a:p>
            <a:pPr marL="357188" indent="-357188">
              <a:defRPr/>
            </a:pPr>
            <a:r>
              <a:rPr lang="en-US" sz="2400" b="1" dirty="0">
                <a:solidFill>
                  <a:srgbClr val="C00000"/>
                </a:solidFill>
                <a:latin typeface="Arial" panose="020B0604020202020204" pitchFamily="34" charset="0"/>
                <a:cs typeface="Arial" panose="020B0604020202020204" pitchFamily="34" charset="0"/>
              </a:rPr>
              <a:t>  9</a:t>
            </a:r>
            <a:r>
              <a:rPr lang="en-US" sz="2400" b="1" dirty="0">
                <a:solidFill>
                  <a:prstClr val="black"/>
                </a:solidFill>
                <a:latin typeface="Arial" panose="020B0604020202020204" pitchFamily="34" charset="0"/>
                <a:cs typeface="Arial" panose="020B0604020202020204" pitchFamily="34" charset="0"/>
              </a:rPr>
              <a:t> Outsiders keep a low profile.</a:t>
            </a:r>
          </a:p>
          <a:p>
            <a:pPr marL="357188" indent="-357188">
              <a:defRPr/>
            </a:pPr>
            <a:r>
              <a:rPr lang="en-US" sz="2400" b="1" dirty="0">
                <a:solidFill>
                  <a:srgbClr val="C00000"/>
                </a:solidFill>
                <a:latin typeface="Arial" panose="020B0604020202020204" pitchFamily="34" charset="0"/>
                <a:cs typeface="Arial" panose="020B0604020202020204" pitchFamily="34" charset="0"/>
              </a:rPr>
              <a:t>10</a:t>
            </a:r>
            <a:r>
              <a:rPr lang="en-US" sz="2400" b="1" dirty="0">
                <a:solidFill>
                  <a:prstClr val="black"/>
                </a:solidFill>
                <a:latin typeface="Arial" panose="020B0604020202020204" pitchFamily="34" charset="0"/>
                <a:cs typeface="Arial" panose="020B0604020202020204" pitchFamily="34" charset="0"/>
              </a:rPr>
              <a:t> Missionaries suffer.</a:t>
            </a:r>
          </a:p>
        </p:txBody>
      </p:sp>
      <p:sp>
        <p:nvSpPr>
          <p:cNvPr id="3" name="TextBox 2">
            <a:extLst>
              <a:ext uri="{FF2B5EF4-FFF2-40B4-BE49-F238E27FC236}">
                <a16:creationId xmlns:a16="http://schemas.microsoft.com/office/drawing/2014/main" id="{6A2BE9C6-C554-0311-5A3D-DAB0186BD5AD}"/>
              </a:ext>
            </a:extLst>
          </p:cNvPr>
          <p:cNvSpPr txBox="1"/>
          <p:nvPr/>
        </p:nvSpPr>
        <p:spPr>
          <a:xfrm>
            <a:off x="88082" y="0"/>
            <a:ext cx="7015171" cy="461665"/>
          </a:xfrm>
          <a:prstGeom prst="rect">
            <a:avLst/>
          </a:prstGeom>
          <a:noFill/>
        </p:spPr>
        <p:txBody>
          <a:bodyPr wrap="square" rtlCol="0">
            <a:spAutoFit/>
          </a:bodyPr>
          <a:lstStyle/>
          <a:p>
            <a:r>
              <a:rPr lang="en-US" sz="2400" b="1" dirty="0">
                <a:solidFill>
                  <a:srgbClr val="0070C0"/>
                </a:solidFill>
                <a:latin typeface="Arial" panose="020B0604020202020204" pitchFamily="34" charset="0"/>
                <a:ea typeface="Verdana" panose="020B0604030504040204" pitchFamily="34" charset="0"/>
                <a:cs typeface="Arial" panose="020B0604020202020204" pitchFamily="34" charset="0"/>
              </a:rPr>
              <a:t>Ten common factors:</a:t>
            </a:r>
            <a:endParaRPr lang="en-US" sz="2400" dirty="0">
              <a:solidFill>
                <a:srgbClr val="00B050"/>
              </a:solidFill>
              <a:latin typeface="Arial" panose="020B0604020202020204" pitchFamily="34" charset="0"/>
              <a:ea typeface="Verdana" panose="020B060403050404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2C65326-031C-5C70-51AA-E28DD14F8976}"/>
              </a:ext>
            </a:extLst>
          </p:cNvPr>
          <p:cNvPicPr>
            <a:picLocks noChangeAspect="1"/>
          </p:cNvPicPr>
          <p:nvPr/>
        </p:nvPicPr>
        <p:blipFill>
          <a:blip r:embed="rId2"/>
          <a:stretch>
            <a:fillRect/>
          </a:stretch>
        </p:blipFill>
        <p:spPr>
          <a:xfrm>
            <a:off x="1085850" y="0"/>
            <a:ext cx="5143500" cy="4114800"/>
          </a:xfrm>
          <a:prstGeom prst="rect">
            <a:avLst/>
          </a:prstGeom>
        </p:spPr>
      </p:pic>
    </p:spTree>
    <p:extLst>
      <p:ext uri="{BB962C8B-B14F-4D97-AF65-F5344CB8AC3E}">
        <p14:creationId xmlns:p14="http://schemas.microsoft.com/office/powerpoint/2010/main" val="13282709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 calcmode="lin" valueType="num">
                                      <p:cBhvr additive="base">
                                        <p:cTn id="2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 calcmode="lin" valueType="num">
                                      <p:cBhvr additive="base">
                                        <p:cTn id="2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 calcmode="lin" valueType="num">
                                      <p:cBhvr additive="base">
                                        <p:cTn id="3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anim calcmode="lin" valueType="num">
                                      <p:cBhvr additive="base">
                                        <p:cTn id="4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 calcmode="lin" valueType="num">
                                      <p:cBhvr additive="base">
                                        <p:cTn id="4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
                                            <p:txEl>
                                              <p:pRg st="6" end="6"/>
                                            </p:txEl>
                                          </p:spTgt>
                                        </p:tgtEl>
                                        <p:attrNameLst>
                                          <p:attrName>style.visibility</p:attrName>
                                        </p:attrNameLst>
                                      </p:cBhvr>
                                      <p:to>
                                        <p:strVal val="visible"/>
                                      </p:to>
                                    </p:set>
                                    <p:anim calcmode="lin" valueType="num">
                                      <p:cBhvr additive="base">
                                        <p:cTn id="5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4">
                                            <p:txEl>
                                              <p:pRg st="7" end="7"/>
                                            </p:txEl>
                                          </p:spTgt>
                                        </p:tgtEl>
                                        <p:attrNameLst>
                                          <p:attrName>style.visibility</p:attrName>
                                        </p:attrNameLst>
                                      </p:cBhvr>
                                      <p:to>
                                        <p:strVal val="visible"/>
                                      </p:to>
                                    </p:set>
                                    <p:anim calcmode="lin" valueType="num">
                                      <p:cBhvr additive="base">
                                        <p:cTn id="5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4">
                                            <p:txEl>
                                              <p:pRg st="8" end="8"/>
                                            </p:txEl>
                                          </p:spTgt>
                                        </p:tgtEl>
                                        <p:attrNameLst>
                                          <p:attrName>style.visibility</p:attrName>
                                        </p:attrNameLst>
                                      </p:cBhvr>
                                      <p:to>
                                        <p:strVal val="visible"/>
                                      </p:to>
                                    </p:set>
                                    <p:anim calcmode="lin" valueType="num">
                                      <p:cBhvr additive="base">
                                        <p:cTn id="6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4">
                                            <p:txEl>
                                              <p:pRg st="9" end="9"/>
                                            </p:txEl>
                                          </p:spTgt>
                                        </p:tgtEl>
                                        <p:attrNameLst>
                                          <p:attrName>style.visibility</p:attrName>
                                        </p:attrNameLst>
                                      </p:cBhvr>
                                      <p:to>
                                        <p:strVal val="visible"/>
                                      </p:to>
                                    </p:set>
                                    <p:anim calcmode="lin" valueType="num">
                                      <p:cBhvr additive="base">
                                        <p:cTn id="71"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F7820077-860E-7FC6-B99A-9150C3405DB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1830A37-4451-D323-D92F-7567CF1FB9D8}"/>
              </a:ext>
            </a:extLst>
          </p:cNvPr>
          <p:cNvSpPr txBox="1"/>
          <p:nvPr/>
        </p:nvSpPr>
        <p:spPr>
          <a:xfrm>
            <a:off x="163012" y="14285"/>
            <a:ext cx="7152188" cy="1692771"/>
          </a:xfrm>
          <a:prstGeom prst="rect">
            <a:avLst/>
          </a:prstGeom>
          <a:noFill/>
        </p:spPr>
        <p:txBody>
          <a:bodyPr wrap="square" rtlCol="0">
            <a:spAutoFit/>
          </a:bodyPr>
          <a:lstStyle/>
          <a:p>
            <a:pPr lvl="0">
              <a:defRPr/>
            </a:pPr>
            <a:r>
              <a:rPr kumimoji="0" lang="en-US" sz="26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2600" b="1" i="0" u="none" strike="noStrike" kern="1200" cap="none" spc="0" normalizeH="0" baseline="30000" noProof="0" dirty="0">
                <a:ln>
                  <a:noFill/>
                </a:ln>
                <a:solidFill>
                  <a:srgbClr val="C00000"/>
                </a:solidFill>
                <a:effectLst/>
                <a:uLnTx/>
                <a:uFillTx/>
                <a:latin typeface="Arial" panose="020B0604020202020204" pitchFamily="34" charset="0"/>
                <a:cs typeface="Arial" panose="020B0604020202020204" pitchFamily="34" charset="0"/>
              </a:rPr>
              <a:t>17</a:t>
            </a:r>
            <a:r>
              <a:rPr kumimoji="0" lang="en-US" sz="26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lang="en-US" sz="2600" b="1" dirty="0">
                <a:solidFill>
                  <a:prstClr val="black"/>
                </a:solidFill>
                <a:latin typeface="Arial" panose="020B0604020202020204" pitchFamily="34" charset="0"/>
                <a:cs typeface="Arial" panose="020B0604020202020204" pitchFamily="34" charset="0"/>
              </a:rPr>
              <a:t>I urge you, brothers and sisters, to keep an eye on those who create </a:t>
            </a:r>
            <a:r>
              <a:rPr lang="en-US" sz="2600" b="1" dirty="0" err="1">
                <a:solidFill>
                  <a:prstClr val="black"/>
                </a:solidFill>
                <a:latin typeface="Arial" panose="020B0604020202020204" pitchFamily="34" charset="0"/>
                <a:cs typeface="Arial" panose="020B0604020202020204" pitchFamily="34" charset="0"/>
              </a:rPr>
              <a:t>dissen-sions</a:t>
            </a:r>
            <a:r>
              <a:rPr lang="en-US" sz="2600" b="1" dirty="0">
                <a:solidFill>
                  <a:prstClr val="black"/>
                </a:solidFill>
                <a:latin typeface="Arial" panose="020B0604020202020204" pitchFamily="34" charset="0"/>
                <a:cs typeface="Arial" panose="020B0604020202020204" pitchFamily="34" charset="0"/>
              </a:rPr>
              <a:t> and hindrances, in opposition to the teaching that you have learned; avoid them.</a:t>
            </a:r>
            <a:endParaRPr kumimoji="0" lang="en-US" sz="2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FD64605-5C63-FA0D-3C16-F1D2FC32FDE8}"/>
              </a:ext>
            </a:extLst>
          </p:cNvPr>
          <p:cNvSpPr txBox="1"/>
          <p:nvPr/>
        </p:nvSpPr>
        <p:spPr>
          <a:xfrm>
            <a:off x="163012" y="1639531"/>
            <a:ext cx="7108058" cy="1692771"/>
          </a:xfrm>
          <a:prstGeom prst="rect">
            <a:avLst/>
          </a:prstGeom>
          <a:noFill/>
        </p:spPr>
        <p:txBody>
          <a:bodyPr wrap="square" rtlCol="0">
            <a:spAutoFit/>
          </a:bodyPr>
          <a:lstStyle/>
          <a:p>
            <a:pPr lvl="0">
              <a:defRPr/>
            </a:pPr>
            <a:r>
              <a:rPr kumimoji="0" lang="en-US" sz="26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18</a:t>
            </a:r>
            <a:r>
              <a:rPr kumimoji="0" lang="en-US" sz="2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600" b="1" dirty="0">
                <a:solidFill>
                  <a:prstClr val="black"/>
                </a:solidFill>
                <a:latin typeface="Arial" panose="020B0604020202020204" pitchFamily="34" charset="0"/>
                <a:cs typeface="Arial" panose="020B0604020202020204" pitchFamily="34" charset="0"/>
              </a:rPr>
              <a:t>For such people do not serve our Lord Christ but their own appetites, and by smooth talk and flattery they deceive the hearts of the simple-minded.</a:t>
            </a:r>
            <a:endPar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B7209238-70B7-F44A-CB48-176517EFAC42}"/>
              </a:ext>
            </a:extLst>
          </p:cNvPr>
          <p:cNvSpPr/>
          <p:nvPr/>
        </p:nvSpPr>
        <p:spPr>
          <a:xfrm>
            <a:off x="163440" y="3223702"/>
            <a:ext cx="2255040" cy="89109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tabLst>
                <a:tab pos="0" algn="l"/>
              </a:tabLst>
            </a:pPr>
            <a:r>
              <a:rPr lang="en-US" sz="2600" b="1" strike="noStrike" spc="-1" dirty="0">
                <a:solidFill>
                  <a:srgbClr val="C00000"/>
                </a:solidFill>
                <a:latin typeface="Arial"/>
              </a:rPr>
              <a:t>●</a:t>
            </a:r>
            <a:r>
              <a:rPr lang="en-US" sz="2600" b="1" strike="noStrike" spc="-1" dirty="0">
                <a:solidFill>
                  <a:srgbClr val="000000"/>
                </a:solidFill>
                <a:latin typeface="Arial"/>
              </a:rPr>
              <a:t> </a:t>
            </a:r>
            <a:r>
              <a:rPr lang="en-US" sz="2600" b="1" strike="noStrike" spc="-1" dirty="0">
                <a:solidFill>
                  <a:srgbClr val="0070C0"/>
                </a:solidFill>
                <a:latin typeface="Arial"/>
              </a:rPr>
              <a:t>Teaching:</a:t>
            </a:r>
            <a:endParaRPr lang="en-US" sz="2600" b="0" strike="noStrike" spc="-1" dirty="0">
              <a:solidFill>
                <a:srgbClr val="000000"/>
              </a:solidFill>
              <a:latin typeface="Arial"/>
            </a:endParaRPr>
          </a:p>
          <a:p>
            <a:pPr defTabSz="457200">
              <a:lnSpc>
                <a:spcPct val="100000"/>
              </a:lnSpc>
              <a:tabLst>
                <a:tab pos="0" algn="l"/>
              </a:tabLst>
            </a:pPr>
            <a:r>
              <a:rPr lang="en-US" sz="2600" b="1" strike="noStrike" spc="-1" dirty="0">
                <a:solidFill>
                  <a:srgbClr val="C00000"/>
                </a:solidFill>
                <a:latin typeface="Arial"/>
              </a:rPr>
              <a:t>●</a:t>
            </a:r>
            <a:r>
              <a:rPr lang="en-US" sz="2600" b="1" strike="noStrike" spc="-1" dirty="0">
                <a:solidFill>
                  <a:srgbClr val="000000"/>
                </a:solidFill>
                <a:latin typeface="Arial"/>
              </a:rPr>
              <a:t> </a:t>
            </a:r>
            <a:r>
              <a:rPr lang="en-US" sz="2600" b="1" strike="noStrike" spc="-1" dirty="0">
                <a:solidFill>
                  <a:srgbClr val="0070C0"/>
                </a:solidFill>
                <a:latin typeface="Arial"/>
              </a:rPr>
              <a:t>Appetite:</a:t>
            </a:r>
            <a:endParaRPr lang="en-US" sz="2600" b="0" strike="noStrike" spc="-1" dirty="0">
              <a:solidFill>
                <a:srgbClr val="000000"/>
              </a:solidFill>
              <a:latin typeface="Arial"/>
            </a:endParaRPr>
          </a:p>
        </p:txBody>
      </p:sp>
      <p:sp>
        <p:nvSpPr>
          <p:cNvPr id="7" name="TextBox 6">
            <a:extLst>
              <a:ext uri="{FF2B5EF4-FFF2-40B4-BE49-F238E27FC236}">
                <a16:creationId xmlns:a16="http://schemas.microsoft.com/office/drawing/2014/main" id="{F60D2596-DE9D-1D3E-E5B7-96FB15916DDB}"/>
              </a:ext>
            </a:extLst>
          </p:cNvPr>
          <p:cNvSpPr/>
          <p:nvPr/>
        </p:nvSpPr>
        <p:spPr>
          <a:xfrm>
            <a:off x="2113935" y="3223702"/>
            <a:ext cx="5201265" cy="89109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2600" b="1" i="1" strike="noStrike" spc="-1" dirty="0" err="1">
                <a:solidFill>
                  <a:srgbClr val="000000"/>
                </a:solidFill>
                <a:latin typeface="Arial"/>
              </a:rPr>
              <a:t>Didakhé</a:t>
            </a:r>
            <a:r>
              <a:rPr lang="en-US" sz="2600" b="1" strike="noStrike" spc="-1" dirty="0">
                <a:solidFill>
                  <a:srgbClr val="000000"/>
                </a:solidFill>
                <a:latin typeface="Arial"/>
              </a:rPr>
              <a:t>: Truth &amp; behavior.</a:t>
            </a:r>
            <a:endParaRPr lang="en-US" sz="2600" b="0" strike="noStrike" spc="-1" dirty="0">
              <a:solidFill>
                <a:srgbClr val="000000"/>
              </a:solidFill>
              <a:latin typeface="Arial"/>
            </a:endParaRPr>
          </a:p>
          <a:p>
            <a:pPr defTabSz="457200">
              <a:lnSpc>
                <a:spcPct val="100000"/>
              </a:lnSpc>
            </a:pPr>
            <a:r>
              <a:rPr lang="en-US" sz="2600" b="1" spc="-1" dirty="0">
                <a:solidFill>
                  <a:srgbClr val="000000"/>
                </a:solidFill>
                <a:latin typeface="Arial"/>
              </a:rPr>
              <a:t>Organs = emotions.</a:t>
            </a:r>
            <a:endParaRPr lang="en-US" sz="2600" b="0" strike="noStrike" spc="-1" dirty="0">
              <a:solidFill>
                <a:srgbClr val="000000"/>
              </a:solidFill>
              <a:latin typeface="Arial"/>
            </a:endParaRPr>
          </a:p>
        </p:txBody>
      </p:sp>
      <p:pic>
        <p:nvPicPr>
          <p:cNvPr id="4" name="Picture 3">
            <a:extLst>
              <a:ext uri="{FF2B5EF4-FFF2-40B4-BE49-F238E27FC236}">
                <a16:creationId xmlns:a16="http://schemas.microsoft.com/office/drawing/2014/main" id="{D85F2A60-9380-E404-8A8D-AD5E1C562723}"/>
              </a:ext>
            </a:extLst>
          </p:cNvPr>
          <p:cNvPicPr>
            <a:picLocks noChangeAspect="1"/>
          </p:cNvPicPr>
          <p:nvPr/>
        </p:nvPicPr>
        <p:blipFill>
          <a:blip r:embed="rId2"/>
          <a:stretch>
            <a:fillRect/>
          </a:stretch>
        </p:blipFill>
        <p:spPr>
          <a:xfrm>
            <a:off x="962025" y="0"/>
            <a:ext cx="5391150" cy="4114800"/>
          </a:xfrm>
          <a:prstGeom prst="rect">
            <a:avLst/>
          </a:prstGeom>
        </p:spPr>
      </p:pic>
    </p:spTree>
    <p:extLst>
      <p:ext uri="{BB962C8B-B14F-4D97-AF65-F5344CB8AC3E}">
        <p14:creationId xmlns:p14="http://schemas.microsoft.com/office/powerpoint/2010/main" val="7426340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repl">
                                        <p:cTn id="23" dur="500" fill="hold"/>
                                        <p:tgtEl>
                                          <p:spTgt spid="6"/>
                                        </p:tgtEl>
                                        <p:attrNameLst>
                                          <p:attrName>ppt_x</p:attrName>
                                        </p:attrNameLst>
                                      </p:cBhvr>
                                      <p:tavLst>
                                        <p:tav tm="0">
                                          <p:val>
                                            <p:strVal val="#ppt_x"/>
                                          </p:val>
                                        </p:tav>
                                        <p:tav tm="100000">
                                          <p:val>
                                            <p:strVal val="#ppt_x"/>
                                          </p:val>
                                        </p:tav>
                                      </p:tavLst>
                                    </p:anim>
                                    <p:anim calcmode="lin" valueType="num">
                                      <p:cBhvr additive="repl">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 calcmode="lin" valueType="num">
                                      <p:cBhvr additive="repl">
                                        <p:cTn id="2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repl">
                                        <p:cTn id="3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 calcmode="lin" valueType="num">
                                      <p:cBhvr additive="repl">
                                        <p:cTn id="3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repl">
                                        <p:cTn id="36"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374B3805-2F11-CF1D-84FF-7B44A2754C2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2782937-122A-EC23-AE7C-7931E3658FA4}"/>
              </a:ext>
            </a:extLst>
          </p:cNvPr>
          <p:cNvSpPr txBox="1"/>
          <p:nvPr/>
        </p:nvSpPr>
        <p:spPr>
          <a:xfrm>
            <a:off x="163012" y="11919"/>
            <a:ext cx="7152188" cy="1692771"/>
          </a:xfrm>
          <a:prstGeom prst="rect">
            <a:avLst/>
          </a:prstGeom>
          <a:noFill/>
        </p:spPr>
        <p:txBody>
          <a:bodyPr wrap="square" rtlCol="0">
            <a:spAutoFit/>
          </a:bodyPr>
          <a:lstStyle/>
          <a:p>
            <a:pPr lvl="0">
              <a:defRPr/>
            </a:pPr>
            <a:r>
              <a:rPr kumimoji="0" lang="en-US" sz="2600" b="1" i="0" u="none" strike="noStrike" kern="1200" cap="none" spc="0" normalizeH="0" baseline="30000" noProof="0" dirty="0">
                <a:ln>
                  <a:noFill/>
                </a:ln>
                <a:solidFill>
                  <a:srgbClr val="C00000"/>
                </a:solidFill>
                <a:effectLst/>
                <a:uLnTx/>
                <a:uFillTx/>
                <a:latin typeface="Arial" panose="020B0604020202020204" pitchFamily="34" charset="0"/>
                <a:cs typeface="Arial" panose="020B0604020202020204" pitchFamily="34" charset="0"/>
              </a:rPr>
              <a:t>19</a:t>
            </a:r>
            <a:r>
              <a:rPr kumimoji="0" lang="en-US" sz="26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lang="en-US" sz="2600" b="1" dirty="0">
                <a:solidFill>
                  <a:prstClr val="black"/>
                </a:solidFill>
                <a:latin typeface="Arial" panose="020B0604020202020204" pitchFamily="34" charset="0"/>
                <a:cs typeface="Arial" panose="020B0604020202020204" pitchFamily="34" charset="0"/>
              </a:rPr>
              <a:t>For your obedience is known to all; therefore, I rejoice over you, but I want you to be wise in what is good and guileless in what is evil.</a:t>
            </a:r>
            <a:endParaRPr kumimoji="0" lang="en-US" sz="2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345B8370-F0CD-F1EC-4FBC-E2A226309C9B}"/>
              </a:ext>
            </a:extLst>
          </p:cNvPr>
          <p:cNvSpPr txBox="1"/>
          <p:nvPr/>
        </p:nvSpPr>
        <p:spPr>
          <a:xfrm>
            <a:off x="163012" y="1200501"/>
            <a:ext cx="7108058" cy="1292662"/>
          </a:xfrm>
          <a:prstGeom prst="rect">
            <a:avLst/>
          </a:prstGeom>
          <a:noFill/>
        </p:spPr>
        <p:txBody>
          <a:bodyPr wrap="square" rtlCol="0">
            <a:spAutoFit/>
          </a:bodyPr>
          <a:lstStyle/>
          <a:p>
            <a:pPr lvl="0">
              <a:defRPr/>
            </a:pPr>
            <a:r>
              <a:rPr kumimoji="0" lang="en-US" sz="2600" b="1" i="0" u="none" strike="noStrike" kern="1200" cap="none" spc="0" normalizeH="0" baseline="30000" noProof="0" dirty="0">
                <a:ln>
                  <a:noFill/>
                </a:ln>
                <a:solidFill>
                  <a:srgbClr val="C00000"/>
                </a:solidFill>
                <a:effectLst/>
                <a:uLnTx/>
                <a:uFillTx/>
                <a:latin typeface="Arial" panose="020B0604020202020204" pitchFamily="34" charset="0"/>
                <a:cs typeface="Arial" panose="020B0604020202020204" pitchFamily="34" charset="0"/>
              </a:rPr>
              <a:t>				   20</a:t>
            </a:r>
            <a:r>
              <a:rPr kumimoji="0" lang="en-US" sz="26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lang="en-US" sz="2600" b="1" dirty="0">
                <a:solidFill>
                  <a:prstClr val="black"/>
                </a:solidFill>
                <a:latin typeface="Arial" panose="020B0604020202020204" pitchFamily="34" charset="0"/>
                <a:cs typeface="Arial" panose="020B0604020202020204" pitchFamily="34" charset="0"/>
              </a:rPr>
              <a:t>The God of peace will shortly crush Satan under your feet. The grace of our Lord Jesus Christ be with you.</a:t>
            </a:r>
            <a:endParaRPr kumimoji="0" lang="en-US" sz="2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D5AB31F-CB18-91DA-6A10-72D9869771A8}"/>
              </a:ext>
            </a:extLst>
          </p:cNvPr>
          <p:cNvSpPr/>
          <p:nvPr/>
        </p:nvSpPr>
        <p:spPr>
          <a:xfrm>
            <a:off x="163439" y="2402089"/>
            <a:ext cx="2394565" cy="169131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tabLst>
                <a:tab pos="0" algn="l"/>
              </a:tabLst>
            </a:pPr>
            <a:r>
              <a:rPr lang="en-US" sz="2600" b="1" strike="noStrike" spc="-1" dirty="0">
                <a:solidFill>
                  <a:srgbClr val="C00000"/>
                </a:solidFill>
                <a:latin typeface="Arial"/>
              </a:rPr>
              <a:t>●</a:t>
            </a:r>
            <a:r>
              <a:rPr lang="en-US" sz="2600" b="1" strike="noStrike" spc="-1" dirty="0">
                <a:solidFill>
                  <a:srgbClr val="000000"/>
                </a:solidFill>
                <a:latin typeface="Arial"/>
              </a:rPr>
              <a:t> </a:t>
            </a:r>
            <a:r>
              <a:rPr lang="en-US" sz="2600" b="1" strike="noStrike" spc="-1" dirty="0">
                <a:solidFill>
                  <a:srgbClr val="0070C0"/>
                </a:solidFill>
                <a:latin typeface="Arial"/>
              </a:rPr>
              <a:t>Obedience:</a:t>
            </a:r>
            <a:endParaRPr lang="en-US" sz="2600" b="0" strike="noStrike" spc="-1" dirty="0">
              <a:solidFill>
                <a:srgbClr val="000000"/>
              </a:solidFill>
              <a:latin typeface="Arial"/>
            </a:endParaRPr>
          </a:p>
          <a:p>
            <a:pPr defTabSz="457200">
              <a:lnSpc>
                <a:spcPct val="100000"/>
              </a:lnSpc>
              <a:tabLst>
                <a:tab pos="0" algn="l"/>
              </a:tabLst>
            </a:pPr>
            <a:r>
              <a:rPr lang="en-US" sz="2600" b="1" strike="noStrike" spc="-1" dirty="0">
                <a:solidFill>
                  <a:srgbClr val="C00000"/>
                </a:solidFill>
                <a:latin typeface="Arial"/>
              </a:rPr>
              <a:t>●</a:t>
            </a:r>
            <a:r>
              <a:rPr lang="en-US" sz="2600" b="1" strike="noStrike" spc="-1" dirty="0">
                <a:solidFill>
                  <a:srgbClr val="000000"/>
                </a:solidFill>
                <a:latin typeface="Arial"/>
              </a:rPr>
              <a:t> </a:t>
            </a:r>
            <a:r>
              <a:rPr lang="en-US" sz="2600" b="1" strike="noStrike" spc="-1" dirty="0">
                <a:solidFill>
                  <a:srgbClr val="0070C0"/>
                </a:solidFill>
                <a:latin typeface="Arial"/>
              </a:rPr>
              <a:t>Guileless:</a:t>
            </a:r>
            <a:endParaRPr lang="en-US" sz="2600" b="0" strike="noStrike" spc="-1" dirty="0">
              <a:solidFill>
                <a:srgbClr val="000000"/>
              </a:solidFill>
              <a:latin typeface="Arial"/>
            </a:endParaRPr>
          </a:p>
          <a:p>
            <a:pPr defTabSz="457200">
              <a:lnSpc>
                <a:spcPct val="100000"/>
              </a:lnSpc>
              <a:tabLst>
                <a:tab pos="0" algn="l"/>
              </a:tabLst>
            </a:pPr>
            <a:r>
              <a:rPr lang="en-US" sz="2600" b="1" strike="noStrike" spc="-1" dirty="0">
                <a:solidFill>
                  <a:srgbClr val="C00000"/>
                </a:solidFill>
                <a:latin typeface="Arial"/>
              </a:rPr>
              <a:t>●</a:t>
            </a:r>
            <a:r>
              <a:rPr lang="en-US" sz="2600" b="1" strike="noStrike" spc="-1" dirty="0">
                <a:solidFill>
                  <a:srgbClr val="000000"/>
                </a:solidFill>
                <a:latin typeface="Arial"/>
              </a:rPr>
              <a:t> </a:t>
            </a:r>
            <a:r>
              <a:rPr lang="en-US" sz="2600" b="1" strike="noStrike" spc="-1" dirty="0">
                <a:solidFill>
                  <a:srgbClr val="0070C0"/>
                </a:solidFill>
                <a:latin typeface="Arial"/>
              </a:rPr>
              <a:t>Satan:</a:t>
            </a:r>
          </a:p>
          <a:p>
            <a:pPr>
              <a:tabLst>
                <a:tab pos="0" algn="l"/>
              </a:tabLst>
            </a:pPr>
            <a:r>
              <a:rPr lang="en-US" sz="2600" b="1" spc="-1" dirty="0">
                <a:solidFill>
                  <a:srgbClr val="C00000"/>
                </a:solidFill>
                <a:latin typeface="Arial"/>
              </a:rPr>
              <a:t>●</a:t>
            </a:r>
            <a:r>
              <a:rPr lang="en-US" sz="2600" b="1" spc="-1" dirty="0">
                <a:solidFill>
                  <a:srgbClr val="000000"/>
                </a:solidFill>
                <a:latin typeface="Arial"/>
              </a:rPr>
              <a:t> </a:t>
            </a:r>
            <a:r>
              <a:rPr lang="en-US" sz="2600" b="1" spc="-1" dirty="0">
                <a:solidFill>
                  <a:srgbClr val="0070C0"/>
                </a:solidFill>
                <a:latin typeface="Arial"/>
              </a:rPr>
              <a:t>Grace:</a:t>
            </a:r>
            <a:endParaRPr lang="en-US" sz="2600" b="0" strike="noStrike" spc="-1" dirty="0">
              <a:solidFill>
                <a:srgbClr val="000000"/>
              </a:solidFill>
              <a:latin typeface="Arial"/>
            </a:endParaRPr>
          </a:p>
        </p:txBody>
      </p:sp>
      <p:sp>
        <p:nvSpPr>
          <p:cNvPr id="7" name="TextBox 6">
            <a:extLst>
              <a:ext uri="{FF2B5EF4-FFF2-40B4-BE49-F238E27FC236}">
                <a16:creationId xmlns:a16="http://schemas.microsoft.com/office/drawing/2014/main" id="{9F1BC14B-6E00-A94F-CB4E-D427E92C0A53}"/>
              </a:ext>
            </a:extLst>
          </p:cNvPr>
          <p:cNvSpPr/>
          <p:nvPr/>
        </p:nvSpPr>
        <p:spPr>
          <a:xfrm>
            <a:off x="2442258" y="2402089"/>
            <a:ext cx="4994476" cy="169131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2600" b="1" strike="noStrike" spc="-1" dirty="0">
                <a:solidFill>
                  <a:srgbClr val="000000"/>
                </a:solidFill>
                <a:latin typeface="Arial"/>
              </a:rPr>
              <a:t>To Jesus’ commandments.</a:t>
            </a:r>
            <a:endParaRPr lang="en-US" sz="2600" b="0" strike="noStrike" spc="-1" dirty="0">
              <a:solidFill>
                <a:srgbClr val="000000"/>
              </a:solidFill>
              <a:latin typeface="Arial"/>
            </a:endParaRPr>
          </a:p>
          <a:p>
            <a:pPr defTabSz="457200">
              <a:lnSpc>
                <a:spcPct val="100000"/>
              </a:lnSpc>
            </a:pPr>
            <a:r>
              <a:rPr lang="en-US" sz="2600" b="1" strike="noStrike" spc="-1" dirty="0">
                <a:solidFill>
                  <a:srgbClr val="000000"/>
                </a:solidFill>
                <a:latin typeface="Arial"/>
              </a:rPr>
              <a:t>Unmixed with.</a:t>
            </a:r>
            <a:endParaRPr lang="en-US" sz="2600" b="0" strike="noStrike" spc="-1" dirty="0">
              <a:solidFill>
                <a:srgbClr val="000000"/>
              </a:solidFill>
              <a:latin typeface="Arial"/>
            </a:endParaRPr>
          </a:p>
          <a:p>
            <a:pPr defTabSz="457200">
              <a:lnSpc>
                <a:spcPct val="100000"/>
              </a:lnSpc>
            </a:pPr>
            <a:r>
              <a:rPr lang="en-US" sz="2600" b="1" strike="noStrike" spc="-1" dirty="0">
                <a:solidFill>
                  <a:srgbClr val="000000"/>
                </a:solidFill>
                <a:latin typeface="Arial"/>
              </a:rPr>
              <a:t>Gen. 3:15 in Hebrew (not LXX)</a:t>
            </a:r>
          </a:p>
          <a:p>
            <a:r>
              <a:rPr lang="en-US" sz="2600" b="1" spc="-1" dirty="0">
                <a:solidFill>
                  <a:srgbClr val="000000"/>
                </a:solidFill>
                <a:latin typeface="Arial"/>
              </a:rPr>
              <a:t>Strength to obey Jesus.</a:t>
            </a:r>
            <a:endParaRPr lang="en-US" sz="2600" b="0" strike="noStrike" spc="-1" dirty="0">
              <a:solidFill>
                <a:srgbClr val="000000"/>
              </a:solidFill>
              <a:latin typeface="Arial"/>
            </a:endParaRPr>
          </a:p>
        </p:txBody>
      </p:sp>
      <p:sp>
        <p:nvSpPr>
          <p:cNvPr id="3" name="Rectangle: Rounded Corners 2">
            <a:extLst>
              <a:ext uri="{FF2B5EF4-FFF2-40B4-BE49-F238E27FC236}">
                <a16:creationId xmlns:a16="http://schemas.microsoft.com/office/drawing/2014/main" id="{2BFCC852-832D-C219-8CEF-7C0EEFA417DF}"/>
              </a:ext>
            </a:extLst>
          </p:cNvPr>
          <p:cNvSpPr/>
          <p:nvPr/>
        </p:nvSpPr>
        <p:spPr>
          <a:xfrm>
            <a:off x="2747201" y="1988973"/>
            <a:ext cx="4179244" cy="125877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“he will watch your head, </a:t>
            </a:r>
            <a:br>
              <a:rPr lang="en-US" sz="2400" dirty="0">
                <a:solidFill>
                  <a:schemeClr val="tx1"/>
                </a:solidFill>
              </a:rPr>
            </a:br>
            <a:r>
              <a:rPr lang="en-US" sz="2400" dirty="0">
                <a:solidFill>
                  <a:schemeClr val="tx1"/>
                </a:solidFill>
              </a:rPr>
              <a:t>and you will watch his heel”</a:t>
            </a:r>
            <a:br>
              <a:rPr lang="en-US" sz="2400" dirty="0">
                <a:solidFill>
                  <a:schemeClr val="tx1"/>
                </a:solidFill>
              </a:rPr>
            </a:br>
            <a:r>
              <a:rPr lang="en-US" sz="2400" dirty="0">
                <a:solidFill>
                  <a:schemeClr val="tx1"/>
                </a:solidFill>
              </a:rPr>
              <a:t>(Gen 3:15 LXX)</a:t>
            </a:r>
          </a:p>
        </p:txBody>
      </p:sp>
      <p:pic>
        <p:nvPicPr>
          <p:cNvPr id="8" name="Picture 7">
            <a:extLst>
              <a:ext uri="{FF2B5EF4-FFF2-40B4-BE49-F238E27FC236}">
                <a16:creationId xmlns:a16="http://schemas.microsoft.com/office/drawing/2014/main" id="{06B382CC-160F-9C27-CFB2-E968F01AA65C}"/>
              </a:ext>
            </a:extLst>
          </p:cNvPr>
          <p:cNvPicPr>
            <a:picLocks noChangeAspect="1"/>
          </p:cNvPicPr>
          <p:nvPr/>
        </p:nvPicPr>
        <p:blipFill>
          <a:blip r:embed="rId2"/>
          <a:stretch>
            <a:fillRect/>
          </a:stretch>
        </p:blipFill>
        <p:spPr>
          <a:xfrm>
            <a:off x="1997392" y="0"/>
            <a:ext cx="3320415" cy="4114800"/>
          </a:xfrm>
          <a:prstGeom prst="rect">
            <a:avLst/>
          </a:prstGeom>
        </p:spPr>
      </p:pic>
    </p:spTree>
    <p:extLst>
      <p:ext uri="{BB962C8B-B14F-4D97-AF65-F5344CB8AC3E}">
        <p14:creationId xmlns:p14="http://schemas.microsoft.com/office/powerpoint/2010/main" val="13910266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repl">
                                        <p:cTn id="23" dur="500" fill="hold"/>
                                        <p:tgtEl>
                                          <p:spTgt spid="6"/>
                                        </p:tgtEl>
                                        <p:attrNameLst>
                                          <p:attrName>ppt_x</p:attrName>
                                        </p:attrNameLst>
                                      </p:cBhvr>
                                      <p:tavLst>
                                        <p:tav tm="0">
                                          <p:val>
                                            <p:strVal val="#ppt_x"/>
                                          </p:val>
                                        </p:tav>
                                        <p:tav tm="100000">
                                          <p:val>
                                            <p:strVal val="#ppt_x"/>
                                          </p:val>
                                        </p:tav>
                                      </p:tavLst>
                                    </p:anim>
                                    <p:anim calcmode="lin" valueType="num">
                                      <p:cBhvr additive="repl">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 calcmode="lin" valueType="num">
                                      <p:cBhvr additive="repl">
                                        <p:cTn id="2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repl">
                                        <p:cTn id="3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 calcmode="lin" valueType="num">
                                      <p:cBhvr additive="repl">
                                        <p:cTn id="3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repl">
                                        <p:cTn id="36"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7">
                                            <p:txEl>
                                              <p:pRg st="2" end="2"/>
                                            </p:txEl>
                                          </p:spTgt>
                                        </p:tgtEl>
                                        <p:attrNameLst>
                                          <p:attrName>style.visibility</p:attrName>
                                        </p:attrNameLst>
                                      </p:cBhvr>
                                      <p:to>
                                        <p:strVal val="visible"/>
                                      </p:to>
                                    </p:set>
                                    <p:anim calcmode="lin" valueType="num">
                                      <p:cBhvr additive="repl">
                                        <p:cTn id="4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repl">
                                        <p:cTn id="4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7">
                                            <p:txEl>
                                              <p:pRg st="3" end="3"/>
                                            </p:txEl>
                                          </p:spTgt>
                                        </p:tgtEl>
                                        <p:attrNameLst>
                                          <p:attrName>style.visibility</p:attrName>
                                        </p:attrNameLst>
                                      </p:cBhvr>
                                      <p:to>
                                        <p:strVal val="visible"/>
                                      </p:to>
                                    </p:set>
                                    <p:anim calcmode="lin" valueType="num">
                                      <p:cBhvr additive="repl">
                                        <p:cTn id="5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repl">
                                        <p:cTn id="5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uiExpand="1" animBg="1"/>
      <p:bldP spid="3" grpId="1" uiExpan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78AC0053-A787-35A8-43C2-0BACA851248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B562491-E821-DB7F-0E95-C2E76AD8317A}"/>
              </a:ext>
            </a:extLst>
          </p:cNvPr>
          <p:cNvSpPr txBox="1"/>
          <p:nvPr/>
        </p:nvSpPr>
        <p:spPr>
          <a:xfrm>
            <a:off x="0" y="525579"/>
            <a:ext cx="7470186" cy="3539430"/>
          </a:xfrm>
          <a:prstGeom prst="rect">
            <a:avLst/>
          </a:prstGeom>
          <a:noFill/>
        </p:spPr>
        <p:txBody>
          <a:bodyPr wrap="square" rtlCol="0">
            <a:spAutoFit/>
          </a:bodyPr>
          <a:lstStyle/>
          <a:p>
            <a:pPr marL="357188" indent="-357188">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Appears as 14:24-25 in the majority </a:t>
            </a:r>
            <a:br>
              <a:rPr lang="en-US" sz="2800" b="1" dirty="0">
                <a:solidFill>
                  <a:prstClr val="black"/>
                </a:solidFill>
                <a:latin typeface="Arial" panose="020B0604020202020204" pitchFamily="34" charset="0"/>
                <a:cs typeface="Arial" panose="020B0604020202020204" pitchFamily="34" charset="0"/>
              </a:rPr>
            </a:br>
            <a:r>
              <a:rPr lang="en-US" sz="2800" b="1" dirty="0">
                <a:solidFill>
                  <a:prstClr val="black"/>
                </a:solidFill>
                <a:latin typeface="Arial" panose="020B0604020202020204" pitchFamily="34" charset="0"/>
                <a:cs typeface="Arial" panose="020B0604020202020204" pitchFamily="34" charset="0"/>
              </a:rPr>
              <a:t>of Greek NT manuscripts.</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57188" indent="-357188">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Appears after 15:33 in the early third-century papyrus P46.</a:t>
            </a:r>
          </a:p>
          <a:p>
            <a:pPr marL="357188" indent="-357188">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 a few manuscripts,</a:t>
            </a:r>
            <a:r>
              <a:rPr kumimoji="0" lang="en-US" sz="2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it appears at both places.</a:t>
            </a:r>
          </a:p>
          <a:p>
            <a:pPr marL="357188" indent="-357188">
              <a:defRPr/>
            </a:pPr>
            <a:r>
              <a:rPr lang="en-US" sz="2800" b="1" dirty="0">
                <a:solidFill>
                  <a:srgbClr val="C00000"/>
                </a:solidFill>
                <a:latin typeface="Arial" panose="020B0604020202020204" pitchFamily="34" charset="0"/>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a:t>
            </a:r>
            <a:r>
              <a:rPr lang="en-US" sz="2800" b="1" baseline="0" dirty="0">
                <a:solidFill>
                  <a:prstClr val="black"/>
                </a:solidFill>
                <a:latin typeface="Arial" panose="020B0604020202020204" pitchFamily="34" charset="0"/>
                <a:cs typeface="Arial" panose="020B0604020202020204" pitchFamily="34" charset="0"/>
              </a:rPr>
              <a:t>It reads more like</a:t>
            </a:r>
            <a:r>
              <a:rPr lang="en-US" sz="2800" b="1" dirty="0">
                <a:solidFill>
                  <a:prstClr val="black"/>
                </a:solidFill>
                <a:latin typeface="Arial" panose="020B0604020202020204" pitchFamily="34" charset="0"/>
                <a:cs typeface="Arial" panose="020B0604020202020204" pitchFamily="34" charset="0"/>
              </a:rPr>
              <a:t> third-century Christian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formula</a:t>
            </a:r>
            <a:r>
              <a:rPr kumimoji="0" lang="en-US" sz="2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than like Paul.</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959E651D-2E9C-6ABB-E719-B10514510CF0}"/>
              </a:ext>
            </a:extLst>
          </p:cNvPr>
          <p:cNvSpPr txBox="1"/>
          <p:nvPr/>
        </p:nvSpPr>
        <p:spPr>
          <a:xfrm>
            <a:off x="1" y="0"/>
            <a:ext cx="7315199" cy="523220"/>
          </a:xfrm>
          <a:prstGeom prst="rect">
            <a:avLst/>
          </a:prstGeom>
          <a:noFill/>
        </p:spPr>
        <p:txBody>
          <a:bodyPr wrap="square" rtlCol="0">
            <a:spAutoFit/>
          </a:bodyPr>
          <a:lstStyle/>
          <a:p>
            <a:pPr algn="ctr"/>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Doxology (16:25-27)</a:t>
            </a:r>
            <a:endParaRPr lang="en-US" sz="2800" dirty="0">
              <a:solidFill>
                <a:srgbClr val="00B050"/>
              </a:solidFill>
              <a:latin typeface="Verdana" panose="020B0604030504040204" pitchFamily="34" charset="0"/>
              <a:ea typeface="Verdana" panose="020B0604030504040204" pitchFamily="34" charset="0"/>
            </a:endParaRPr>
          </a:p>
        </p:txBody>
      </p:sp>
      <p:pic>
        <p:nvPicPr>
          <p:cNvPr id="5" name="Picture 4">
            <a:extLst>
              <a:ext uri="{FF2B5EF4-FFF2-40B4-BE49-F238E27FC236}">
                <a16:creationId xmlns:a16="http://schemas.microsoft.com/office/drawing/2014/main" id="{47CB0940-06F3-8D37-440C-0A1FA77F11ED}"/>
              </a:ext>
            </a:extLst>
          </p:cNvPr>
          <p:cNvPicPr>
            <a:picLocks noChangeAspect="1"/>
          </p:cNvPicPr>
          <p:nvPr/>
        </p:nvPicPr>
        <p:blipFill>
          <a:blip r:embed="rId2"/>
          <a:stretch>
            <a:fillRect/>
          </a:stretch>
        </p:blipFill>
        <p:spPr>
          <a:xfrm>
            <a:off x="-1" y="0"/>
            <a:ext cx="7315200" cy="4114800"/>
          </a:xfrm>
          <a:prstGeom prst="rect">
            <a:avLst/>
          </a:prstGeom>
        </p:spPr>
      </p:pic>
    </p:spTree>
    <p:extLst>
      <p:ext uri="{BB962C8B-B14F-4D97-AF65-F5344CB8AC3E}">
        <p14:creationId xmlns:p14="http://schemas.microsoft.com/office/powerpoint/2010/main" val="35987469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5"/>
                                        </p:tgtEl>
                                        <p:attrNameLst>
                                          <p:attrName>ppt_x</p:attrName>
                                        </p:attrNameLst>
                                      </p:cBhvr>
                                      <p:tavLst>
                                        <p:tav tm="0">
                                          <p:val>
                                            <p:strVal val="ppt_x"/>
                                          </p:val>
                                        </p:tav>
                                        <p:tav tm="100000">
                                          <p:val>
                                            <p:strVal val="ppt_x"/>
                                          </p:val>
                                        </p:tav>
                                      </p:tavLst>
                                    </p:anim>
                                    <p:anim calcmode="lin" valueType="num">
                                      <p:cBhvr additive="base">
                                        <p:cTn id="25" dur="500"/>
                                        <p:tgtEl>
                                          <p:spTgt spid="5"/>
                                        </p:tgtEl>
                                        <p:attrNameLst>
                                          <p:attrName>ppt_y</p:attrName>
                                        </p:attrNameLst>
                                      </p:cBhvr>
                                      <p:tavLst>
                                        <p:tav tm="0">
                                          <p:val>
                                            <p:strVal val="ppt_y"/>
                                          </p:val>
                                        </p:tav>
                                        <p:tav tm="100000">
                                          <p:val>
                                            <p:strVal val="1+ppt_h/2"/>
                                          </p:val>
                                        </p:tav>
                                      </p:tavLst>
                                    </p:anim>
                                    <p:set>
                                      <p:cBhvr>
                                        <p:cTn id="26" dur="1" fill="hold">
                                          <p:stCondLst>
                                            <p:cond delay="499"/>
                                          </p:stCondLst>
                                        </p:cTn>
                                        <p:tgtEl>
                                          <p:spTgt spid="5"/>
                                        </p:tgtEl>
                                        <p:attrNameLst>
                                          <p:attrName>style.visibility</p:attrName>
                                        </p:attrNameLst>
                                      </p:cBhvr>
                                      <p:to>
                                        <p:strVal val="hidden"/>
                                      </p:to>
                                    </p:set>
                                  </p:childTnLst>
                                </p:cTn>
                              </p:par>
                              <p:par>
                                <p:cTn id="27" presetID="2" presetClass="entr" presetSubtype="4" fill="hold" grpId="0" nodeType="with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 calcmode="lin" valueType="num">
                                      <p:cBhvr additive="base">
                                        <p:cTn id="2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 calcmode="lin" valueType="num">
                                      <p:cBhvr additive="base">
                                        <p:cTn id="3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anim calcmode="lin" valueType="num">
                                      <p:cBhvr additive="base">
                                        <p:cTn id="4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anim calcmode="lin" valueType="num">
                                      <p:cBhvr additive="base">
                                        <p:cTn id="4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6ED3F2E3-6A81-12F1-A78C-FD01AA30290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4CE55B7-E1BE-D5F5-EB07-B597C4FFB195}"/>
              </a:ext>
            </a:extLst>
          </p:cNvPr>
          <p:cNvSpPr txBox="1"/>
          <p:nvPr/>
        </p:nvSpPr>
        <p:spPr>
          <a:xfrm>
            <a:off x="163011" y="92941"/>
            <a:ext cx="7210061" cy="1384995"/>
          </a:xfrm>
          <a:prstGeom prst="rect">
            <a:avLst/>
          </a:prstGeom>
          <a:noFill/>
        </p:spPr>
        <p:txBody>
          <a:bodyPr wrap="square" rtlCol="0">
            <a:spAutoFit/>
          </a:bodyPr>
          <a:lstStyle/>
          <a:p>
            <a:pPr lvl="0">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25</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Now to God who is able to strengthen you according to my gospel and the proclamation of Jesus Christ,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4D6A6578-9249-6F15-C724-5D5A8B7AD36F}"/>
              </a:ext>
            </a:extLst>
          </p:cNvPr>
          <p:cNvSpPr txBox="1"/>
          <p:nvPr/>
        </p:nvSpPr>
        <p:spPr>
          <a:xfrm>
            <a:off x="163012" y="1364902"/>
            <a:ext cx="7108058" cy="1384995"/>
          </a:xfrm>
          <a:prstGeom prst="rect">
            <a:avLst/>
          </a:prstGeom>
          <a:noFill/>
        </p:spPr>
        <p:txBody>
          <a:bodyPr wrap="square" rtlCol="0">
            <a:spAutoFit/>
          </a:bodyPr>
          <a:lstStyle/>
          <a:p>
            <a:pPr lvl="0">
              <a:defRPr/>
            </a:pPr>
            <a:r>
              <a:rPr lang="en-US" sz="2800" b="1" dirty="0">
                <a:solidFill>
                  <a:prstClr val="black"/>
                </a:solidFill>
                <a:latin typeface="Arial" panose="020B0604020202020204" pitchFamily="34" charset="0"/>
                <a:cs typeface="Arial" panose="020B0604020202020204" pitchFamily="34" charset="0"/>
              </a:rPr>
              <a:t>according to the revelation of the mystery that was kept secret for long ages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EFB3C475-17A8-D19D-C220-3C1E68604DDD}"/>
              </a:ext>
            </a:extLst>
          </p:cNvPr>
          <p:cNvSpPr/>
          <p:nvPr/>
        </p:nvSpPr>
        <p:spPr>
          <a:xfrm>
            <a:off x="163440" y="2651338"/>
            <a:ext cx="2909638" cy="13835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tabLst>
                <a:tab pos="0" algn="l"/>
              </a:tabLst>
            </a:pPr>
            <a:r>
              <a:rPr lang="en-US" sz="2800" b="1" strike="noStrike" spc="-1" dirty="0">
                <a:solidFill>
                  <a:srgbClr val="C00000"/>
                </a:solidFill>
                <a:latin typeface="Arial"/>
              </a:rPr>
              <a:t>●</a:t>
            </a:r>
            <a:r>
              <a:rPr lang="en-US" sz="2800" b="1" strike="noStrike" spc="-1" dirty="0">
                <a:solidFill>
                  <a:srgbClr val="000000"/>
                </a:solidFill>
                <a:latin typeface="Arial"/>
              </a:rPr>
              <a:t> </a:t>
            </a:r>
            <a:r>
              <a:rPr lang="en-US" sz="2800" b="1" strike="noStrike" spc="-1" dirty="0">
                <a:solidFill>
                  <a:srgbClr val="0070C0"/>
                </a:solidFill>
                <a:latin typeface="Arial"/>
              </a:rPr>
              <a:t>Gospel:</a:t>
            </a:r>
            <a:endParaRPr lang="en-US" sz="2800" b="0" strike="noStrike" spc="-1" dirty="0">
              <a:solidFill>
                <a:srgbClr val="000000"/>
              </a:solidFill>
              <a:latin typeface="Arial"/>
            </a:endParaRPr>
          </a:p>
          <a:p>
            <a:pPr defTabSz="457200">
              <a:lnSpc>
                <a:spcPct val="100000"/>
              </a:lnSpc>
              <a:tabLst>
                <a:tab pos="0" algn="l"/>
              </a:tabLst>
            </a:pPr>
            <a:r>
              <a:rPr lang="en-US" sz="2800" b="1" strike="noStrike" spc="-1" dirty="0">
                <a:solidFill>
                  <a:srgbClr val="C00000"/>
                </a:solidFill>
                <a:latin typeface="Arial"/>
              </a:rPr>
              <a:t>●</a:t>
            </a:r>
            <a:r>
              <a:rPr lang="en-US" sz="2800" b="1" strike="noStrike" spc="-1" dirty="0">
                <a:solidFill>
                  <a:srgbClr val="000000"/>
                </a:solidFill>
                <a:latin typeface="Arial"/>
              </a:rPr>
              <a:t> </a:t>
            </a:r>
            <a:r>
              <a:rPr lang="en-US" sz="2800" b="1" strike="noStrike" spc="-1" dirty="0">
                <a:solidFill>
                  <a:srgbClr val="0070C0"/>
                </a:solidFill>
                <a:latin typeface="Arial"/>
              </a:rPr>
              <a:t>Proclamation:</a:t>
            </a:r>
            <a:endParaRPr lang="en-US" sz="2800" b="0" strike="noStrike" spc="-1" dirty="0">
              <a:solidFill>
                <a:srgbClr val="000000"/>
              </a:solidFill>
              <a:latin typeface="Arial"/>
            </a:endParaRPr>
          </a:p>
          <a:p>
            <a:pPr defTabSz="457200">
              <a:lnSpc>
                <a:spcPct val="100000"/>
              </a:lnSpc>
              <a:tabLst>
                <a:tab pos="0" algn="l"/>
              </a:tabLst>
            </a:pPr>
            <a:r>
              <a:rPr lang="en-US" sz="2800" b="1" strike="noStrike" spc="-1" dirty="0">
                <a:solidFill>
                  <a:srgbClr val="C00000"/>
                </a:solidFill>
                <a:latin typeface="Arial"/>
              </a:rPr>
              <a:t>●</a:t>
            </a:r>
            <a:r>
              <a:rPr lang="en-US" sz="2800" b="1" strike="noStrike" spc="-1" dirty="0">
                <a:solidFill>
                  <a:srgbClr val="000000"/>
                </a:solidFill>
                <a:latin typeface="Arial"/>
              </a:rPr>
              <a:t> </a:t>
            </a:r>
            <a:r>
              <a:rPr lang="en-US" sz="2800" b="1" strike="noStrike" spc="-1" dirty="0">
                <a:solidFill>
                  <a:srgbClr val="0070C0"/>
                </a:solidFill>
                <a:latin typeface="Arial"/>
              </a:rPr>
              <a:t>Mystery:</a:t>
            </a:r>
            <a:endParaRPr lang="en-US" sz="2800" b="0" strike="noStrike" spc="-1" dirty="0">
              <a:solidFill>
                <a:srgbClr val="000000"/>
              </a:solidFill>
              <a:latin typeface="Arial"/>
            </a:endParaRPr>
          </a:p>
        </p:txBody>
      </p:sp>
      <p:sp>
        <p:nvSpPr>
          <p:cNvPr id="7" name="TextBox 6">
            <a:extLst>
              <a:ext uri="{FF2B5EF4-FFF2-40B4-BE49-F238E27FC236}">
                <a16:creationId xmlns:a16="http://schemas.microsoft.com/office/drawing/2014/main" id="{39B05043-2BA5-41D8-C719-73BCA66B6A65}"/>
              </a:ext>
            </a:extLst>
          </p:cNvPr>
          <p:cNvSpPr/>
          <p:nvPr/>
        </p:nvSpPr>
        <p:spPr>
          <a:xfrm>
            <a:off x="2997842" y="2651338"/>
            <a:ext cx="4317357" cy="13835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2800" b="1" strike="noStrike" spc="-1" dirty="0">
                <a:solidFill>
                  <a:srgbClr val="000000"/>
                </a:solidFill>
                <a:latin typeface="Arial"/>
              </a:rPr>
              <a:t>Paul’s writings. </a:t>
            </a:r>
            <a:endParaRPr lang="en-US" sz="2800" b="0" strike="noStrike" spc="-1" dirty="0">
              <a:solidFill>
                <a:srgbClr val="000000"/>
              </a:solidFill>
              <a:latin typeface="Arial"/>
            </a:endParaRPr>
          </a:p>
          <a:p>
            <a:pPr defTabSz="457200">
              <a:lnSpc>
                <a:spcPct val="100000"/>
              </a:lnSpc>
            </a:pPr>
            <a:r>
              <a:rPr lang="en-US" sz="2800" b="1" strike="noStrike" spc="-1" dirty="0">
                <a:solidFill>
                  <a:srgbClr val="000000"/>
                </a:solidFill>
                <a:latin typeface="Arial"/>
              </a:rPr>
              <a:t>Jesus’ teachings.</a:t>
            </a:r>
            <a:endParaRPr lang="en-US" sz="2800" spc="-1" dirty="0">
              <a:solidFill>
                <a:srgbClr val="000000"/>
              </a:solidFill>
              <a:latin typeface="Arial"/>
            </a:endParaRPr>
          </a:p>
          <a:p>
            <a:pPr defTabSz="457200">
              <a:lnSpc>
                <a:spcPct val="100000"/>
              </a:lnSpc>
            </a:pPr>
            <a:r>
              <a:rPr lang="en-US" sz="2800" b="1" spc="-1" dirty="0">
                <a:solidFill>
                  <a:srgbClr val="000000"/>
                </a:solidFill>
                <a:latin typeface="Arial"/>
              </a:rPr>
              <a:t>God incarnate in Jesus.</a:t>
            </a:r>
          </a:p>
        </p:txBody>
      </p:sp>
      <p:sp>
        <p:nvSpPr>
          <p:cNvPr id="3" name="Rectangle: Rounded Corners 2">
            <a:extLst>
              <a:ext uri="{FF2B5EF4-FFF2-40B4-BE49-F238E27FC236}">
                <a16:creationId xmlns:a16="http://schemas.microsoft.com/office/drawing/2014/main" id="{DB986D57-A9A1-42EA-F3D4-F0D6FA432273}"/>
              </a:ext>
            </a:extLst>
          </p:cNvPr>
          <p:cNvSpPr/>
          <p:nvPr/>
        </p:nvSpPr>
        <p:spPr>
          <a:xfrm>
            <a:off x="2330904" y="2251356"/>
            <a:ext cx="4820856" cy="125877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“The rulers of this age … would not have crucified the Lord of glory.”</a:t>
            </a:r>
            <a:br>
              <a:rPr lang="en-US" sz="2400" dirty="0">
                <a:solidFill>
                  <a:schemeClr val="tx1"/>
                </a:solidFill>
              </a:rPr>
            </a:br>
            <a:r>
              <a:rPr lang="en-US" sz="2400" dirty="0">
                <a:solidFill>
                  <a:schemeClr val="tx1"/>
                </a:solidFill>
              </a:rPr>
              <a:t>(1 Cor 2.8)</a:t>
            </a:r>
          </a:p>
        </p:txBody>
      </p:sp>
      <p:pic>
        <p:nvPicPr>
          <p:cNvPr id="9" name="Picture 8">
            <a:extLst>
              <a:ext uri="{FF2B5EF4-FFF2-40B4-BE49-F238E27FC236}">
                <a16:creationId xmlns:a16="http://schemas.microsoft.com/office/drawing/2014/main" id="{DE4B8861-E58A-500F-16A7-C7849F6DF073}"/>
              </a:ext>
            </a:extLst>
          </p:cNvPr>
          <p:cNvPicPr>
            <a:picLocks noChangeAspect="1"/>
          </p:cNvPicPr>
          <p:nvPr/>
        </p:nvPicPr>
        <p:blipFill>
          <a:blip r:embed="rId2"/>
          <a:stretch>
            <a:fillRect/>
          </a:stretch>
        </p:blipFill>
        <p:spPr>
          <a:xfrm>
            <a:off x="985837" y="0"/>
            <a:ext cx="5343526" cy="4114800"/>
          </a:xfrm>
          <a:prstGeom prst="rect">
            <a:avLst/>
          </a:prstGeom>
        </p:spPr>
      </p:pic>
    </p:spTree>
    <p:extLst>
      <p:ext uri="{BB962C8B-B14F-4D97-AF65-F5344CB8AC3E}">
        <p14:creationId xmlns:p14="http://schemas.microsoft.com/office/powerpoint/2010/main" val="18796841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ppt_x"/>
                                          </p:val>
                                        </p:tav>
                                      </p:tavLst>
                                    </p:anim>
                                    <p:anim calcmode="lin" valueType="num">
                                      <p:cBhvr additive="base">
                                        <p:cTn id="7" dur="500"/>
                                        <p:tgtEl>
                                          <p:spTgt spid="9"/>
                                        </p:tgtEl>
                                        <p:attrNameLst>
                                          <p:attrName>ppt_y</p:attrName>
                                        </p:attrNameLst>
                                      </p:cBhvr>
                                      <p:tavLst>
                                        <p:tav tm="0">
                                          <p:val>
                                            <p:strVal val="ppt_y"/>
                                          </p:val>
                                        </p:tav>
                                        <p:tav tm="100000">
                                          <p:val>
                                            <p:strVal val="1+ppt_h/2"/>
                                          </p:val>
                                        </p:tav>
                                      </p:tavLst>
                                    </p:anim>
                                    <p:set>
                                      <p:cBhvr>
                                        <p:cTn id="8" dur="1" fill="hold">
                                          <p:stCondLst>
                                            <p:cond delay="499"/>
                                          </p:stCondLst>
                                        </p:cTn>
                                        <p:tgtEl>
                                          <p:spTgt spid="9"/>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repl">
                                        <p:cTn id="23" dur="500" fill="hold"/>
                                        <p:tgtEl>
                                          <p:spTgt spid="6"/>
                                        </p:tgtEl>
                                        <p:attrNameLst>
                                          <p:attrName>ppt_x</p:attrName>
                                        </p:attrNameLst>
                                      </p:cBhvr>
                                      <p:tavLst>
                                        <p:tav tm="0">
                                          <p:val>
                                            <p:strVal val="#ppt_x"/>
                                          </p:val>
                                        </p:tav>
                                        <p:tav tm="100000">
                                          <p:val>
                                            <p:strVal val="#ppt_x"/>
                                          </p:val>
                                        </p:tav>
                                      </p:tavLst>
                                    </p:anim>
                                    <p:anim calcmode="lin" valueType="num">
                                      <p:cBhvr additive="repl">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 calcmode="lin" valueType="num">
                                      <p:cBhvr additive="repl">
                                        <p:cTn id="2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repl">
                                        <p:cTn id="3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 calcmode="lin" valueType="num">
                                      <p:cBhvr additive="repl">
                                        <p:cTn id="3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repl">
                                        <p:cTn id="36"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7">
                                            <p:txEl>
                                              <p:pRg st="2" end="2"/>
                                            </p:txEl>
                                          </p:spTgt>
                                        </p:tgtEl>
                                        <p:attrNameLst>
                                          <p:attrName>style.visibility</p:attrName>
                                        </p:attrNameLst>
                                      </p:cBhvr>
                                      <p:to>
                                        <p:strVal val="visible"/>
                                      </p:to>
                                    </p:set>
                                    <p:anim calcmode="lin" valueType="num">
                                      <p:cBhvr additive="repl">
                                        <p:cTn id="4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repl">
                                        <p:cTn id="4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uiExpand="1" animBg="1"/>
      <p:bldP spid="3" grpId="1" uiExpan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9D1C4206-4DDE-8E10-EB52-1B62034C8EB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ED4D679-C1B4-E582-80F1-AACDE87DEDC6}"/>
              </a:ext>
            </a:extLst>
          </p:cNvPr>
          <p:cNvSpPr txBox="1"/>
          <p:nvPr/>
        </p:nvSpPr>
        <p:spPr>
          <a:xfrm>
            <a:off x="163012" y="17707"/>
            <a:ext cx="7152188" cy="2246769"/>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26</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but is now disclosed and through the prophetic writings is made known to all the gentiles, according to the command of the eternal God, to bring about the obedience of faith —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D1F9C9E3-5B70-F2D8-0720-E2696420B840}"/>
              </a:ext>
            </a:extLst>
          </p:cNvPr>
          <p:cNvSpPr txBox="1"/>
          <p:nvPr/>
        </p:nvSpPr>
        <p:spPr>
          <a:xfrm>
            <a:off x="163012" y="1718602"/>
            <a:ext cx="7108058" cy="1384995"/>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								27</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to the only wise God, through Jesus Christ, </a:t>
            </a:r>
            <a:r>
              <a:rPr lang="en-US" sz="2800" b="1" strike="sngStrike" dirty="0">
                <a:solidFill>
                  <a:prstClr val="black"/>
                </a:solidFill>
                <a:latin typeface="Arial" panose="020B0604020202020204" pitchFamily="34" charset="0"/>
                <a:cs typeface="Arial" panose="020B0604020202020204" pitchFamily="34" charset="0"/>
              </a:rPr>
              <a:t>to whom</a:t>
            </a:r>
            <a:r>
              <a:rPr lang="en-US" sz="2800" b="1" dirty="0">
                <a:solidFill>
                  <a:prstClr val="black"/>
                </a:solidFill>
                <a:latin typeface="Arial" panose="020B0604020202020204" pitchFamily="34" charset="0"/>
                <a:cs typeface="Arial" panose="020B0604020202020204" pitchFamily="34" charset="0"/>
              </a:rPr>
              <a:t> be the glory forever! Amen.</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307B9052-4691-189B-7628-5781FF1A0149}"/>
              </a:ext>
            </a:extLst>
          </p:cNvPr>
          <p:cNvSpPr/>
          <p:nvPr/>
        </p:nvSpPr>
        <p:spPr>
          <a:xfrm>
            <a:off x="163012" y="3087952"/>
            <a:ext cx="2255040" cy="1370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tabLst>
                <a:tab pos="0" algn="l"/>
              </a:tabLst>
            </a:pPr>
            <a:r>
              <a:rPr lang="en-US" sz="2800" b="1" strike="noStrike" spc="-1" dirty="0">
                <a:solidFill>
                  <a:srgbClr val="C00000"/>
                </a:solidFill>
                <a:latin typeface="Arial"/>
              </a:rPr>
              <a:t>●</a:t>
            </a:r>
            <a:r>
              <a:rPr lang="en-US" sz="2800" b="1" strike="noStrike" spc="-1" dirty="0">
                <a:solidFill>
                  <a:srgbClr val="000000"/>
                </a:solidFill>
                <a:latin typeface="Arial"/>
              </a:rPr>
              <a:t> </a:t>
            </a:r>
            <a:r>
              <a:rPr lang="en-US" sz="2800" b="1" strike="noStrike" spc="-1" dirty="0">
                <a:solidFill>
                  <a:srgbClr val="0070C0"/>
                </a:solidFill>
                <a:latin typeface="Arial"/>
              </a:rPr>
              <a:t>Writings:</a:t>
            </a:r>
            <a:endParaRPr lang="en-US" sz="2800" b="0" strike="noStrike" spc="-1" dirty="0">
              <a:solidFill>
                <a:srgbClr val="000000"/>
              </a:solidFill>
              <a:latin typeface="Arial"/>
            </a:endParaRPr>
          </a:p>
          <a:p>
            <a:pPr defTabSz="457200">
              <a:lnSpc>
                <a:spcPct val="100000"/>
              </a:lnSpc>
              <a:tabLst>
                <a:tab pos="0" algn="l"/>
              </a:tabLst>
            </a:pPr>
            <a:r>
              <a:rPr lang="en-US" sz="2800" b="1" strike="noStrike" spc="-1" dirty="0">
                <a:solidFill>
                  <a:srgbClr val="C00000"/>
                </a:solidFill>
                <a:latin typeface="Arial"/>
              </a:rPr>
              <a:t>●</a:t>
            </a:r>
            <a:r>
              <a:rPr lang="en-US" sz="2800" b="1" strike="noStrike" spc="-1" dirty="0">
                <a:solidFill>
                  <a:srgbClr val="000000"/>
                </a:solidFill>
                <a:latin typeface="Arial"/>
              </a:rPr>
              <a:t> </a:t>
            </a:r>
            <a:r>
              <a:rPr lang="en-US" sz="2800" b="1" strike="noStrike" spc="-1" dirty="0">
                <a:solidFill>
                  <a:srgbClr val="0070C0"/>
                </a:solidFill>
                <a:latin typeface="Arial"/>
              </a:rPr>
              <a:t>Faith:</a:t>
            </a:r>
            <a:endParaRPr lang="en-US" sz="2800" b="0" strike="noStrike" spc="-1" dirty="0">
              <a:solidFill>
                <a:srgbClr val="000000"/>
              </a:solidFill>
              <a:latin typeface="Arial"/>
            </a:endParaRPr>
          </a:p>
          <a:p>
            <a:pPr defTabSz="457200">
              <a:lnSpc>
                <a:spcPct val="100000"/>
              </a:lnSpc>
              <a:tabLst>
                <a:tab pos="0" algn="l"/>
              </a:tabLst>
            </a:pPr>
            <a:endParaRPr lang="en-US" sz="2800" b="0" strike="noStrike" spc="-1" dirty="0">
              <a:solidFill>
                <a:srgbClr val="000000"/>
              </a:solidFill>
              <a:latin typeface="Arial"/>
            </a:endParaRPr>
          </a:p>
        </p:txBody>
      </p:sp>
      <p:sp>
        <p:nvSpPr>
          <p:cNvPr id="7" name="TextBox 6">
            <a:extLst>
              <a:ext uri="{FF2B5EF4-FFF2-40B4-BE49-F238E27FC236}">
                <a16:creationId xmlns:a16="http://schemas.microsoft.com/office/drawing/2014/main" id="{27F5DF74-5B44-90D0-5717-B0CE2B2885E7}"/>
              </a:ext>
            </a:extLst>
          </p:cNvPr>
          <p:cNvSpPr/>
          <p:nvPr/>
        </p:nvSpPr>
        <p:spPr>
          <a:xfrm>
            <a:off x="2158678" y="3087952"/>
            <a:ext cx="5156094" cy="95265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2800" b="1" strike="noStrike" spc="-1" dirty="0">
                <a:solidFill>
                  <a:srgbClr val="000000"/>
                </a:solidFill>
                <a:latin typeface="Arial"/>
              </a:rPr>
              <a:t>By 2</a:t>
            </a:r>
            <a:r>
              <a:rPr lang="en-US" sz="2800" b="1" strike="noStrike" spc="-1" baseline="30000" dirty="0">
                <a:solidFill>
                  <a:srgbClr val="000000"/>
                </a:solidFill>
                <a:latin typeface="Arial"/>
              </a:rPr>
              <a:t>nd</a:t>
            </a:r>
            <a:r>
              <a:rPr lang="en-US" sz="2800" b="1" strike="noStrike" spc="-1" dirty="0">
                <a:solidFill>
                  <a:srgbClr val="000000"/>
                </a:solidFill>
                <a:latin typeface="Arial"/>
              </a:rPr>
              <a:t> cent., includes the NT.</a:t>
            </a:r>
            <a:endParaRPr lang="en-US" sz="2800" b="0" strike="noStrike" spc="-1" dirty="0">
              <a:solidFill>
                <a:srgbClr val="000000"/>
              </a:solidFill>
              <a:latin typeface="Arial"/>
            </a:endParaRPr>
          </a:p>
          <a:p>
            <a:pPr defTabSz="457200">
              <a:lnSpc>
                <a:spcPct val="100000"/>
              </a:lnSpc>
            </a:pPr>
            <a:r>
              <a:rPr lang="en-US" sz="2800" b="1" strike="noStrike" spc="-1" dirty="0">
                <a:solidFill>
                  <a:srgbClr val="000000"/>
                </a:solidFill>
                <a:latin typeface="Arial"/>
              </a:rPr>
              <a:t>Faith in Jesus = faith in God!</a:t>
            </a:r>
            <a:endParaRPr lang="en-US" sz="2800" b="0" strike="noStrike" spc="-1" dirty="0">
              <a:solidFill>
                <a:srgbClr val="000000"/>
              </a:solidFill>
              <a:latin typeface="Arial"/>
            </a:endParaRPr>
          </a:p>
        </p:txBody>
      </p:sp>
      <p:sp>
        <p:nvSpPr>
          <p:cNvPr id="3" name="Rectangle: Rounded Corners 2">
            <a:extLst>
              <a:ext uri="{FF2B5EF4-FFF2-40B4-BE49-F238E27FC236}">
                <a16:creationId xmlns:a16="http://schemas.microsoft.com/office/drawing/2014/main" id="{875CD1D3-FB4B-21BC-A177-765936241172}"/>
              </a:ext>
            </a:extLst>
          </p:cNvPr>
          <p:cNvSpPr/>
          <p:nvPr/>
        </p:nvSpPr>
        <p:spPr>
          <a:xfrm>
            <a:off x="3018405" y="1292602"/>
            <a:ext cx="4179244" cy="164931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“When the Spirit of truth comes, he will guide you into all the truth”</a:t>
            </a:r>
            <a:br>
              <a:rPr lang="en-US" sz="2400" dirty="0">
                <a:solidFill>
                  <a:schemeClr val="tx1"/>
                </a:solidFill>
              </a:rPr>
            </a:br>
            <a:r>
              <a:rPr lang="en-US" sz="2400" dirty="0">
                <a:solidFill>
                  <a:schemeClr val="tx1"/>
                </a:solidFill>
              </a:rPr>
              <a:t>(John 16.13)</a:t>
            </a:r>
          </a:p>
        </p:txBody>
      </p:sp>
      <p:pic>
        <p:nvPicPr>
          <p:cNvPr id="10" name="Picture 9">
            <a:extLst>
              <a:ext uri="{FF2B5EF4-FFF2-40B4-BE49-F238E27FC236}">
                <a16:creationId xmlns:a16="http://schemas.microsoft.com/office/drawing/2014/main" id="{16E79CE0-FBAE-D121-883D-49AAD26326ED}"/>
              </a:ext>
            </a:extLst>
          </p:cNvPr>
          <p:cNvPicPr>
            <a:picLocks noChangeAspect="1"/>
          </p:cNvPicPr>
          <p:nvPr/>
        </p:nvPicPr>
        <p:blipFill>
          <a:blip r:embed="rId2"/>
          <a:stretch>
            <a:fillRect/>
          </a:stretch>
        </p:blipFill>
        <p:spPr>
          <a:xfrm>
            <a:off x="2209800" y="0"/>
            <a:ext cx="2895600" cy="4114800"/>
          </a:xfrm>
          <a:prstGeom prst="rect">
            <a:avLst/>
          </a:prstGeom>
        </p:spPr>
      </p:pic>
    </p:spTree>
    <p:extLst>
      <p:ext uri="{BB962C8B-B14F-4D97-AF65-F5344CB8AC3E}">
        <p14:creationId xmlns:p14="http://schemas.microsoft.com/office/powerpoint/2010/main" val="30204524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
                                        </p:tgtEl>
                                        <p:attrNameLst>
                                          <p:attrName>ppt_x</p:attrName>
                                        </p:attrNameLst>
                                      </p:cBhvr>
                                      <p:tavLst>
                                        <p:tav tm="0">
                                          <p:val>
                                            <p:strVal val="ppt_x"/>
                                          </p:val>
                                        </p:tav>
                                        <p:tav tm="100000">
                                          <p:val>
                                            <p:strVal val="ppt_x"/>
                                          </p:val>
                                        </p:tav>
                                      </p:tavLst>
                                    </p:anim>
                                    <p:anim calcmode="lin" valueType="num">
                                      <p:cBhvr additive="base">
                                        <p:cTn id="7" dur="500"/>
                                        <p:tgtEl>
                                          <p:spTgt spid="10"/>
                                        </p:tgtEl>
                                        <p:attrNameLst>
                                          <p:attrName>ppt_y</p:attrName>
                                        </p:attrNameLst>
                                      </p:cBhvr>
                                      <p:tavLst>
                                        <p:tav tm="0">
                                          <p:val>
                                            <p:strVal val="ppt_y"/>
                                          </p:val>
                                        </p:tav>
                                        <p:tav tm="100000">
                                          <p:val>
                                            <p:strVal val="1+ppt_h/2"/>
                                          </p:val>
                                        </p:tav>
                                      </p:tavLst>
                                    </p:anim>
                                    <p:set>
                                      <p:cBhvr>
                                        <p:cTn id="8" dur="1" fill="hold">
                                          <p:stCondLst>
                                            <p:cond delay="499"/>
                                          </p:stCondLst>
                                        </p:cTn>
                                        <p:tgtEl>
                                          <p:spTgt spid="10"/>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repl">
                                        <p:cTn id="23" dur="500" fill="hold"/>
                                        <p:tgtEl>
                                          <p:spTgt spid="6"/>
                                        </p:tgtEl>
                                        <p:attrNameLst>
                                          <p:attrName>ppt_x</p:attrName>
                                        </p:attrNameLst>
                                      </p:cBhvr>
                                      <p:tavLst>
                                        <p:tav tm="0">
                                          <p:val>
                                            <p:strVal val="#ppt_x"/>
                                          </p:val>
                                        </p:tav>
                                        <p:tav tm="100000">
                                          <p:val>
                                            <p:strVal val="#ppt_x"/>
                                          </p:val>
                                        </p:tav>
                                      </p:tavLst>
                                    </p:anim>
                                    <p:anim calcmode="lin" valueType="num">
                                      <p:cBhvr additive="repl">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 calcmode="lin" valueType="num">
                                      <p:cBhvr additive="repl">
                                        <p:cTn id="2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repl">
                                        <p:cTn id="3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xEl>
                                              <p:pRg st="1" end="1"/>
                                            </p:txEl>
                                          </p:spTgt>
                                        </p:tgtEl>
                                        <p:attrNameLst>
                                          <p:attrName>style.visibility</p:attrName>
                                        </p:attrNameLst>
                                      </p:cBhvr>
                                      <p:to>
                                        <p:strVal val="visible"/>
                                      </p:to>
                                    </p:set>
                                    <p:anim calcmode="lin" valueType="num">
                                      <p:cBhvr additive="repl">
                                        <p:cTn id="4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repl">
                                        <p:cTn id="4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uiExpand="1" animBg="1"/>
      <p:bldP spid="3" grpId="1" uiExpan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4146E6C5-DF57-3BE3-F7C9-46EB0D5D877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D5A47E0-0D1D-797F-27DD-CE166A1CF63C}"/>
              </a:ext>
            </a:extLst>
          </p:cNvPr>
          <p:cNvSpPr txBox="1"/>
          <p:nvPr/>
        </p:nvSpPr>
        <p:spPr>
          <a:xfrm>
            <a:off x="81506" y="99796"/>
            <a:ext cx="7152188" cy="830997"/>
          </a:xfrm>
          <a:prstGeom prst="rect">
            <a:avLst/>
          </a:prstGeom>
          <a:noFill/>
        </p:spPr>
        <p:txBody>
          <a:bodyPr wrap="square" rtlCol="0">
            <a:spAutoFit/>
          </a:bodyPr>
          <a:lstStyle/>
          <a:p>
            <a:pPr lvl="0" algn="ctr">
              <a:defRPr/>
            </a:pPr>
            <a:r>
              <a:rPr lang="en-US" sz="4800" b="1" noProof="0" dirty="0">
                <a:solidFill>
                  <a:prstClr val="black"/>
                </a:solidFill>
                <a:latin typeface="Arial" panose="020B0604020202020204" pitchFamily="34" charset="0"/>
                <a:cs typeface="Arial" panose="020B0604020202020204" pitchFamily="34" charset="0"/>
              </a:rPr>
              <a:t>http://romans.forum</a:t>
            </a:r>
            <a:endParaRPr kumimoji="0" lang="en-US" sz="48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18B8B6B-6E12-E324-62ED-1062EA763135}"/>
              </a:ext>
            </a:extLst>
          </p:cNvPr>
          <p:cNvPicPr>
            <a:picLocks noChangeAspect="1"/>
          </p:cNvPicPr>
          <p:nvPr/>
        </p:nvPicPr>
        <p:blipFill>
          <a:blip r:embed="rId2"/>
          <a:stretch>
            <a:fillRect/>
          </a:stretch>
        </p:blipFill>
        <p:spPr>
          <a:xfrm>
            <a:off x="2003060" y="805721"/>
            <a:ext cx="3309079" cy="3309079"/>
          </a:xfrm>
          <a:prstGeom prst="rect">
            <a:avLst/>
          </a:prstGeom>
        </p:spPr>
      </p:pic>
    </p:spTree>
    <p:extLst>
      <p:ext uri="{BB962C8B-B14F-4D97-AF65-F5344CB8AC3E}">
        <p14:creationId xmlns:p14="http://schemas.microsoft.com/office/powerpoint/2010/main" val="8803053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B9436F52-4B72-73DC-08F5-2EB7A45A7B0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BD7F897-7728-E34A-98C9-AF0C74A2ABD2}"/>
              </a:ext>
            </a:extLst>
          </p:cNvPr>
          <p:cNvSpPr txBox="1"/>
          <p:nvPr/>
        </p:nvSpPr>
        <p:spPr>
          <a:xfrm>
            <a:off x="58585" y="483891"/>
            <a:ext cx="7315199" cy="3539430"/>
          </a:xfrm>
          <a:prstGeom prst="rect">
            <a:avLst/>
          </a:prstGeom>
          <a:noFill/>
        </p:spPr>
        <p:txBody>
          <a:bodyPr wrap="square" rtlCol="0">
            <a:spAutoFit/>
          </a:bodyPr>
          <a:lstStyle/>
          <a:p>
            <a:pPr marL="357188" indent="-357188">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kumimoji="0" lang="en-US" sz="2800" b="1" i="0" u="none" strike="noStrike"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1-16 and 21-23 may come from other ancient epistles, appended later.</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57188" indent="-357188">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kumimoji="0" lang="en-US" sz="2800" b="1" i="0" u="none" strike="noStrike"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Verse 24 is clearly not original.</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57188" indent="-357188">
              <a:defRPr/>
            </a:pPr>
            <a:r>
              <a:rPr lang="en-US" sz="2800" b="1" dirty="0">
                <a:solidFill>
                  <a:srgbClr val="C00000"/>
                </a:solidFill>
                <a:latin typeface="Arial" panose="020B0604020202020204" pitchFamily="34" charset="0"/>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The benediction in 25-27 occurs at different places in ancient manuscripts.</a:t>
            </a:r>
          </a:p>
          <a:p>
            <a:pPr marL="357188" indent="-357188">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1-23 reveal insights into the early churches which multiplied quickly and spread across regions and cultures.</a:t>
            </a:r>
          </a:p>
        </p:txBody>
      </p:sp>
      <p:sp>
        <p:nvSpPr>
          <p:cNvPr id="2" name="TextBox 1">
            <a:extLst>
              <a:ext uri="{FF2B5EF4-FFF2-40B4-BE49-F238E27FC236}">
                <a16:creationId xmlns:a16="http://schemas.microsoft.com/office/drawing/2014/main" id="{A9BBA778-A3ED-C5E8-C5DA-39F67199C5EC}"/>
              </a:ext>
            </a:extLst>
          </p:cNvPr>
          <p:cNvSpPr txBox="1"/>
          <p:nvPr/>
        </p:nvSpPr>
        <p:spPr>
          <a:xfrm>
            <a:off x="1" y="0"/>
            <a:ext cx="7315199" cy="523220"/>
          </a:xfrm>
          <a:prstGeom prst="rect">
            <a:avLst/>
          </a:prstGeom>
          <a:noFill/>
        </p:spPr>
        <p:txBody>
          <a:bodyPr wrap="square" rtlCol="0">
            <a:spAutoFit/>
          </a:bodyPr>
          <a:lstStyle/>
          <a:p>
            <a:pPr algn="ctr"/>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Romans chapter 16</a:t>
            </a:r>
            <a:endParaRPr lang="en-US" sz="2800" dirty="0">
              <a:solidFill>
                <a:srgbClr val="00B050"/>
              </a:solidFill>
              <a:latin typeface="Verdana" panose="020B0604030504040204" pitchFamily="34" charset="0"/>
              <a:ea typeface="Verdana" panose="020B0604030504040204" pitchFamily="34" charset="0"/>
            </a:endParaRPr>
          </a:p>
        </p:txBody>
      </p:sp>
      <p:pic>
        <p:nvPicPr>
          <p:cNvPr id="7" name="Picture 6">
            <a:extLst>
              <a:ext uri="{FF2B5EF4-FFF2-40B4-BE49-F238E27FC236}">
                <a16:creationId xmlns:a16="http://schemas.microsoft.com/office/drawing/2014/main" id="{D1F45BD0-1634-02A5-889A-D1EF71984E3B}"/>
              </a:ext>
            </a:extLst>
          </p:cNvPr>
          <p:cNvPicPr>
            <a:picLocks noChangeAspect="1"/>
          </p:cNvPicPr>
          <p:nvPr/>
        </p:nvPicPr>
        <p:blipFill>
          <a:blip r:embed="rId2"/>
          <a:stretch>
            <a:fillRect/>
          </a:stretch>
        </p:blipFill>
        <p:spPr>
          <a:xfrm>
            <a:off x="2" y="523220"/>
            <a:ext cx="7315198" cy="3635032"/>
          </a:xfrm>
          <a:prstGeom prst="rect">
            <a:avLst/>
          </a:prstGeom>
        </p:spPr>
      </p:pic>
    </p:spTree>
    <p:extLst>
      <p:ext uri="{BB962C8B-B14F-4D97-AF65-F5344CB8AC3E}">
        <p14:creationId xmlns:p14="http://schemas.microsoft.com/office/powerpoint/2010/main" val="24888106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F00F9864-BB4E-DF2A-4044-9507BC17857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A8A1A28-5367-E2E3-6DBB-840CC34D85E4}"/>
              </a:ext>
            </a:extLst>
          </p:cNvPr>
          <p:cNvSpPr txBox="1"/>
          <p:nvPr/>
        </p:nvSpPr>
        <p:spPr>
          <a:xfrm>
            <a:off x="103571" y="92914"/>
            <a:ext cx="7152188" cy="1815882"/>
          </a:xfrm>
          <a:prstGeom prst="rect">
            <a:avLst/>
          </a:prstGeom>
          <a:noFill/>
        </p:spPr>
        <p:txBody>
          <a:bodyPr wrap="square" rtlCol="0">
            <a:spAutoFit/>
          </a:bodyPr>
          <a:lstStyle/>
          <a:p>
            <a:pPr lvl="0">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1</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I commend to you our sister Phoebe, a deacon of the church at Cenchreae, </a:t>
            </a:r>
            <a:br>
              <a:rPr lang="en-US" sz="2800" b="1" dirty="0">
                <a:solidFill>
                  <a:prstClr val="black"/>
                </a:solidFill>
                <a:latin typeface="Arial" panose="020B0604020202020204" pitchFamily="34" charset="0"/>
                <a:cs typeface="Arial" panose="020B0604020202020204" pitchFamily="34" charset="0"/>
              </a:rPr>
            </a:br>
            <a:r>
              <a:rPr lang="en-US" sz="2800" b="1" baseline="30000" dirty="0">
                <a:solidFill>
                  <a:srgbClr val="C00000"/>
                </a:solidFill>
                <a:latin typeface="Arial" panose="020B0604020202020204" pitchFamily="34" charset="0"/>
                <a:cs typeface="Arial" panose="020B0604020202020204" pitchFamily="34" charset="0"/>
              </a:rPr>
              <a:t>2</a:t>
            </a:r>
            <a:r>
              <a:rPr lang="en-US" sz="2800" b="1" dirty="0">
                <a:solidFill>
                  <a:prstClr val="black"/>
                </a:solidFill>
                <a:latin typeface="Arial" panose="020B0604020202020204" pitchFamily="34" charset="0"/>
                <a:cs typeface="Arial" panose="020B0604020202020204" pitchFamily="34" charset="0"/>
              </a:rPr>
              <a:t> so that you may welcome her in the Lord, as is fitting for the saints,</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5CB48877-F3E9-76A8-3CFC-10AA36B3EF42}"/>
              </a:ext>
            </a:extLst>
          </p:cNvPr>
          <p:cNvSpPr txBox="1"/>
          <p:nvPr/>
        </p:nvSpPr>
        <p:spPr>
          <a:xfrm>
            <a:off x="103571" y="1386586"/>
            <a:ext cx="7108058" cy="1815882"/>
          </a:xfrm>
          <a:prstGeom prst="rect">
            <a:avLst/>
          </a:prstGeom>
          <a:noFill/>
        </p:spPr>
        <p:txBody>
          <a:bodyPr wrap="square" rtlCol="0">
            <a:spAutoFit/>
          </a:bodyPr>
          <a:lstStyle/>
          <a:p>
            <a:pPr lvl="0">
              <a:defRPr/>
            </a:pPr>
            <a:r>
              <a:rPr lang="en-US" sz="2800" b="1" dirty="0">
                <a:solidFill>
                  <a:prstClr val="black"/>
                </a:solidFill>
                <a:latin typeface="Arial" panose="020B0604020202020204" pitchFamily="34" charset="0"/>
                <a:cs typeface="Arial" panose="020B0604020202020204" pitchFamily="34" charset="0"/>
              </a:rPr>
              <a:t>												and help her in whatever she may require from you, for she has been a benefactor of many and of myself as well.</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10A4F456-0C87-12DF-E16F-460FCC102848}"/>
              </a:ext>
            </a:extLst>
          </p:cNvPr>
          <p:cNvSpPr/>
          <p:nvPr/>
        </p:nvSpPr>
        <p:spPr>
          <a:xfrm>
            <a:off x="163439" y="3069233"/>
            <a:ext cx="2545347" cy="95265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tabLst>
                <a:tab pos="0" algn="l"/>
              </a:tabLst>
            </a:pPr>
            <a:r>
              <a:rPr lang="en-US" sz="2800" b="1" strike="noStrike" spc="-1" dirty="0">
                <a:solidFill>
                  <a:srgbClr val="C00000"/>
                </a:solidFill>
                <a:latin typeface="Arial"/>
              </a:rPr>
              <a:t>●</a:t>
            </a:r>
            <a:r>
              <a:rPr lang="en-US" sz="2800" b="1" strike="noStrike" spc="-1" dirty="0">
                <a:solidFill>
                  <a:srgbClr val="000000"/>
                </a:solidFill>
                <a:latin typeface="Arial"/>
              </a:rPr>
              <a:t> </a:t>
            </a:r>
            <a:r>
              <a:rPr lang="en-US" sz="2800" b="1" spc="-1" dirty="0">
                <a:solidFill>
                  <a:srgbClr val="0070C0"/>
                </a:solidFill>
                <a:latin typeface="Arial"/>
              </a:rPr>
              <a:t>Cenchreae</a:t>
            </a:r>
            <a:r>
              <a:rPr lang="en-US" sz="2800" b="1" strike="noStrike" spc="-1" dirty="0">
                <a:solidFill>
                  <a:srgbClr val="0070C0"/>
                </a:solidFill>
                <a:latin typeface="Arial"/>
              </a:rPr>
              <a:t>:</a:t>
            </a:r>
            <a:endParaRPr lang="en-US" sz="2800" b="0" strike="noStrike" spc="-1" dirty="0">
              <a:solidFill>
                <a:srgbClr val="000000"/>
              </a:solidFill>
              <a:latin typeface="Arial"/>
            </a:endParaRPr>
          </a:p>
          <a:p>
            <a:pPr defTabSz="457200">
              <a:lnSpc>
                <a:spcPct val="100000"/>
              </a:lnSpc>
              <a:tabLst>
                <a:tab pos="0" algn="l"/>
              </a:tabLst>
            </a:pPr>
            <a:r>
              <a:rPr lang="en-US" sz="2800" b="1" strike="noStrike" spc="-1" dirty="0">
                <a:solidFill>
                  <a:srgbClr val="C00000"/>
                </a:solidFill>
                <a:latin typeface="Arial"/>
              </a:rPr>
              <a:t>●</a:t>
            </a:r>
            <a:r>
              <a:rPr lang="en-US" sz="2800" b="1" strike="noStrike" spc="-1" dirty="0">
                <a:solidFill>
                  <a:srgbClr val="000000"/>
                </a:solidFill>
                <a:latin typeface="Arial"/>
              </a:rPr>
              <a:t> </a:t>
            </a:r>
            <a:r>
              <a:rPr lang="en-US" sz="2800" b="1" strike="noStrike" spc="-1" dirty="0">
                <a:solidFill>
                  <a:srgbClr val="0070C0"/>
                </a:solidFill>
                <a:latin typeface="Arial"/>
              </a:rPr>
              <a:t>Church:</a:t>
            </a:r>
            <a:endParaRPr lang="en-US" sz="2800" b="0" strike="noStrike" spc="-1" dirty="0">
              <a:solidFill>
                <a:srgbClr val="000000"/>
              </a:solidFill>
              <a:latin typeface="Arial"/>
            </a:endParaRPr>
          </a:p>
        </p:txBody>
      </p:sp>
      <p:sp>
        <p:nvSpPr>
          <p:cNvPr id="7" name="TextBox 6">
            <a:extLst>
              <a:ext uri="{FF2B5EF4-FFF2-40B4-BE49-F238E27FC236}">
                <a16:creationId xmlns:a16="http://schemas.microsoft.com/office/drawing/2014/main" id="{1D81CB1C-168D-11E8-568B-81C72CF730F9}"/>
              </a:ext>
            </a:extLst>
          </p:cNvPr>
          <p:cNvSpPr/>
          <p:nvPr/>
        </p:nvSpPr>
        <p:spPr>
          <a:xfrm>
            <a:off x="2512142" y="3069233"/>
            <a:ext cx="4803057" cy="95265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2800" b="1" strike="noStrike" spc="-1" dirty="0">
                <a:solidFill>
                  <a:srgbClr val="000000"/>
                </a:solidFill>
                <a:latin typeface="Arial"/>
              </a:rPr>
              <a:t>Corinth city’s sea port.</a:t>
            </a:r>
            <a:endParaRPr lang="en-US" sz="2800" b="0" strike="noStrike" spc="-1" dirty="0">
              <a:solidFill>
                <a:srgbClr val="000000"/>
              </a:solidFill>
              <a:latin typeface="Arial"/>
            </a:endParaRPr>
          </a:p>
          <a:p>
            <a:pPr defTabSz="457200">
              <a:lnSpc>
                <a:spcPct val="100000"/>
              </a:lnSpc>
            </a:pPr>
            <a:r>
              <a:rPr lang="en-US" sz="2800" b="1" strike="noStrike" spc="-1" dirty="0">
                <a:solidFill>
                  <a:srgbClr val="000000"/>
                </a:solidFill>
                <a:latin typeface="Arial"/>
              </a:rPr>
              <a:t>‘Sister’ to other churches.</a:t>
            </a:r>
            <a:endParaRPr lang="en-US" sz="2800" b="0" strike="noStrike" spc="-1" dirty="0">
              <a:solidFill>
                <a:srgbClr val="000000"/>
              </a:solidFill>
              <a:latin typeface="Arial"/>
            </a:endParaRPr>
          </a:p>
        </p:txBody>
      </p:sp>
      <p:sp>
        <p:nvSpPr>
          <p:cNvPr id="4" name="Rectangle: Rounded Corners 3">
            <a:extLst>
              <a:ext uri="{FF2B5EF4-FFF2-40B4-BE49-F238E27FC236}">
                <a16:creationId xmlns:a16="http://schemas.microsoft.com/office/drawing/2014/main" id="{4B71190A-941E-969B-C721-84F0F4B61A2B}"/>
              </a:ext>
            </a:extLst>
          </p:cNvPr>
          <p:cNvSpPr/>
          <p:nvPr/>
        </p:nvSpPr>
        <p:spPr>
          <a:xfrm>
            <a:off x="1530659" y="377060"/>
            <a:ext cx="5680970" cy="269217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“To the church of God that is in Corinth, to those sanctified in Christ Jesus, called to be saints together with all those who </a:t>
            </a:r>
            <a:br>
              <a:rPr lang="en-US" sz="2400" dirty="0">
                <a:solidFill>
                  <a:schemeClr val="tx1"/>
                </a:solidFill>
              </a:rPr>
            </a:br>
            <a:r>
              <a:rPr lang="en-US" sz="2400" dirty="0">
                <a:solidFill>
                  <a:schemeClr val="tx1"/>
                </a:solidFill>
              </a:rPr>
              <a:t>in every place call upon the name of our Lord Jesus Christ”</a:t>
            </a:r>
            <a:br>
              <a:rPr lang="en-US" sz="2400" dirty="0">
                <a:solidFill>
                  <a:schemeClr val="tx1"/>
                </a:solidFill>
              </a:rPr>
            </a:br>
            <a:r>
              <a:rPr lang="en-US" sz="2400" dirty="0">
                <a:solidFill>
                  <a:schemeClr val="tx1"/>
                </a:solidFill>
              </a:rPr>
              <a:t>(1 Cor 1.2)</a:t>
            </a:r>
          </a:p>
        </p:txBody>
      </p:sp>
      <p:pic>
        <p:nvPicPr>
          <p:cNvPr id="8" name="Picture 7">
            <a:extLst>
              <a:ext uri="{FF2B5EF4-FFF2-40B4-BE49-F238E27FC236}">
                <a16:creationId xmlns:a16="http://schemas.microsoft.com/office/drawing/2014/main" id="{24A80BF0-CBA6-D5EA-4C88-4D4E7E8183C1}"/>
              </a:ext>
            </a:extLst>
          </p:cNvPr>
          <p:cNvPicPr>
            <a:picLocks noChangeAspect="1"/>
          </p:cNvPicPr>
          <p:nvPr/>
        </p:nvPicPr>
        <p:blipFill>
          <a:blip r:embed="rId2"/>
          <a:stretch>
            <a:fillRect/>
          </a:stretch>
        </p:blipFill>
        <p:spPr>
          <a:xfrm>
            <a:off x="2225702" y="0"/>
            <a:ext cx="2927834" cy="4114800"/>
          </a:xfrm>
          <a:prstGeom prst="rect">
            <a:avLst/>
          </a:prstGeom>
        </p:spPr>
      </p:pic>
      <p:sp>
        <p:nvSpPr>
          <p:cNvPr id="3" name="Rectangle 2">
            <a:extLst>
              <a:ext uri="{FF2B5EF4-FFF2-40B4-BE49-F238E27FC236}">
                <a16:creationId xmlns:a16="http://schemas.microsoft.com/office/drawing/2014/main" id="{74A35B4F-CCD9-FD4B-9F7D-01175FB50DA2}"/>
              </a:ext>
            </a:extLst>
          </p:cNvPr>
          <p:cNvSpPr/>
          <p:nvPr/>
        </p:nvSpPr>
        <p:spPr>
          <a:xfrm>
            <a:off x="2467897" y="0"/>
            <a:ext cx="2354826" cy="181897"/>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3A1BB87-91B2-B145-458C-3E617EDF7752}"/>
              </a:ext>
            </a:extLst>
          </p:cNvPr>
          <p:cNvSpPr/>
          <p:nvPr/>
        </p:nvSpPr>
        <p:spPr>
          <a:xfrm>
            <a:off x="2241321" y="243825"/>
            <a:ext cx="536292" cy="89180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F98C155-43D9-92D8-6E2B-AD08AE8D7AD6}"/>
              </a:ext>
            </a:extLst>
          </p:cNvPr>
          <p:cNvSpPr/>
          <p:nvPr/>
        </p:nvSpPr>
        <p:spPr>
          <a:xfrm>
            <a:off x="4679593" y="90948"/>
            <a:ext cx="462434" cy="82138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68174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par>
                                <p:cTn id="29" presetID="2" presetClass="exit" presetSubtype="4" fill="hold" nodeType="withEffect">
                                  <p:stCondLst>
                                    <p:cond delay="0"/>
                                  </p:stCondLst>
                                  <p:childTnLst>
                                    <p:anim calcmode="lin" valueType="num">
                                      <p:cBhvr additive="base">
                                        <p:cTn id="30" dur="500"/>
                                        <p:tgtEl>
                                          <p:spTgt spid="8"/>
                                        </p:tgtEl>
                                        <p:attrNameLst>
                                          <p:attrName>ppt_x</p:attrName>
                                        </p:attrNameLst>
                                      </p:cBhvr>
                                      <p:tavLst>
                                        <p:tav tm="0">
                                          <p:val>
                                            <p:strVal val="ppt_x"/>
                                          </p:val>
                                        </p:tav>
                                        <p:tav tm="100000">
                                          <p:val>
                                            <p:strVal val="ppt_x"/>
                                          </p:val>
                                        </p:tav>
                                      </p:tavLst>
                                    </p:anim>
                                    <p:anim calcmode="lin" valueType="num">
                                      <p:cBhvr additive="base">
                                        <p:cTn id="31" dur="500"/>
                                        <p:tgtEl>
                                          <p:spTgt spid="8"/>
                                        </p:tgtEl>
                                        <p:attrNameLst>
                                          <p:attrName>ppt_y</p:attrName>
                                        </p:attrNameLst>
                                      </p:cBhvr>
                                      <p:tavLst>
                                        <p:tav tm="0">
                                          <p:val>
                                            <p:strVal val="ppt_y"/>
                                          </p:val>
                                        </p:tav>
                                        <p:tav tm="100000">
                                          <p:val>
                                            <p:strVal val="1+ppt_h/2"/>
                                          </p:val>
                                        </p:tav>
                                      </p:tavLst>
                                    </p:anim>
                                    <p:set>
                                      <p:cBhvr>
                                        <p:cTn id="32" dur="1" fill="hold">
                                          <p:stCondLst>
                                            <p:cond delay="499"/>
                                          </p:stCondLst>
                                        </p:cTn>
                                        <p:tgtEl>
                                          <p:spTgt spid="8"/>
                                        </p:tgtEl>
                                        <p:attrNameLst>
                                          <p:attrName>style.visibility</p:attrName>
                                        </p:attrNameLst>
                                      </p:cBhvr>
                                      <p:to>
                                        <p:strVal val="hidden"/>
                                      </p:to>
                                    </p:set>
                                  </p:childTnLst>
                                </p:cTn>
                              </p:par>
                              <p:par>
                                <p:cTn id="33" presetID="2" presetClass="entr" presetSubtype="4"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ppt_x"/>
                                          </p:val>
                                        </p:tav>
                                        <p:tav tm="100000">
                                          <p:val>
                                            <p:strVal val="#ppt_x"/>
                                          </p:val>
                                        </p:tav>
                                      </p:tavLst>
                                    </p:anim>
                                    <p:anim calcmode="lin" valueType="num">
                                      <p:cBhvr additive="base">
                                        <p:cTn id="4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7">
                                            <p:txEl>
                                              <p:pRg st="0" end="0"/>
                                            </p:txEl>
                                          </p:spTgt>
                                        </p:tgtEl>
                                        <p:attrNameLst>
                                          <p:attrName>style.visibility</p:attrName>
                                        </p:attrNameLst>
                                      </p:cBhvr>
                                      <p:to>
                                        <p:strVal val="visible"/>
                                      </p:to>
                                    </p:set>
                                    <p:anim calcmode="lin" valueType="num">
                                      <p:cBhvr additive="base">
                                        <p:cTn id="5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7">
                                            <p:txEl>
                                              <p:pRg st="1" end="1"/>
                                            </p:txEl>
                                          </p:spTgt>
                                        </p:tgtEl>
                                        <p:attrNameLst>
                                          <p:attrName>style.visibility</p:attrName>
                                        </p:attrNameLst>
                                      </p:cBhvr>
                                      <p:to>
                                        <p:strVal val="visible"/>
                                      </p:to>
                                    </p:set>
                                    <p:anim calcmode="lin" valueType="num">
                                      <p:cBhvr additive="base">
                                        <p:cTn id="5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6" grpId="0"/>
      <p:bldP spid="7" grpId="0" build="p"/>
      <p:bldP spid="4" grpId="0" uiExpand="1" animBg="1"/>
      <p:bldP spid="3" grpId="0" animBg="1"/>
      <p:bldP spid="3" grpId="1" animBg="1"/>
      <p:bldP spid="9" grpId="0" animBg="1"/>
      <p:bldP spid="9" grpId="1" animBg="1"/>
      <p:bldP spid="10" grpId="0" animBg="1"/>
      <p:bldP spid="1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0C414614-4CCC-3C58-84D2-5BBD65AB3AA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9EFA664-10AC-BFCA-6050-B0E626AD762B}"/>
              </a:ext>
            </a:extLst>
          </p:cNvPr>
          <p:cNvSpPr txBox="1"/>
          <p:nvPr/>
        </p:nvSpPr>
        <p:spPr>
          <a:xfrm>
            <a:off x="81506" y="92941"/>
            <a:ext cx="7152188" cy="954107"/>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3</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Greet Prisca and Aquila, my coworkers in Christ Jesus,</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9B3DF341-E7BE-2750-37E5-10F9E3FCC06B}"/>
              </a:ext>
            </a:extLst>
          </p:cNvPr>
          <p:cNvSpPr txBox="1"/>
          <p:nvPr/>
        </p:nvSpPr>
        <p:spPr>
          <a:xfrm>
            <a:off x="81506" y="518442"/>
            <a:ext cx="7314420" cy="1384995"/>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						4</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who risked their necks for my life, to whom not only I give thanks but also all the churches of the gentiles.</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0FEB4A13-97DC-1669-0936-5DB19EDCA1FA}"/>
              </a:ext>
            </a:extLst>
          </p:cNvPr>
          <p:cNvSpPr/>
          <p:nvPr/>
        </p:nvSpPr>
        <p:spPr>
          <a:xfrm>
            <a:off x="81934" y="1903437"/>
            <a:ext cx="2255040" cy="224531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tabLst>
                <a:tab pos="0" algn="l"/>
              </a:tabLst>
            </a:pPr>
            <a:r>
              <a:rPr lang="en-US" sz="2800" b="1" strike="noStrike" spc="-1" dirty="0">
                <a:solidFill>
                  <a:srgbClr val="C00000"/>
                </a:solidFill>
                <a:latin typeface="Arial"/>
              </a:rPr>
              <a:t>●</a:t>
            </a:r>
            <a:r>
              <a:rPr lang="en-US" sz="2800" b="1" strike="noStrike" spc="-1" dirty="0">
                <a:solidFill>
                  <a:srgbClr val="000000"/>
                </a:solidFill>
                <a:latin typeface="Arial"/>
              </a:rPr>
              <a:t> </a:t>
            </a:r>
            <a:r>
              <a:rPr lang="en-US" sz="2800" b="1" strike="noStrike" spc="-1" dirty="0">
                <a:solidFill>
                  <a:srgbClr val="0070C0"/>
                </a:solidFill>
                <a:latin typeface="Arial"/>
              </a:rPr>
              <a:t>Greet:</a:t>
            </a:r>
            <a:endParaRPr lang="en-US" sz="2800" b="0" strike="noStrike" spc="-1" dirty="0">
              <a:solidFill>
                <a:srgbClr val="000000"/>
              </a:solidFill>
              <a:latin typeface="Arial"/>
            </a:endParaRPr>
          </a:p>
          <a:p>
            <a:pPr marL="344488" indent="-344488">
              <a:tabLst>
                <a:tab pos="0" algn="l"/>
              </a:tabLst>
            </a:pPr>
            <a:r>
              <a:rPr lang="en-US" sz="2800" b="1" strike="noStrike" spc="-1" dirty="0">
                <a:solidFill>
                  <a:srgbClr val="C00000"/>
                </a:solidFill>
                <a:latin typeface="Arial"/>
              </a:rPr>
              <a:t>●</a:t>
            </a:r>
            <a:r>
              <a:rPr lang="en-US" sz="2800" b="1" strike="noStrike" spc="-1" dirty="0">
                <a:solidFill>
                  <a:srgbClr val="000000"/>
                </a:solidFill>
                <a:latin typeface="Arial"/>
              </a:rPr>
              <a:t> </a:t>
            </a:r>
            <a:r>
              <a:rPr lang="en-US" sz="2800" b="1" spc="-1" dirty="0">
                <a:solidFill>
                  <a:srgbClr val="0070C0"/>
                </a:solidFill>
                <a:latin typeface="Arial"/>
              </a:rPr>
              <a:t>Prisca and Aquila</a:t>
            </a:r>
            <a:r>
              <a:rPr lang="en-US" sz="2800" b="1" strike="noStrike" spc="-1" dirty="0">
                <a:solidFill>
                  <a:srgbClr val="0070C0"/>
                </a:solidFill>
                <a:latin typeface="Arial"/>
              </a:rPr>
              <a:t>:</a:t>
            </a:r>
            <a:endParaRPr lang="en-US" sz="2800" b="0" strike="noStrike" spc="-1" dirty="0">
              <a:solidFill>
                <a:srgbClr val="000000"/>
              </a:solidFill>
              <a:latin typeface="Arial"/>
            </a:endParaRPr>
          </a:p>
          <a:p>
            <a:pPr defTabSz="457200">
              <a:lnSpc>
                <a:spcPct val="100000"/>
              </a:lnSpc>
              <a:tabLst>
                <a:tab pos="0" algn="l"/>
              </a:tabLst>
            </a:pPr>
            <a:r>
              <a:rPr lang="en-US" sz="2800" b="1" strike="noStrike" spc="-1" dirty="0">
                <a:solidFill>
                  <a:srgbClr val="C00000"/>
                </a:solidFill>
                <a:latin typeface="Arial"/>
              </a:rPr>
              <a:t>●</a:t>
            </a:r>
            <a:r>
              <a:rPr lang="en-US" sz="2800" b="1" strike="noStrike" spc="-1" dirty="0">
                <a:solidFill>
                  <a:srgbClr val="000000"/>
                </a:solidFill>
                <a:latin typeface="Arial"/>
              </a:rPr>
              <a:t> </a:t>
            </a:r>
            <a:r>
              <a:rPr lang="en-US" sz="2800" b="1" strike="noStrike" spc="-1" dirty="0">
                <a:solidFill>
                  <a:srgbClr val="0070C0"/>
                </a:solidFill>
                <a:latin typeface="Arial"/>
              </a:rPr>
              <a:t>Churches:</a:t>
            </a:r>
            <a:endParaRPr lang="en-US" sz="2800" b="0" strike="noStrike" spc="-1" dirty="0">
              <a:solidFill>
                <a:srgbClr val="000000"/>
              </a:solidFill>
              <a:latin typeface="Arial"/>
            </a:endParaRPr>
          </a:p>
        </p:txBody>
      </p:sp>
      <p:sp>
        <p:nvSpPr>
          <p:cNvPr id="7" name="TextBox 6">
            <a:extLst>
              <a:ext uri="{FF2B5EF4-FFF2-40B4-BE49-F238E27FC236}">
                <a16:creationId xmlns:a16="http://schemas.microsoft.com/office/drawing/2014/main" id="{F1609B04-1E7D-6329-64FF-9C441981A9F1}"/>
              </a:ext>
            </a:extLst>
          </p:cNvPr>
          <p:cNvSpPr/>
          <p:nvPr/>
        </p:nvSpPr>
        <p:spPr>
          <a:xfrm>
            <a:off x="2336974" y="1903437"/>
            <a:ext cx="5096212" cy="224531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2800" b="1" strike="noStrike" spc="-1" dirty="0">
                <a:solidFill>
                  <a:srgbClr val="000000"/>
                </a:solidFill>
                <a:latin typeface="Arial"/>
              </a:rPr>
              <a:t>Middle voice verb.</a:t>
            </a:r>
            <a:endParaRPr lang="en-US" sz="2800" b="0" strike="noStrike" spc="-1" dirty="0">
              <a:solidFill>
                <a:srgbClr val="000000"/>
              </a:solidFill>
              <a:latin typeface="Arial"/>
            </a:endParaRPr>
          </a:p>
          <a:p>
            <a:pPr defTabSz="457200">
              <a:lnSpc>
                <a:spcPct val="100000"/>
              </a:lnSpc>
            </a:pPr>
            <a:r>
              <a:rPr lang="en-US" sz="2800" b="1" strike="noStrike" spc="-1" dirty="0">
                <a:solidFill>
                  <a:srgbClr val="000000"/>
                </a:solidFill>
                <a:latin typeface="Arial"/>
              </a:rPr>
              <a:t>AD 49/50 Claudius expelled Jews from Rome, till AD 54, </a:t>
            </a:r>
            <a:r>
              <a:rPr lang="en-US" sz="2800" b="1" spc="-1" dirty="0">
                <a:solidFill>
                  <a:srgbClr val="000000"/>
                </a:solidFill>
                <a:latin typeface="Arial"/>
              </a:rPr>
              <a:t>disputes about ‘</a:t>
            </a:r>
            <a:r>
              <a:rPr lang="en-US" sz="2800" b="1" spc="-1" dirty="0" err="1">
                <a:solidFill>
                  <a:srgbClr val="000000"/>
                </a:solidFill>
                <a:latin typeface="Arial"/>
              </a:rPr>
              <a:t>Chrestus</a:t>
            </a:r>
            <a:r>
              <a:rPr lang="en-US" sz="2800" b="1" spc="-1" dirty="0">
                <a:solidFill>
                  <a:srgbClr val="000000"/>
                </a:solidFill>
                <a:latin typeface="Arial"/>
              </a:rPr>
              <a:t>’.</a:t>
            </a:r>
            <a:endParaRPr lang="en-US" sz="2800" b="0" strike="noStrike" spc="-1" dirty="0">
              <a:solidFill>
                <a:srgbClr val="000000"/>
              </a:solidFill>
              <a:latin typeface="Arial"/>
            </a:endParaRPr>
          </a:p>
          <a:p>
            <a:pPr defTabSz="457200">
              <a:lnSpc>
                <a:spcPct val="100000"/>
              </a:lnSpc>
            </a:pPr>
            <a:r>
              <a:rPr lang="en-US" sz="2800" b="1" strike="noStrike" spc="-1" dirty="0">
                <a:solidFill>
                  <a:srgbClr val="000000"/>
                </a:solidFill>
                <a:latin typeface="Arial"/>
              </a:rPr>
              <a:t>Churches</a:t>
            </a:r>
            <a:r>
              <a:rPr lang="en-US" sz="2800" b="1" spc="-1" dirty="0">
                <a:solidFill>
                  <a:srgbClr val="000000"/>
                </a:solidFill>
                <a:latin typeface="Arial"/>
              </a:rPr>
              <a:t> that Paul planted.</a:t>
            </a:r>
            <a:endParaRPr lang="en-US" sz="2800" b="0" strike="noStrike" spc="-1" dirty="0">
              <a:solidFill>
                <a:srgbClr val="000000"/>
              </a:solidFill>
              <a:latin typeface="Arial"/>
            </a:endParaRPr>
          </a:p>
        </p:txBody>
      </p:sp>
      <p:sp>
        <p:nvSpPr>
          <p:cNvPr id="3" name="Rectangle: Rounded Corners 2">
            <a:extLst>
              <a:ext uri="{FF2B5EF4-FFF2-40B4-BE49-F238E27FC236}">
                <a16:creationId xmlns:a16="http://schemas.microsoft.com/office/drawing/2014/main" id="{0902A9B0-2F6E-E4FA-494F-92BB84B876C7}"/>
              </a:ext>
            </a:extLst>
          </p:cNvPr>
          <p:cNvSpPr/>
          <p:nvPr/>
        </p:nvSpPr>
        <p:spPr>
          <a:xfrm>
            <a:off x="2427447" y="2396707"/>
            <a:ext cx="4179244" cy="125877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“The church in their house”</a:t>
            </a:r>
            <a:br>
              <a:rPr lang="en-US" sz="2400" dirty="0">
                <a:solidFill>
                  <a:schemeClr val="tx1"/>
                </a:solidFill>
              </a:rPr>
            </a:br>
            <a:r>
              <a:rPr lang="en-US" sz="2400" dirty="0">
                <a:solidFill>
                  <a:schemeClr val="tx1"/>
                </a:solidFill>
              </a:rPr>
              <a:t>(1 Cor 16.19)</a:t>
            </a:r>
          </a:p>
        </p:txBody>
      </p:sp>
      <p:pic>
        <p:nvPicPr>
          <p:cNvPr id="9" name="Picture 8">
            <a:extLst>
              <a:ext uri="{FF2B5EF4-FFF2-40B4-BE49-F238E27FC236}">
                <a16:creationId xmlns:a16="http://schemas.microsoft.com/office/drawing/2014/main" id="{EF94F71C-E06D-B29D-B68A-66B19F581737}"/>
              </a:ext>
            </a:extLst>
          </p:cNvPr>
          <p:cNvPicPr>
            <a:picLocks noChangeAspect="1"/>
          </p:cNvPicPr>
          <p:nvPr/>
        </p:nvPicPr>
        <p:blipFill>
          <a:blip r:embed="rId2"/>
          <a:stretch>
            <a:fillRect/>
          </a:stretch>
        </p:blipFill>
        <p:spPr>
          <a:xfrm>
            <a:off x="0" y="0"/>
            <a:ext cx="7315200" cy="4114800"/>
          </a:xfrm>
          <a:prstGeom prst="rect">
            <a:avLst/>
          </a:prstGeom>
        </p:spPr>
      </p:pic>
    </p:spTree>
    <p:extLst>
      <p:ext uri="{BB962C8B-B14F-4D97-AF65-F5344CB8AC3E}">
        <p14:creationId xmlns:p14="http://schemas.microsoft.com/office/powerpoint/2010/main" val="1208506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ppt_x"/>
                                          </p:val>
                                        </p:tav>
                                      </p:tavLst>
                                    </p:anim>
                                    <p:anim calcmode="lin" valueType="num">
                                      <p:cBhvr additive="base">
                                        <p:cTn id="7" dur="500"/>
                                        <p:tgtEl>
                                          <p:spTgt spid="9"/>
                                        </p:tgtEl>
                                        <p:attrNameLst>
                                          <p:attrName>ppt_y</p:attrName>
                                        </p:attrNameLst>
                                      </p:cBhvr>
                                      <p:tavLst>
                                        <p:tav tm="0">
                                          <p:val>
                                            <p:strVal val="ppt_y"/>
                                          </p:val>
                                        </p:tav>
                                        <p:tav tm="100000">
                                          <p:val>
                                            <p:strVal val="1+ppt_h/2"/>
                                          </p:val>
                                        </p:tav>
                                      </p:tavLst>
                                    </p:anim>
                                    <p:set>
                                      <p:cBhvr>
                                        <p:cTn id="8" dur="1" fill="hold">
                                          <p:stCondLst>
                                            <p:cond delay="499"/>
                                          </p:stCondLst>
                                        </p:cTn>
                                        <p:tgtEl>
                                          <p:spTgt spid="9"/>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repl">
                                        <p:cTn id="23" dur="500" fill="hold"/>
                                        <p:tgtEl>
                                          <p:spTgt spid="6"/>
                                        </p:tgtEl>
                                        <p:attrNameLst>
                                          <p:attrName>ppt_x</p:attrName>
                                        </p:attrNameLst>
                                      </p:cBhvr>
                                      <p:tavLst>
                                        <p:tav tm="0">
                                          <p:val>
                                            <p:strVal val="#ppt_x"/>
                                          </p:val>
                                        </p:tav>
                                        <p:tav tm="100000">
                                          <p:val>
                                            <p:strVal val="#ppt_x"/>
                                          </p:val>
                                        </p:tav>
                                      </p:tavLst>
                                    </p:anim>
                                    <p:anim calcmode="lin" valueType="num">
                                      <p:cBhvr additive="repl">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 calcmode="lin" valueType="num">
                                      <p:cBhvr additive="repl">
                                        <p:cTn id="2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repl">
                                        <p:cTn id="3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 calcmode="lin" valueType="num">
                                      <p:cBhvr additive="repl">
                                        <p:cTn id="3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repl">
                                        <p:cTn id="36"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7">
                                            <p:txEl>
                                              <p:pRg st="2" end="2"/>
                                            </p:txEl>
                                          </p:spTgt>
                                        </p:tgtEl>
                                        <p:attrNameLst>
                                          <p:attrName>style.visibility</p:attrName>
                                        </p:attrNameLst>
                                      </p:cBhvr>
                                      <p:to>
                                        <p:strVal val="visible"/>
                                      </p:to>
                                    </p:set>
                                    <p:anim calcmode="lin" valueType="num">
                                      <p:cBhvr additive="repl">
                                        <p:cTn id="4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repl">
                                        <p:cTn id="4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uiExpan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A51C58A0-C02F-4854-C0BC-7BDF28E97F0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8C9936F-80E1-F2CC-A2F1-307190A606BB}"/>
              </a:ext>
            </a:extLst>
          </p:cNvPr>
          <p:cNvSpPr txBox="1"/>
          <p:nvPr/>
        </p:nvSpPr>
        <p:spPr>
          <a:xfrm>
            <a:off x="20444" y="92941"/>
            <a:ext cx="7152188" cy="523220"/>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5</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Greet also the church in their house.</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A8D640AA-816A-6D4B-72C9-59558BE09BF1}"/>
              </a:ext>
            </a:extLst>
          </p:cNvPr>
          <p:cNvSpPr txBox="1"/>
          <p:nvPr/>
        </p:nvSpPr>
        <p:spPr>
          <a:xfrm>
            <a:off x="20444" y="569458"/>
            <a:ext cx="7211182" cy="954107"/>
          </a:xfrm>
          <a:prstGeom prst="rect">
            <a:avLst/>
          </a:prstGeom>
          <a:noFill/>
        </p:spPr>
        <p:txBody>
          <a:bodyPr wrap="square" rtlCol="0">
            <a:spAutoFit/>
          </a:bodyPr>
          <a:lstStyle/>
          <a:p>
            <a:pPr lvl="0">
              <a:defRPr/>
            </a:pPr>
            <a:r>
              <a:rPr lang="en-US" sz="2800" b="1" dirty="0">
                <a:solidFill>
                  <a:prstClr val="black"/>
                </a:solidFill>
                <a:latin typeface="Arial" panose="020B0604020202020204" pitchFamily="34" charset="0"/>
                <a:cs typeface="Arial" panose="020B0604020202020204" pitchFamily="34" charset="0"/>
              </a:rPr>
              <a:t>Greet my beloved </a:t>
            </a:r>
            <a:r>
              <a:rPr lang="en-US" sz="2800" b="1" dirty="0" err="1">
                <a:solidFill>
                  <a:prstClr val="black"/>
                </a:solidFill>
                <a:latin typeface="Arial" panose="020B0604020202020204" pitchFamily="34" charset="0"/>
                <a:cs typeface="Arial" panose="020B0604020202020204" pitchFamily="34" charset="0"/>
              </a:rPr>
              <a:t>Epaenetus</a:t>
            </a:r>
            <a:r>
              <a:rPr lang="en-US" sz="2800" b="1" dirty="0">
                <a:solidFill>
                  <a:prstClr val="black"/>
                </a:solidFill>
                <a:latin typeface="Arial" panose="020B0604020202020204" pitchFamily="34" charset="0"/>
                <a:cs typeface="Arial" panose="020B0604020202020204" pitchFamily="34" charset="0"/>
              </a:rPr>
              <a:t>, who was the first convert in Asia for Christ.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8DAD0B6E-77B8-0644-15B8-8DDB84EAB81A}"/>
              </a:ext>
            </a:extLst>
          </p:cNvPr>
          <p:cNvSpPr/>
          <p:nvPr/>
        </p:nvSpPr>
        <p:spPr>
          <a:xfrm>
            <a:off x="20872" y="1863667"/>
            <a:ext cx="2255040" cy="224531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tabLst>
                <a:tab pos="0" algn="l"/>
              </a:tabLst>
            </a:pPr>
            <a:r>
              <a:rPr lang="en-US" sz="2800" b="1" strike="noStrike" spc="-1" dirty="0">
                <a:solidFill>
                  <a:srgbClr val="C00000"/>
                </a:solidFill>
                <a:latin typeface="Arial"/>
              </a:rPr>
              <a:t>●</a:t>
            </a:r>
            <a:r>
              <a:rPr lang="en-US" sz="2800" b="1" strike="noStrike" spc="-1" dirty="0">
                <a:solidFill>
                  <a:srgbClr val="000000"/>
                </a:solidFill>
                <a:latin typeface="Arial"/>
              </a:rPr>
              <a:t> </a:t>
            </a:r>
            <a:r>
              <a:rPr lang="en-US" sz="2800" b="1" strike="noStrike" spc="-1" dirty="0">
                <a:solidFill>
                  <a:srgbClr val="0070C0"/>
                </a:solidFill>
                <a:latin typeface="Arial"/>
              </a:rPr>
              <a:t>House:</a:t>
            </a:r>
            <a:endParaRPr lang="en-US" sz="2800" b="0" strike="noStrike" spc="-1" dirty="0">
              <a:solidFill>
                <a:srgbClr val="000000"/>
              </a:solidFill>
              <a:latin typeface="Arial"/>
            </a:endParaRPr>
          </a:p>
          <a:p>
            <a:pPr>
              <a:tabLst>
                <a:tab pos="0" algn="l"/>
              </a:tabLst>
            </a:pPr>
            <a:r>
              <a:rPr lang="en-US" sz="2800" b="1" spc="-1" dirty="0">
                <a:solidFill>
                  <a:srgbClr val="C00000"/>
                </a:solidFill>
                <a:latin typeface="Arial"/>
              </a:rPr>
              <a:t>●</a:t>
            </a:r>
            <a:r>
              <a:rPr lang="en-US" sz="2800" b="1" spc="-1" dirty="0">
                <a:solidFill>
                  <a:srgbClr val="000000"/>
                </a:solidFill>
                <a:latin typeface="Arial"/>
              </a:rPr>
              <a:t> </a:t>
            </a:r>
            <a:r>
              <a:rPr lang="en-US" sz="2800" b="1" spc="-1" dirty="0">
                <a:solidFill>
                  <a:srgbClr val="0070C0"/>
                </a:solidFill>
                <a:latin typeface="Arial"/>
              </a:rPr>
              <a:t>Convert:</a:t>
            </a:r>
          </a:p>
          <a:p>
            <a:pPr defTabSz="457200">
              <a:lnSpc>
                <a:spcPct val="100000"/>
              </a:lnSpc>
              <a:tabLst>
                <a:tab pos="0" algn="l"/>
              </a:tabLst>
            </a:pPr>
            <a:r>
              <a:rPr lang="en-US" sz="2800" b="1" strike="noStrike" spc="-1" dirty="0">
                <a:solidFill>
                  <a:srgbClr val="C00000"/>
                </a:solidFill>
                <a:latin typeface="Arial"/>
              </a:rPr>
              <a:t>●</a:t>
            </a:r>
            <a:r>
              <a:rPr lang="en-US" sz="2800" b="1" strike="noStrike" spc="-1" dirty="0">
                <a:solidFill>
                  <a:srgbClr val="000000"/>
                </a:solidFill>
                <a:latin typeface="Arial"/>
              </a:rPr>
              <a:t> </a:t>
            </a:r>
            <a:r>
              <a:rPr lang="en-US" sz="2800" b="1" strike="noStrike" spc="-1" dirty="0">
                <a:solidFill>
                  <a:srgbClr val="0070C0"/>
                </a:solidFill>
                <a:latin typeface="Arial"/>
              </a:rPr>
              <a:t>Asia:</a:t>
            </a:r>
            <a:endParaRPr lang="en-US" sz="2800" b="0" strike="noStrike" spc="-1" dirty="0">
              <a:solidFill>
                <a:srgbClr val="000000"/>
              </a:solidFill>
              <a:latin typeface="Arial"/>
            </a:endParaRPr>
          </a:p>
          <a:p>
            <a:pPr>
              <a:tabLst>
                <a:tab pos="0" algn="l"/>
              </a:tabLst>
            </a:pPr>
            <a:r>
              <a:rPr lang="en-US" sz="2800" b="1" spc="-1" dirty="0">
                <a:solidFill>
                  <a:srgbClr val="C00000"/>
                </a:solidFill>
                <a:latin typeface="Arial"/>
              </a:rPr>
              <a:t>●</a:t>
            </a:r>
            <a:r>
              <a:rPr lang="en-US" sz="2800" b="1" spc="-1" dirty="0">
                <a:solidFill>
                  <a:srgbClr val="000000"/>
                </a:solidFill>
                <a:latin typeface="Arial"/>
              </a:rPr>
              <a:t> </a:t>
            </a:r>
            <a:r>
              <a:rPr lang="en-US" sz="2800" b="1" spc="-1" dirty="0">
                <a:solidFill>
                  <a:srgbClr val="0070C0"/>
                </a:solidFill>
                <a:latin typeface="Arial"/>
              </a:rPr>
              <a:t>Mary:</a:t>
            </a:r>
          </a:p>
          <a:p>
            <a:pPr>
              <a:tabLst>
                <a:tab pos="0" algn="l"/>
              </a:tabLst>
            </a:pPr>
            <a:r>
              <a:rPr lang="en-US" sz="2800" b="1" spc="-1" dirty="0">
                <a:solidFill>
                  <a:srgbClr val="C00000"/>
                </a:solidFill>
                <a:latin typeface="Arial"/>
              </a:rPr>
              <a:t>●</a:t>
            </a:r>
            <a:r>
              <a:rPr lang="en-US" sz="2800" b="1" spc="-1" dirty="0">
                <a:solidFill>
                  <a:srgbClr val="000000"/>
                </a:solidFill>
                <a:latin typeface="Arial"/>
              </a:rPr>
              <a:t> </a:t>
            </a:r>
            <a:r>
              <a:rPr lang="en-US" sz="2800" b="1" spc="-1" dirty="0">
                <a:solidFill>
                  <a:srgbClr val="0070C0"/>
                </a:solidFill>
                <a:latin typeface="Arial"/>
              </a:rPr>
              <a:t>Work:</a:t>
            </a:r>
            <a:endParaRPr lang="en-US" sz="2800" spc="-1" dirty="0">
              <a:solidFill>
                <a:srgbClr val="000000"/>
              </a:solidFill>
              <a:latin typeface="Arial"/>
            </a:endParaRPr>
          </a:p>
        </p:txBody>
      </p:sp>
      <p:sp>
        <p:nvSpPr>
          <p:cNvPr id="7" name="TextBox 6">
            <a:extLst>
              <a:ext uri="{FF2B5EF4-FFF2-40B4-BE49-F238E27FC236}">
                <a16:creationId xmlns:a16="http://schemas.microsoft.com/office/drawing/2014/main" id="{0ACB838F-6E13-2AC9-922D-D67096E4B548}"/>
              </a:ext>
            </a:extLst>
          </p:cNvPr>
          <p:cNvSpPr/>
          <p:nvPr/>
        </p:nvSpPr>
        <p:spPr>
          <a:xfrm>
            <a:off x="1912065" y="1863667"/>
            <a:ext cx="5628968" cy="224531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2800" b="1" strike="noStrike" spc="-1" dirty="0">
                <a:solidFill>
                  <a:srgbClr val="000000"/>
                </a:solidFill>
                <a:latin typeface="Arial"/>
              </a:rPr>
              <a:t>No separate chapels.</a:t>
            </a:r>
          </a:p>
          <a:p>
            <a:pPr defTabSz="457200">
              <a:lnSpc>
                <a:spcPct val="100000"/>
              </a:lnSpc>
            </a:pPr>
            <a:r>
              <a:rPr lang="en-US" sz="2800" b="1" spc="-1" dirty="0">
                <a:solidFill>
                  <a:srgbClr val="000000"/>
                </a:solidFill>
                <a:latin typeface="Arial"/>
              </a:rPr>
              <a:t>Lit. ‘</a:t>
            </a:r>
            <a:r>
              <a:rPr lang="en-US" sz="2800" b="1" spc="-1" dirty="0" err="1">
                <a:solidFill>
                  <a:srgbClr val="000000"/>
                </a:solidFill>
                <a:latin typeface="Arial"/>
              </a:rPr>
              <a:t>firstfruits</a:t>
            </a:r>
            <a:r>
              <a:rPr lang="en-US" sz="2800" b="1" spc="-1" dirty="0">
                <a:solidFill>
                  <a:srgbClr val="000000"/>
                </a:solidFill>
                <a:latin typeface="Arial"/>
              </a:rPr>
              <a:t>’; others followed.</a:t>
            </a:r>
            <a:endParaRPr lang="en-US" sz="2800" spc="-1" dirty="0">
              <a:solidFill>
                <a:srgbClr val="000000"/>
              </a:solidFill>
              <a:latin typeface="Arial"/>
            </a:endParaRPr>
          </a:p>
          <a:p>
            <a:pPr defTabSz="457200">
              <a:lnSpc>
                <a:spcPct val="100000"/>
              </a:lnSpc>
            </a:pPr>
            <a:r>
              <a:rPr lang="en-US" sz="2800" b="1" strike="noStrike" spc="-1" dirty="0">
                <a:solidFill>
                  <a:srgbClr val="000000"/>
                </a:solidFill>
                <a:latin typeface="Arial"/>
              </a:rPr>
              <a:t>Roman province, Ephesus.</a:t>
            </a:r>
          </a:p>
          <a:p>
            <a:pPr defTabSz="457200">
              <a:lnSpc>
                <a:spcPct val="100000"/>
              </a:lnSpc>
            </a:pPr>
            <a:r>
              <a:rPr lang="en-US" sz="2800" b="1" spc="-1" dirty="0">
                <a:solidFill>
                  <a:srgbClr val="000000"/>
                </a:solidFill>
                <a:latin typeface="Arial"/>
              </a:rPr>
              <a:t>Women were not silent.</a:t>
            </a:r>
          </a:p>
          <a:p>
            <a:pPr defTabSz="457200">
              <a:lnSpc>
                <a:spcPct val="100000"/>
              </a:lnSpc>
            </a:pPr>
            <a:r>
              <a:rPr lang="en-US" sz="2800" b="1" spc="-1" dirty="0">
                <a:solidFill>
                  <a:srgbClr val="000000"/>
                </a:solidFill>
                <a:latin typeface="Arial"/>
              </a:rPr>
              <a:t>Women planted, led churches.</a:t>
            </a:r>
          </a:p>
        </p:txBody>
      </p:sp>
      <p:sp>
        <p:nvSpPr>
          <p:cNvPr id="4" name="TextBox 3">
            <a:extLst>
              <a:ext uri="{FF2B5EF4-FFF2-40B4-BE49-F238E27FC236}">
                <a16:creationId xmlns:a16="http://schemas.microsoft.com/office/drawing/2014/main" id="{DF8EE1AE-9DAC-5ADA-D32E-3BA31AA52DAB}"/>
              </a:ext>
            </a:extLst>
          </p:cNvPr>
          <p:cNvSpPr txBox="1"/>
          <p:nvPr/>
        </p:nvSpPr>
        <p:spPr>
          <a:xfrm>
            <a:off x="20444" y="1011635"/>
            <a:ext cx="7294396" cy="954107"/>
          </a:xfrm>
          <a:prstGeom prst="rect">
            <a:avLst/>
          </a:prstGeom>
          <a:noFill/>
        </p:spPr>
        <p:txBody>
          <a:bodyPr wrap="square" rtlCol="0">
            <a:spAutoFit/>
          </a:bodyPr>
          <a:lstStyle/>
          <a:p>
            <a:pPr lvl="0">
              <a:defRPr/>
            </a:pPr>
            <a:r>
              <a:rPr lang="en-US" sz="2800" b="1" dirty="0">
                <a:solidFill>
                  <a:prstClr val="black"/>
                </a:solidFill>
                <a:latin typeface="Arial" panose="020B0604020202020204" pitchFamily="34" charset="0"/>
                <a:cs typeface="Arial" panose="020B0604020202020204" pitchFamily="34" charset="0"/>
              </a:rPr>
              <a:t>													</a:t>
            </a:r>
            <a:r>
              <a:rPr lang="en-US" sz="2800" b="1" baseline="30000" dirty="0">
                <a:solidFill>
                  <a:srgbClr val="C00000"/>
                </a:solidFill>
                <a:latin typeface="Arial" panose="020B0604020202020204" pitchFamily="34" charset="0"/>
                <a:cs typeface="Arial" panose="020B0604020202020204" pitchFamily="34" charset="0"/>
              </a:rPr>
              <a:t>6 </a:t>
            </a:r>
            <a:r>
              <a:rPr lang="en-US" sz="2800" b="1" dirty="0">
                <a:solidFill>
                  <a:prstClr val="black"/>
                </a:solidFill>
                <a:latin typeface="Arial" panose="020B0604020202020204" pitchFamily="34" charset="0"/>
                <a:cs typeface="Arial" panose="020B0604020202020204" pitchFamily="34" charset="0"/>
              </a:rPr>
              <a:t>Greet Mary, who has worked very hard for you.</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01A047A4-AB5D-8826-9619-A6A915D4F9C2}"/>
              </a:ext>
            </a:extLst>
          </p:cNvPr>
          <p:cNvPicPr>
            <a:picLocks noChangeAspect="1"/>
          </p:cNvPicPr>
          <p:nvPr/>
        </p:nvPicPr>
        <p:blipFill>
          <a:blip r:embed="rId2"/>
          <a:stretch>
            <a:fillRect/>
          </a:stretch>
        </p:blipFill>
        <p:spPr>
          <a:xfrm>
            <a:off x="-360" y="-5818"/>
            <a:ext cx="7315200" cy="4114800"/>
          </a:xfrm>
          <a:prstGeom prst="rect">
            <a:avLst/>
          </a:prstGeom>
        </p:spPr>
      </p:pic>
    </p:spTree>
    <p:extLst>
      <p:ext uri="{BB962C8B-B14F-4D97-AF65-F5344CB8AC3E}">
        <p14:creationId xmlns:p14="http://schemas.microsoft.com/office/powerpoint/2010/main" val="9336413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repl">
                                        <p:cTn id="29" dur="500" fill="hold"/>
                                        <p:tgtEl>
                                          <p:spTgt spid="6"/>
                                        </p:tgtEl>
                                        <p:attrNameLst>
                                          <p:attrName>ppt_x</p:attrName>
                                        </p:attrNameLst>
                                      </p:cBhvr>
                                      <p:tavLst>
                                        <p:tav tm="0">
                                          <p:val>
                                            <p:strVal val="#ppt_x"/>
                                          </p:val>
                                        </p:tav>
                                        <p:tav tm="100000">
                                          <p:val>
                                            <p:strVal val="#ppt_x"/>
                                          </p:val>
                                        </p:tav>
                                      </p:tavLst>
                                    </p:anim>
                                    <p:anim calcmode="lin" valueType="num">
                                      <p:cBhvr additive="repl">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 calcmode="lin" valueType="num">
                                      <p:cBhvr additive="base">
                                        <p:cTn id="3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7">
                                            <p:txEl>
                                              <p:pRg st="1" end="1"/>
                                            </p:txEl>
                                          </p:spTgt>
                                        </p:tgtEl>
                                        <p:attrNameLst>
                                          <p:attrName>style.visibility</p:attrName>
                                        </p:attrNameLst>
                                      </p:cBhvr>
                                      <p:to>
                                        <p:strVal val="visible"/>
                                      </p:to>
                                    </p:set>
                                    <p:anim calcmode="lin" valueType="num">
                                      <p:cBhvr additive="base">
                                        <p:cTn id="4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7">
                                            <p:txEl>
                                              <p:pRg st="2" end="2"/>
                                            </p:txEl>
                                          </p:spTgt>
                                        </p:tgtEl>
                                        <p:attrNameLst>
                                          <p:attrName>style.visibility</p:attrName>
                                        </p:attrNameLst>
                                      </p:cBhvr>
                                      <p:to>
                                        <p:strVal val="visible"/>
                                      </p:to>
                                    </p:set>
                                    <p:anim calcmode="lin" valueType="num">
                                      <p:cBhvr additive="base">
                                        <p:cTn id="4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7">
                                            <p:txEl>
                                              <p:pRg st="3" end="3"/>
                                            </p:txEl>
                                          </p:spTgt>
                                        </p:tgtEl>
                                        <p:attrNameLst>
                                          <p:attrName>style.visibility</p:attrName>
                                        </p:attrNameLst>
                                      </p:cBhvr>
                                      <p:to>
                                        <p:strVal val="visible"/>
                                      </p:to>
                                    </p:set>
                                    <p:anim calcmode="lin" valueType="num">
                                      <p:cBhvr additive="base">
                                        <p:cTn id="5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7">
                                            <p:txEl>
                                              <p:pRg st="4" end="4"/>
                                            </p:txEl>
                                          </p:spTgt>
                                        </p:tgtEl>
                                        <p:attrNameLst>
                                          <p:attrName>style.visibility</p:attrName>
                                        </p:attrNameLst>
                                      </p:cBhvr>
                                      <p:to>
                                        <p:strVal val="visible"/>
                                      </p:to>
                                    </p:set>
                                    <p:anim calcmode="lin" valueType="num">
                                      <p:cBhvr additive="base">
                                        <p:cTn id="5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7" grpId="0" build="p"/>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A51C58A0-C02F-4854-C0BC-7BDF28E97F0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8C9936F-80E1-F2CC-A2F1-307190A606BB}"/>
              </a:ext>
            </a:extLst>
          </p:cNvPr>
          <p:cNvSpPr txBox="1"/>
          <p:nvPr/>
        </p:nvSpPr>
        <p:spPr>
          <a:xfrm>
            <a:off x="163012" y="92941"/>
            <a:ext cx="7152188" cy="954107"/>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7</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Greet Andronicus and Junia, my fellow Israelites who were in prison with me;</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A8D640AA-816A-6D4B-72C9-59558BE09BF1}"/>
              </a:ext>
            </a:extLst>
          </p:cNvPr>
          <p:cNvSpPr txBox="1"/>
          <p:nvPr/>
        </p:nvSpPr>
        <p:spPr>
          <a:xfrm>
            <a:off x="163011" y="989166"/>
            <a:ext cx="7048617" cy="954107"/>
          </a:xfrm>
          <a:prstGeom prst="rect">
            <a:avLst/>
          </a:prstGeom>
          <a:noFill/>
        </p:spPr>
        <p:txBody>
          <a:bodyPr wrap="square" rtlCol="0">
            <a:spAutoFit/>
          </a:bodyPr>
          <a:lstStyle/>
          <a:p>
            <a:pPr lvl="0">
              <a:defRPr/>
            </a:pPr>
            <a:r>
              <a:rPr lang="en-US" sz="2800" b="1" dirty="0">
                <a:solidFill>
                  <a:prstClr val="black"/>
                </a:solidFill>
                <a:latin typeface="Arial" panose="020B0604020202020204" pitchFamily="34" charset="0"/>
                <a:cs typeface="Arial" panose="020B0604020202020204" pitchFamily="34" charset="0"/>
              </a:rPr>
              <a:t>they are prominent among the apostles, and they were in Christ before I was.</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8DAD0B6E-77B8-0644-15B8-8DDB84EAB81A}"/>
              </a:ext>
            </a:extLst>
          </p:cNvPr>
          <p:cNvSpPr/>
          <p:nvPr/>
        </p:nvSpPr>
        <p:spPr>
          <a:xfrm>
            <a:off x="163011" y="2046776"/>
            <a:ext cx="2255040" cy="181442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tabLst>
                <a:tab pos="0" algn="l"/>
              </a:tabLst>
            </a:pPr>
            <a:r>
              <a:rPr lang="en-US" sz="2800" b="1" strike="noStrike" spc="-1" dirty="0">
                <a:solidFill>
                  <a:srgbClr val="C00000"/>
                </a:solidFill>
                <a:latin typeface="Arial"/>
              </a:rPr>
              <a:t>●</a:t>
            </a:r>
            <a:r>
              <a:rPr lang="en-US" sz="2800" b="1" strike="noStrike" spc="-1" dirty="0">
                <a:solidFill>
                  <a:srgbClr val="000000"/>
                </a:solidFill>
                <a:latin typeface="Arial"/>
              </a:rPr>
              <a:t> </a:t>
            </a:r>
            <a:r>
              <a:rPr lang="en-US" sz="2800" b="1" strike="noStrike" spc="-1" dirty="0">
                <a:solidFill>
                  <a:srgbClr val="0070C0"/>
                </a:solidFill>
                <a:latin typeface="Arial"/>
              </a:rPr>
              <a:t>Junia:</a:t>
            </a:r>
            <a:endParaRPr lang="en-US" sz="2800" b="0" strike="noStrike" spc="-1" dirty="0">
              <a:solidFill>
                <a:srgbClr val="000000"/>
              </a:solidFill>
              <a:latin typeface="Arial"/>
            </a:endParaRPr>
          </a:p>
          <a:p>
            <a:pPr defTabSz="457200">
              <a:lnSpc>
                <a:spcPct val="100000"/>
              </a:lnSpc>
              <a:tabLst>
                <a:tab pos="0" algn="l"/>
              </a:tabLst>
            </a:pPr>
            <a:r>
              <a:rPr lang="en-US" sz="2800" b="1" strike="noStrike" spc="-1" dirty="0">
                <a:solidFill>
                  <a:srgbClr val="C00000"/>
                </a:solidFill>
                <a:latin typeface="Arial"/>
              </a:rPr>
              <a:t>●</a:t>
            </a:r>
            <a:r>
              <a:rPr lang="en-US" sz="2800" b="1" strike="noStrike" spc="-1" dirty="0">
                <a:solidFill>
                  <a:srgbClr val="000000"/>
                </a:solidFill>
                <a:latin typeface="Arial"/>
              </a:rPr>
              <a:t> </a:t>
            </a:r>
            <a:r>
              <a:rPr lang="en-US" sz="2800" b="1" strike="noStrike" spc="-1" dirty="0">
                <a:solidFill>
                  <a:srgbClr val="0070C0"/>
                </a:solidFill>
                <a:latin typeface="Arial"/>
              </a:rPr>
              <a:t>Israelite:</a:t>
            </a:r>
            <a:endParaRPr lang="en-US" sz="2800" b="0" strike="noStrike" spc="-1" dirty="0">
              <a:solidFill>
                <a:srgbClr val="000000"/>
              </a:solidFill>
              <a:latin typeface="Arial"/>
            </a:endParaRPr>
          </a:p>
          <a:p>
            <a:pPr defTabSz="457200">
              <a:lnSpc>
                <a:spcPct val="100000"/>
              </a:lnSpc>
              <a:tabLst>
                <a:tab pos="0" algn="l"/>
              </a:tabLst>
            </a:pPr>
            <a:r>
              <a:rPr lang="en-US" sz="2800" b="1" strike="noStrike" spc="-1" dirty="0">
                <a:solidFill>
                  <a:srgbClr val="C00000"/>
                </a:solidFill>
                <a:latin typeface="Arial"/>
              </a:rPr>
              <a:t>●</a:t>
            </a:r>
            <a:r>
              <a:rPr lang="en-US" sz="2800" b="1" strike="noStrike" spc="-1" dirty="0">
                <a:solidFill>
                  <a:srgbClr val="000000"/>
                </a:solidFill>
                <a:latin typeface="Arial"/>
              </a:rPr>
              <a:t> </a:t>
            </a:r>
            <a:r>
              <a:rPr lang="en-US" sz="2800" b="1" strike="noStrike" spc="-1" dirty="0">
                <a:solidFill>
                  <a:srgbClr val="0070C0"/>
                </a:solidFill>
                <a:latin typeface="Arial"/>
              </a:rPr>
              <a:t>Among:</a:t>
            </a:r>
          </a:p>
          <a:p>
            <a:pPr>
              <a:tabLst>
                <a:tab pos="0" algn="l"/>
              </a:tabLst>
            </a:pPr>
            <a:r>
              <a:rPr lang="en-US" sz="2800" b="1" spc="-1" dirty="0">
                <a:solidFill>
                  <a:srgbClr val="C00000"/>
                </a:solidFill>
                <a:latin typeface="Arial"/>
              </a:rPr>
              <a:t>●</a:t>
            </a:r>
            <a:r>
              <a:rPr lang="en-US" sz="2800" b="1" spc="-1" dirty="0">
                <a:solidFill>
                  <a:srgbClr val="000000"/>
                </a:solidFill>
                <a:latin typeface="Arial"/>
              </a:rPr>
              <a:t> </a:t>
            </a:r>
            <a:r>
              <a:rPr lang="en-US" sz="2800" b="1" spc="-1" dirty="0">
                <a:solidFill>
                  <a:srgbClr val="0070C0"/>
                </a:solidFill>
                <a:latin typeface="Arial"/>
              </a:rPr>
              <a:t>Apostle:</a:t>
            </a:r>
            <a:endParaRPr lang="en-US" sz="2800" spc="-1" dirty="0">
              <a:solidFill>
                <a:srgbClr val="000000"/>
              </a:solidFill>
              <a:latin typeface="Arial"/>
            </a:endParaRPr>
          </a:p>
        </p:txBody>
      </p:sp>
      <p:sp>
        <p:nvSpPr>
          <p:cNvPr id="7" name="TextBox 6">
            <a:extLst>
              <a:ext uri="{FF2B5EF4-FFF2-40B4-BE49-F238E27FC236}">
                <a16:creationId xmlns:a16="http://schemas.microsoft.com/office/drawing/2014/main" id="{0ACB838F-6E13-2AC9-922D-D67096E4B548}"/>
              </a:ext>
            </a:extLst>
          </p:cNvPr>
          <p:cNvSpPr/>
          <p:nvPr/>
        </p:nvSpPr>
        <p:spPr>
          <a:xfrm>
            <a:off x="2101303" y="2046776"/>
            <a:ext cx="5213468" cy="181442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2800" b="1" strike="noStrike" spc="-1" dirty="0">
                <a:solidFill>
                  <a:srgbClr val="000000"/>
                </a:solidFill>
                <a:latin typeface="Arial"/>
              </a:rPr>
              <a:t>One 3</a:t>
            </a:r>
            <a:r>
              <a:rPr lang="en-US" sz="2800" b="1" strike="noStrike" spc="-1" baseline="30000" dirty="0">
                <a:solidFill>
                  <a:srgbClr val="000000"/>
                </a:solidFill>
                <a:latin typeface="Arial"/>
              </a:rPr>
              <a:t>rd</a:t>
            </a:r>
            <a:r>
              <a:rPr lang="en-US" sz="2800" b="1" strike="noStrike" spc="-1" dirty="0">
                <a:solidFill>
                  <a:srgbClr val="000000"/>
                </a:solidFill>
                <a:latin typeface="Arial"/>
              </a:rPr>
              <a:t> cent. </a:t>
            </a:r>
            <a:r>
              <a:rPr lang="en-US" sz="2800" b="1" strike="noStrike" spc="-1" dirty="0" err="1">
                <a:solidFill>
                  <a:srgbClr val="000000"/>
                </a:solidFill>
                <a:latin typeface="Arial"/>
              </a:rPr>
              <a:t>mss</a:t>
            </a:r>
            <a:r>
              <a:rPr lang="en-US" sz="2800" b="1" strike="noStrike" spc="-1" dirty="0">
                <a:solidFill>
                  <a:srgbClr val="000000"/>
                </a:solidFill>
                <a:latin typeface="Arial"/>
              </a:rPr>
              <a:t>: Julian.</a:t>
            </a:r>
            <a:endParaRPr lang="en-US" sz="2800" b="0" strike="noStrike" spc="-1" dirty="0">
              <a:solidFill>
                <a:srgbClr val="000000"/>
              </a:solidFill>
              <a:latin typeface="Arial"/>
            </a:endParaRPr>
          </a:p>
          <a:p>
            <a:pPr defTabSz="457200">
              <a:lnSpc>
                <a:spcPct val="100000"/>
              </a:lnSpc>
            </a:pPr>
            <a:r>
              <a:rPr lang="en-US" sz="2800" b="1" strike="noStrike" spc="-1" dirty="0">
                <a:solidFill>
                  <a:srgbClr val="000000"/>
                </a:solidFill>
                <a:latin typeface="Arial"/>
              </a:rPr>
              <a:t>Lit., relatives, same stock.</a:t>
            </a:r>
            <a:endParaRPr lang="en-US" sz="2800" b="0" strike="noStrike" spc="-1" dirty="0">
              <a:solidFill>
                <a:srgbClr val="000000"/>
              </a:solidFill>
              <a:latin typeface="Arial"/>
            </a:endParaRPr>
          </a:p>
          <a:p>
            <a:pPr defTabSz="457200">
              <a:lnSpc>
                <a:spcPct val="100000"/>
              </a:lnSpc>
            </a:pPr>
            <a:r>
              <a:rPr lang="en-US" sz="2800" b="1" strike="noStrike" spc="-1" dirty="0">
                <a:solidFill>
                  <a:srgbClr val="000000"/>
                </a:solidFill>
                <a:latin typeface="Arial"/>
              </a:rPr>
              <a:t>Not ‘by the apostles’.</a:t>
            </a:r>
          </a:p>
          <a:p>
            <a:pPr defTabSz="457200">
              <a:lnSpc>
                <a:spcPct val="100000"/>
              </a:lnSpc>
            </a:pPr>
            <a:r>
              <a:rPr lang="en-US" sz="2800" b="1" spc="-1" dirty="0">
                <a:solidFill>
                  <a:srgbClr val="000000"/>
                </a:solidFill>
                <a:latin typeface="Arial"/>
              </a:rPr>
              <a:t>Pioneer church planters.</a:t>
            </a:r>
            <a:endParaRPr lang="en-US" sz="2800" b="0" strike="noStrike" spc="-1" dirty="0">
              <a:solidFill>
                <a:srgbClr val="000000"/>
              </a:solidFill>
              <a:latin typeface="Arial"/>
            </a:endParaRPr>
          </a:p>
        </p:txBody>
      </p:sp>
      <p:sp>
        <p:nvSpPr>
          <p:cNvPr id="3" name="Rectangle: Rounded Corners 2">
            <a:extLst>
              <a:ext uri="{FF2B5EF4-FFF2-40B4-BE49-F238E27FC236}">
                <a16:creationId xmlns:a16="http://schemas.microsoft.com/office/drawing/2014/main" id="{E6BD1D62-ED92-A025-A5EF-ABA95A8B53E7}"/>
              </a:ext>
            </a:extLst>
          </p:cNvPr>
          <p:cNvSpPr/>
          <p:nvPr/>
        </p:nvSpPr>
        <p:spPr>
          <a:xfrm>
            <a:off x="2179143" y="2104658"/>
            <a:ext cx="4179244" cy="125877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“Paul, Silvanus, and Timothy…</a:t>
            </a:r>
            <a:br>
              <a:rPr lang="en-US" sz="2400" dirty="0">
                <a:solidFill>
                  <a:schemeClr val="tx1"/>
                </a:solidFill>
              </a:rPr>
            </a:br>
            <a:r>
              <a:rPr lang="en-US" sz="2400" dirty="0">
                <a:solidFill>
                  <a:schemeClr val="tx1"/>
                </a:solidFill>
              </a:rPr>
              <a:t>apostles of Christ”</a:t>
            </a:r>
            <a:br>
              <a:rPr lang="en-US" sz="2400" dirty="0">
                <a:solidFill>
                  <a:schemeClr val="tx1"/>
                </a:solidFill>
              </a:rPr>
            </a:br>
            <a:r>
              <a:rPr lang="en-US" sz="2400" dirty="0">
                <a:solidFill>
                  <a:schemeClr val="tx1"/>
                </a:solidFill>
              </a:rPr>
              <a:t>(1 Thess 1.1, 2.6)</a:t>
            </a:r>
          </a:p>
        </p:txBody>
      </p:sp>
      <p:pic>
        <p:nvPicPr>
          <p:cNvPr id="9" name="Picture 8">
            <a:extLst>
              <a:ext uri="{FF2B5EF4-FFF2-40B4-BE49-F238E27FC236}">
                <a16:creationId xmlns:a16="http://schemas.microsoft.com/office/drawing/2014/main" id="{A2F99027-0CB7-18E7-09E4-C0C5F63A6F29}"/>
              </a:ext>
            </a:extLst>
          </p:cNvPr>
          <p:cNvPicPr>
            <a:picLocks noChangeAspect="1"/>
          </p:cNvPicPr>
          <p:nvPr/>
        </p:nvPicPr>
        <p:blipFill>
          <a:blip r:embed="rId2"/>
          <a:stretch>
            <a:fillRect/>
          </a:stretch>
        </p:blipFill>
        <p:spPr>
          <a:xfrm>
            <a:off x="278292" y="-9538"/>
            <a:ext cx="6873896" cy="4124338"/>
          </a:xfrm>
          <a:prstGeom prst="rect">
            <a:avLst/>
          </a:prstGeom>
        </p:spPr>
      </p:pic>
    </p:spTree>
    <p:extLst>
      <p:ext uri="{BB962C8B-B14F-4D97-AF65-F5344CB8AC3E}">
        <p14:creationId xmlns:p14="http://schemas.microsoft.com/office/powerpoint/2010/main" val="21870938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ppt_x"/>
                                          </p:val>
                                        </p:tav>
                                      </p:tavLst>
                                    </p:anim>
                                    <p:anim calcmode="lin" valueType="num">
                                      <p:cBhvr additive="base">
                                        <p:cTn id="7" dur="500"/>
                                        <p:tgtEl>
                                          <p:spTgt spid="9"/>
                                        </p:tgtEl>
                                        <p:attrNameLst>
                                          <p:attrName>ppt_y</p:attrName>
                                        </p:attrNameLst>
                                      </p:cBhvr>
                                      <p:tavLst>
                                        <p:tav tm="0">
                                          <p:val>
                                            <p:strVal val="ppt_y"/>
                                          </p:val>
                                        </p:tav>
                                        <p:tav tm="100000">
                                          <p:val>
                                            <p:strVal val="1+ppt_h/2"/>
                                          </p:val>
                                        </p:tav>
                                      </p:tavLst>
                                    </p:anim>
                                    <p:set>
                                      <p:cBhvr>
                                        <p:cTn id="8" dur="1" fill="hold">
                                          <p:stCondLst>
                                            <p:cond delay="499"/>
                                          </p:stCondLst>
                                        </p:cTn>
                                        <p:tgtEl>
                                          <p:spTgt spid="9"/>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repl">
                                        <p:cTn id="23" dur="500" fill="hold"/>
                                        <p:tgtEl>
                                          <p:spTgt spid="6"/>
                                        </p:tgtEl>
                                        <p:attrNameLst>
                                          <p:attrName>ppt_x</p:attrName>
                                        </p:attrNameLst>
                                      </p:cBhvr>
                                      <p:tavLst>
                                        <p:tav tm="0">
                                          <p:val>
                                            <p:strVal val="#ppt_x"/>
                                          </p:val>
                                        </p:tav>
                                        <p:tav tm="100000">
                                          <p:val>
                                            <p:strVal val="#ppt_x"/>
                                          </p:val>
                                        </p:tav>
                                      </p:tavLst>
                                    </p:anim>
                                    <p:anim calcmode="lin" valueType="num">
                                      <p:cBhvr additive="repl">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 calcmode="lin" valueType="num">
                                      <p:cBhvr additive="repl">
                                        <p:cTn id="2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repl">
                                        <p:cTn id="3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 calcmode="lin" valueType="num">
                                      <p:cBhvr additive="repl">
                                        <p:cTn id="3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repl">
                                        <p:cTn id="36"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7">
                                            <p:txEl>
                                              <p:pRg st="2" end="2"/>
                                            </p:txEl>
                                          </p:spTgt>
                                        </p:tgtEl>
                                        <p:attrNameLst>
                                          <p:attrName>style.visibility</p:attrName>
                                        </p:attrNameLst>
                                      </p:cBhvr>
                                      <p:to>
                                        <p:strVal val="visible"/>
                                      </p:to>
                                    </p:set>
                                    <p:anim calcmode="lin" valueType="num">
                                      <p:cBhvr additive="repl">
                                        <p:cTn id="4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repl">
                                        <p:cTn id="4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7">
                                            <p:txEl>
                                              <p:pRg st="3" end="3"/>
                                            </p:txEl>
                                          </p:spTgt>
                                        </p:tgtEl>
                                        <p:attrNameLst>
                                          <p:attrName>style.visibility</p:attrName>
                                        </p:attrNameLst>
                                      </p:cBhvr>
                                      <p:to>
                                        <p:strVal val="visible"/>
                                      </p:to>
                                    </p:set>
                                    <p:anim calcmode="lin" valueType="num">
                                      <p:cBhvr additive="repl">
                                        <p:cTn id="47"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repl">
                                        <p:cTn id="48"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uiExpan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F00F9864-BB4E-DF2A-4044-9507BC17857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A8A1A28-5367-E2E3-6DBB-840CC34D85E4}"/>
              </a:ext>
            </a:extLst>
          </p:cNvPr>
          <p:cNvSpPr txBox="1"/>
          <p:nvPr/>
        </p:nvSpPr>
        <p:spPr>
          <a:xfrm>
            <a:off x="162652" y="135660"/>
            <a:ext cx="7152188" cy="954107"/>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8</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Greet </a:t>
            </a:r>
            <a:r>
              <a:rPr lang="en-US" sz="2800" b="1" dirty="0" err="1">
                <a:solidFill>
                  <a:prstClr val="black"/>
                </a:solidFill>
                <a:latin typeface="Arial" panose="020B0604020202020204" pitchFamily="34" charset="0"/>
                <a:cs typeface="Arial" panose="020B0604020202020204" pitchFamily="34" charset="0"/>
              </a:rPr>
              <a:t>Ampliatus</a:t>
            </a:r>
            <a:r>
              <a:rPr lang="en-US" sz="2800" b="1" dirty="0">
                <a:solidFill>
                  <a:prstClr val="black"/>
                </a:solidFill>
                <a:latin typeface="Arial" panose="020B0604020202020204" pitchFamily="34" charset="0"/>
                <a:cs typeface="Arial" panose="020B0604020202020204" pitchFamily="34" charset="0"/>
              </a:rPr>
              <a:t>, my beloved in the Lord.</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5CB48877-F3E9-76A8-3CFC-10AA36B3EF42}"/>
              </a:ext>
            </a:extLst>
          </p:cNvPr>
          <p:cNvSpPr txBox="1"/>
          <p:nvPr/>
        </p:nvSpPr>
        <p:spPr>
          <a:xfrm>
            <a:off x="162652" y="555414"/>
            <a:ext cx="7108058" cy="954107"/>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		 9</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Greet Urbanus, our coworker in Christ, and my beloved Stachys.</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10A4F456-0C87-12DF-E16F-460FCC102848}"/>
              </a:ext>
            </a:extLst>
          </p:cNvPr>
          <p:cNvSpPr/>
          <p:nvPr/>
        </p:nvSpPr>
        <p:spPr>
          <a:xfrm>
            <a:off x="163440" y="2676560"/>
            <a:ext cx="2319330" cy="13835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tabLst>
                <a:tab pos="0" algn="l"/>
              </a:tabLst>
            </a:pPr>
            <a:r>
              <a:rPr lang="en-US" sz="2800" b="1" strike="noStrike" spc="-1" dirty="0">
                <a:solidFill>
                  <a:srgbClr val="C00000"/>
                </a:solidFill>
                <a:latin typeface="Arial"/>
              </a:rPr>
              <a:t>●</a:t>
            </a:r>
            <a:r>
              <a:rPr lang="en-US" sz="2800" b="1" strike="noStrike" spc="-1" dirty="0">
                <a:solidFill>
                  <a:srgbClr val="000000"/>
                </a:solidFill>
                <a:latin typeface="Arial"/>
              </a:rPr>
              <a:t> </a:t>
            </a:r>
            <a:r>
              <a:rPr lang="en-US" sz="2800" b="1" strike="noStrike" spc="-1" dirty="0">
                <a:solidFill>
                  <a:srgbClr val="0070C0"/>
                </a:solidFill>
                <a:latin typeface="Arial"/>
              </a:rPr>
              <a:t>Beloved:</a:t>
            </a:r>
            <a:endParaRPr lang="en-US" sz="2800" b="0" strike="noStrike" spc="-1" dirty="0">
              <a:solidFill>
                <a:srgbClr val="000000"/>
              </a:solidFill>
              <a:latin typeface="Arial"/>
            </a:endParaRPr>
          </a:p>
          <a:p>
            <a:pPr defTabSz="457200">
              <a:lnSpc>
                <a:spcPct val="100000"/>
              </a:lnSpc>
              <a:tabLst>
                <a:tab pos="0" algn="l"/>
              </a:tabLst>
            </a:pPr>
            <a:r>
              <a:rPr lang="en-US" sz="2800" b="1" strike="noStrike" spc="-1" dirty="0">
                <a:solidFill>
                  <a:srgbClr val="C00000"/>
                </a:solidFill>
                <a:latin typeface="Arial"/>
              </a:rPr>
              <a:t>●</a:t>
            </a:r>
            <a:r>
              <a:rPr lang="en-US" sz="2800" b="1" strike="noStrike" spc="-1" dirty="0">
                <a:solidFill>
                  <a:srgbClr val="000000"/>
                </a:solidFill>
                <a:latin typeface="Arial"/>
              </a:rPr>
              <a:t> </a:t>
            </a:r>
            <a:r>
              <a:rPr lang="en-US" sz="2800" b="1" strike="noStrike" spc="-1" dirty="0">
                <a:solidFill>
                  <a:srgbClr val="0070C0"/>
                </a:solidFill>
                <a:latin typeface="Arial"/>
              </a:rPr>
              <a:t>Coworker:</a:t>
            </a:r>
            <a:endParaRPr lang="en-US" sz="2800" b="0" strike="noStrike" spc="-1" dirty="0">
              <a:solidFill>
                <a:srgbClr val="000000"/>
              </a:solidFill>
              <a:latin typeface="Arial"/>
            </a:endParaRPr>
          </a:p>
          <a:p>
            <a:pPr defTabSz="457200">
              <a:lnSpc>
                <a:spcPct val="100000"/>
              </a:lnSpc>
              <a:tabLst>
                <a:tab pos="0" algn="l"/>
              </a:tabLst>
            </a:pPr>
            <a:r>
              <a:rPr lang="en-US" sz="2800" b="1" strike="noStrike" spc="-1" dirty="0">
                <a:solidFill>
                  <a:srgbClr val="C00000"/>
                </a:solidFill>
                <a:latin typeface="Arial"/>
              </a:rPr>
              <a:t>●</a:t>
            </a:r>
            <a:r>
              <a:rPr lang="en-US" sz="2800" b="1" strike="noStrike" spc="-1" dirty="0">
                <a:solidFill>
                  <a:srgbClr val="000000"/>
                </a:solidFill>
                <a:latin typeface="Arial"/>
              </a:rPr>
              <a:t> </a:t>
            </a:r>
            <a:r>
              <a:rPr lang="en-US" sz="2800" b="1" strike="noStrike" spc="-1" dirty="0">
                <a:solidFill>
                  <a:srgbClr val="0070C0"/>
                </a:solidFill>
                <a:latin typeface="Arial"/>
              </a:rPr>
              <a:t>Approved:</a:t>
            </a:r>
            <a:endParaRPr lang="en-US" sz="2800" b="0" strike="noStrike" spc="-1" dirty="0">
              <a:solidFill>
                <a:srgbClr val="000000"/>
              </a:solidFill>
              <a:latin typeface="Arial"/>
            </a:endParaRPr>
          </a:p>
        </p:txBody>
      </p:sp>
      <p:sp>
        <p:nvSpPr>
          <p:cNvPr id="7" name="TextBox 6">
            <a:extLst>
              <a:ext uri="{FF2B5EF4-FFF2-40B4-BE49-F238E27FC236}">
                <a16:creationId xmlns:a16="http://schemas.microsoft.com/office/drawing/2014/main" id="{1D81CB1C-168D-11E8-568B-81C72CF730F9}"/>
              </a:ext>
            </a:extLst>
          </p:cNvPr>
          <p:cNvSpPr/>
          <p:nvPr/>
        </p:nvSpPr>
        <p:spPr>
          <a:xfrm>
            <a:off x="2418480" y="2676560"/>
            <a:ext cx="4896720" cy="13835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2800" b="1" strike="noStrike" spc="-1" dirty="0">
                <a:solidFill>
                  <a:srgbClr val="000000"/>
                </a:solidFill>
                <a:latin typeface="Arial"/>
              </a:rPr>
              <a:t>Even if not famous.</a:t>
            </a:r>
            <a:endParaRPr lang="en-US" sz="2800" b="0" strike="noStrike" spc="-1" dirty="0">
              <a:solidFill>
                <a:srgbClr val="000000"/>
              </a:solidFill>
              <a:latin typeface="Arial"/>
            </a:endParaRPr>
          </a:p>
          <a:p>
            <a:pPr defTabSz="457200">
              <a:lnSpc>
                <a:spcPct val="100000"/>
              </a:lnSpc>
            </a:pPr>
            <a:r>
              <a:rPr lang="en-US" sz="2800" b="1" strike="noStrike" spc="-1" dirty="0">
                <a:solidFill>
                  <a:srgbClr val="000000"/>
                </a:solidFill>
                <a:latin typeface="Arial"/>
              </a:rPr>
              <a:t>Never ranks trainees.</a:t>
            </a:r>
            <a:endParaRPr lang="en-US" sz="2800" b="0" strike="noStrike" spc="-1" dirty="0">
              <a:solidFill>
                <a:srgbClr val="000000"/>
              </a:solidFill>
              <a:latin typeface="Arial"/>
            </a:endParaRPr>
          </a:p>
          <a:p>
            <a:pPr defTabSz="457200">
              <a:lnSpc>
                <a:spcPct val="100000"/>
              </a:lnSpc>
            </a:pPr>
            <a:r>
              <a:rPr lang="en-US" sz="2800" b="1" strike="noStrike" spc="-1" dirty="0">
                <a:solidFill>
                  <a:srgbClr val="000000"/>
                </a:solidFill>
                <a:latin typeface="Arial"/>
              </a:rPr>
              <a:t>Implies having suffered.</a:t>
            </a:r>
            <a:endParaRPr lang="en-US" sz="2800" b="0" strike="noStrike" spc="-1" dirty="0">
              <a:solidFill>
                <a:srgbClr val="000000"/>
              </a:solidFill>
              <a:latin typeface="Arial"/>
            </a:endParaRPr>
          </a:p>
        </p:txBody>
      </p:sp>
      <p:sp>
        <p:nvSpPr>
          <p:cNvPr id="8" name="TextBox 7">
            <a:extLst>
              <a:ext uri="{FF2B5EF4-FFF2-40B4-BE49-F238E27FC236}">
                <a16:creationId xmlns:a16="http://schemas.microsoft.com/office/drawing/2014/main" id="{80F1D272-B991-C35D-8070-CEA563C5E03C}"/>
              </a:ext>
            </a:extLst>
          </p:cNvPr>
          <p:cNvSpPr txBox="1"/>
          <p:nvPr/>
        </p:nvSpPr>
        <p:spPr>
          <a:xfrm>
            <a:off x="162652" y="984998"/>
            <a:ext cx="7108058" cy="1815882"/>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												  10</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Greet Apelles, who is approved in Christ. Greet those who belong to the family of Aristobulus.</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83BED813-ACD1-6A13-885D-80D4E435EAC9}"/>
              </a:ext>
            </a:extLst>
          </p:cNvPr>
          <p:cNvPicPr>
            <a:picLocks noChangeAspect="1"/>
          </p:cNvPicPr>
          <p:nvPr/>
        </p:nvPicPr>
        <p:blipFill>
          <a:blip r:embed="rId2"/>
          <a:stretch>
            <a:fillRect/>
          </a:stretch>
        </p:blipFill>
        <p:spPr>
          <a:xfrm>
            <a:off x="778214" y="0"/>
            <a:ext cx="5633865" cy="4114800"/>
          </a:xfrm>
          <a:prstGeom prst="rect">
            <a:avLst/>
          </a:prstGeom>
        </p:spPr>
      </p:pic>
    </p:spTree>
    <p:extLst>
      <p:ext uri="{BB962C8B-B14F-4D97-AF65-F5344CB8AC3E}">
        <p14:creationId xmlns:p14="http://schemas.microsoft.com/office/powerpoint/2010/main" val="604721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 calcmode="lin" valueType="num">
                                      <p:cBhvr additive="base">
                                        <p:cTn id="3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7">
                                            <p:txEl>
                                              <p:pRg st="1" end="1"/>
                                            </p:txEl>
                                          </p:spTgt>
                                        </p:tgtEl>
                                        <p:attrNameLst>
                                          <p:attrName>style.visibility</p:attrName>
                                        </p:attrNameLst>
                                      </p:cBhvr>
                                      <p:to>
                                        <p:strVal val="visible"/>
                                      </p:to>
                                    </p:set>
                                    <p:anim calcmode="lin" valueType="num">
                                      <p:cBhvr additive="base">
                                        <p:cTn id="4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7">
                                            <p:txEl>
                                              <p:pRg st="2" end="2"/>
                                            </p:txEl>
                                          </p:spTgt>
                                        </p:tgtEl>
                                        <p:attrNameLst>
                                          <p:attrName>style.visibility</p:attrName>
                                        </p:attrNameLst>
                                      </p:cBhvr>
                                      <p:to>
                                        <p:strVal val="visible"/>
                                      </p:to>
                                    </p:set>
                                    <p:anim calcmode="lin" valueType="num">
                                      <p:cBhvr additive="base">
                                        <p:cTn id="4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6" grpId="0"/>
      <p:bldP spid="7" grpId="0" build="p"/>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2356D9CB-7E08-3BF3-7224-AD7A92ACDDA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8F08670-99E5-AB78-A9A0-DD7560D853D1}"/>
              </a:ext>
            </a:extLst>
          </p:cNvPr>
          <p:cNvSpPr txBox="1"/>
          <p:nvPr/>
        </p:nvSpPr>
        <p:spPr>
          <a:xfrm>
            <a:off x="163012" y="44493"/>
            <a:ext cx="7152188" cy="523220"/>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11</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Greet my fellow Israelite Herodion.</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863410EA-970A-5A13-E972-08276857FA3A}"/>
              </a:ext>
            </a:extLst>
          </p:cNvPr>
          <p:cNvSpPr txBox="1"/>
          <p:nvPr/>
        </p:nvSpPr>
        <p:spPr>
          <a:xfrm>
            <a:off x="163010" y="518159"/>
            <a:ext cx="7048617" cy="954107"/>
          </a:xfrm>
          <a:prstGeom prst="rect">
            <a:avLst/>
          </a:prstGeom>
          <a:noFill/>
        </p:spPr>
        <p:txBody>
          <a:bodyPr wrap="square" rtlCol="0">
            <a:spAutoFit/>
          </a:bodyPr>
          <a:lstStyle/>
          <a:p>
            <a:pPr lvl="0">
              <a:defRPr/>
            </a:pPr>
            <a:r>
              <a:rPr lang="en-US" sz="2800" b="1" dirty="0">
                <a:solidFill>
                  <a:prstClr val="black"/>
                </a:solidFill>
                <a:latin typeface="Arial" panose="020B0604020202020204" pitchFamily="34" charset="0"/>
                <a:cs typeface="Arial" panose="020B0604020202020204" pitchFamily="34" charset="0"/>
              </a:rPr>
              <a:t>Greet those in the Lord who belong to the family of Narcissus.</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BD3493FA-092F-24D0-FB08-2B7207C3B07F}"/>
              </a:ext>
            </a:extLst>
          </p:cNvPr>
          <p:cNvSpPr/>
          <p:nvPr/>
        </p:nvSpPr>
        <p:spPr>
          <a:xfrm>
            <a:off x="163010" y="2695832"/>
            <a:ext cx="2537802" cy="13835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tabLst>
                <a:tab pos="0" algn="l"/>
              </a:tabLst>
            </a:pPr>
            <a:r>
              <a:rPr lang="en-US" sz="2800" b="1" strike="noStrike" spc="-1" dirty="0">
                <a:solidFill>
                  <a:srgbClr val="C00000"/>
                </a:solidFill>
                <a:latin typeface="Arial"/>
              </a:rPr>
              <a:t>●</a:t>
            </a:r>
            <a:r>
              <a:rPr lang="en-US" sz="2800" b="1" strike="noStrike" spc="-1" dirty="0">
                <a:solidFill>
                  <a:srgbClr val="000000"/>
                </a:solidFill>
                <a:latin typeface="Arial"/>
              </a:rPr>
              <a:t> </a:t>
            </a:r>
            <a:r>
              <a:rPr lang="en-US" sz="2800" b="1" spc="-1" dirty="0">
                <a:solidFill>
                  <a:srgbClr val="0070C0"/>
                </a:solidFill>
                <a:latin typeface="Arial"/>
              </a:rPr>
              <a:t>Narcissus</a:t>
            </a:r>
            <a:r>
              <a:rPr lang="en-US" sz="2800" b="1" strike="noStrike" spc="-1" dirty="0">
                <a:solidFill>
                  <a:srgbClr val="0070C0"/>
                </a:solidFill>
                <a:latin typeface="Arial"/>
              </a:rPr>
              <a:t>:</a:t>
            </a:r>
            <a:endParaRPr lang="en-US" sz="2800" b="0" strike="noStrike" spc="-1" dirty="0">
              <a:solidFill>
                <a:srgbClr val="000000"/>
              </a:solidFill>
              <a:latin typeface="Arial"/>
            </a:endParaRPr>
          </a:p>
          <a:p>
            <a:pPr defTabSz="457200">
              <a:lnSpc>
                <a:spcPct val="100000"/>
              </a:lnSpc>
              <a:tabLst>
                <a:tab pos="0" algn="l"/>
              </a:tabLst>
            </a:pPr>
            <a:r>
              <a:rPr lang="en-US" sz="2800" b="1" strike="noStrike" spc="-1" dirty="0">
                <a:solidFill>
                  <a:srgbClr val="C00000"/>
                </a:solidFill>
                <a:latin typeface="Arial"/>
              </a:rPr>
              <a:t>●</a:t>
            </a:r>
            <a:r>
              <a:rPr lang="en-US" sz="2800" b="1" strike="noStrike" spc="-1" dirty="0">
                <a:solidFill>
                  <a:srgbClr val="000000"/>
                </a:solidFill>
                <a:latin typeface="Arial"/>
              </a:rPr>
              <a:t> </a:t>
            </a:r>
            <a:r>
              <a:rPr lang="en-US" sz="2800" b="1" strike="noStrike" spc="-1" dirty="0">
                <a:solidFill>
                  <a:srgbClr val="0070C0"/>
                </a:solidFill>
                <a:latin typeface="Arial"/>
              </a:rPr>
              <a:t>Workers:</a:t>
            </a:r>
            <a:endParaRPr lang="en-US" sz="2800" b="0" strike="noStrike" spc="-1" dirty="0">
              <a:solidFill>
                <a:srgbClr val="000000"/>
              </a:solidFill>
              <a:latin typeface="Arial"/>
            </a:endParaRPr>
          </a:p>
          <a:p>
            <a:pPr defTabSz="457200">
              <a:lnSpc>
                <a:spcPct val="100000"/>
              </a:lnSpc>
              <a:tabLst>
                <a:tab pos="0" algn="l"/>
              </a:tabLst>
            </a:pPr>
            <a:r>
              <a:rPr lang="en-US" sz="2800" b="1" strike="noStrike" spc="-1" dirty="0">
                <a:solidFill>
                  <a:srgbClr val="C00000"/>
                </a:solidFill>
                <a:latin typeface="Arial"/>
              </a:rPr>
              <a:t>●</a:t>
            </a:r>
            <a:r>
              <a:rPr lang="en-US" sz="2800" b="1" strike="noStrike" spc="-1" dirty="0">
                <a:solidFill>
                  <a:srgbClr val="000000"/>
                </a:solidFill>
                <a:latin typeface="Arial"/>
              </a:rPr>
              <a:t> </a:t>
            </a:r>
            <a:r>
              <a:rPr lang="en-US" sz="2800" b="1" strike="noStrike" spc="-1" dirty="0">
                <a:solidFill>
                  <a:srgbClr val="0070C0"/>
                </a:solidFill>
                <a:latin typeface="Arial"/>
              </a:rPr>
              <a:t>T. and T.:</a:t>
            </a:r>
            <a:endParaRPr lang="en-US" sz="2800" b="0" strike="noStrike" spc="-1" dirty="0">
              <a:solidFill>
                <a:srgbClr val="000000"/>
              </a:solidFill>
              <a:latin typeface="Arial"/>
            </a:endParaRPr>
          </a:p>
        </p:txBody>
      </p:sp>
      <p:sp>
        <p:nvSpPr>
          <p:cNvPr id="7" name="TextBox 6">
            <a:extLst>
              <a:ext uri="{FF2B5EF4-FFF2-40B4-BE49-F238E27FC236}">
                <a16:creationId xmlns:a16="http://schemas.microsoft.com/office/drawing/2014/main" id="{27823B4C-1363-608F-E658-4A092C710355}"/>
              </a:ext>
            </a:extLst>
          </p:cNvPr>
          <p:cNvSpPr/>
          <p:nvPr/>
        </p:nvSpPr>
        <p:spPr>
          <a:xfrm>
            <a:off x="2416195" y="2695832"/>
            <a:ext cx="5008005" cy="13835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2800" b="1" spc="-1" dirty="0">
                <a:solidFill>
                  <a:srgbClr val="000000"/>
                </a:solidFill>
                <a:latin typeface="Arial"/>
              </a:rPr>
              <a:t>S</a:t>
            </a:r>
            <a:r>
              <a:rPr lang="en-US" sz="2800" b="1" strike="noStrike" spc="-1" dirty="0">
                <a:solidFill>
                  <a:srgbClr val="000000"/>
                </a:solidFill>
                <a:latin typeface="Arial"/>
              </a:rPr>
              <a:t>lave’s or freedman’s name.</a:t>
            </a:r>
            <a:endParaRPr lang="en-US" sz="2800" b="0" strike="noStrike" spc="-1" dirty="0">
              <a:solidFill>
                <a:srgbClr val="000000"/>
              </a:solidFill>
              <a:latin typeface="Arial"/>
            </a:endParaRPr>
          </a:p>
          <a:p>
            <a:pPr defTabSz="457200">
              <a:lnSpc>
                <a:spcPct val="100000"/>
              </a:lnSpc>
            </a:pPr>
            <a:r>
              <a:rPr lang="en-US" sz="2800" b="1" strike="noStrike" spc="-1" dirty="0">
                <a:solidFill>
                  <a:srgbClr val="000000"/>
                </a:solidFill>
                <a:latin typeface="Arial"/>
              </a:rPr>
              <a:t>God rewards good deeds.</a:t>
            </a:r>
            <a:endParaRPr lang="en-US" sz="2800" b="0" strike="noStrike" spc="-1" dirty="0">
              <a:solidFill>
                <a:srgbClr val="000000"/>
              </a:solidFill>
              <a:latin typeface="Arial"/>
            </a:endParaRPr>
          </a:p>
          <a:p>
            <a:pPr defTabSz="457200">
              <a:lnSpc>
                <a:spcPct val="100000"/>
              </a:lnSpc>
            </a:pPr>
            <a:r>
              <a:rPr lang="en-US" sz="2800" b="1" strike="noStrike" spc="-1" dirty="0">
                <a:solidFill>
                  <a:srgbClr val="000000"/>
                </a:solidFill>
                <a:latin typeface="Arial"/>
              </a:rPr>
              <a:t>Twins Dainty &amp; Delicate.</a:t>
            </a:r>
            <a:endParaRPr lang="en-US" sz="2800" b="0" strike="noStrike" spc="-1" dirty="0">
              <a:solidFill>
                <a:srgbClr val="000000"/>
              </a:solidFill>
              <a:latin typeface="Arial"/>
            </a:endParaRPr>
          </a:p>
        </p:txBody>
      </p:sp>
      <p:sp>
        <p:nvSpPr>
          <p:cNvPr id="4" name="TextBox 3">
            <a:extLst>
              <a:ext uri="{FF2B5EF4-FFF2-40B4-BE49-F238E27FC236}">
                <a16:creationId xmlns:a16="http://schemas.microsoft.com/office/drawing/2014/main" id="{88E362BD-F61D-A108-2750-3BE09E9A8F94}"/>
              </a:ext>
            </a:extLst>
          </p:cNvPr>
          <p:cNvSpPr txBox="1"/>
          <p:nvPr/>
        </p:nvSpPr>
        <p:spPr>
          <a:xfrm>
            <a:off x="178407" y="935930"/>
            <a:ext cx="6958386" cy="1815882"/>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									12</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Greet those workers in the Lord, Tryphaena and Tryphosa. Greet the beloved Persis, who has worked hard in the Lord.</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519199C9-4480-1947-0CCB-5ADF3FA05220}"/>
              </a:ext>
            </a:extLst>
          </p:cNvPr>
          <p:cNvPicPr>
            <a:picLocks noChangeAspect="1"/>
          </p:cNvPicPr>
          <p:nvPr/>
        </p:nvPicPr>
        <p:blipFill>
          <a:blip r:embed="rId2"/>
          <a:stretch>
            <a:fillRect/>
          </a:stretch>
        </p:blipFill>
        <p:spPr>
          <a:xfrm>
            <a:off x="571500" y="0"/>
            <a:ext cx="6172200" cy="4114800"/>
          </a:xfrm>
          <a:prstGeom prst="rect">
            <a:avLst/>
          </a:prstGeom>
        </p:spPr>
      </p:pic>
    </p:spTree>
    <p:extLst>
      <p:ext uri="{BB962C8B-B14F-4D97-AF65-F5344CB8AC3E}">
        <p14:creationId xmlns:p14="http://schemas.microsoft.com/office/powerpoint/2010/main" val="2509629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ppt_x"/>
                                          </p:val>
                                        </p:tav>
                                      </p:tavLst>
                                    </p:anim>
                                    <p:anim calcmode="lin" valueType="num">
                                      <p:cBhvr additive="base">
                                        <p:cTn id="7" dur="500"/>
                                        <p:tgtEl>
                                          <p:spTgt spid="9"/>
                                        </p:tgtEl>
                                        <p:attrNameLst>
                                          <p:attrName>ppt_y</p:attrName>
                                        </p:attrNameLst>
                                      </p:cBhvr>
                                      <p:tavLst>
                                        <p:tav tm="0">
                                          <p:val>
                                            <p:strVal val="ppt_y"/>
                                          </p:val>
                                        </p:tav>
                                        <p:tav tm="100000">
                                          <p:val>
                                            <p:strVal val="1+ppt_h/2"/>
                                          </p:val>
                                        </p:tav>
                                      </p:tavLst>
                                    </p:anim>
                                    <p:set>
                                      <p:cBhvr>
                                        <p:cTn id="8" dur="1" fill="hold">
                                          <p:stCondLst>
                                            <p:cond delay="499"/>
                                          </p:stCondLst>
                                        </p:cTn>
                                        <p:tgtEl>
                                          <p:spTgt spid="9"/>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repl">
                                        <p:cTn id="29" dur="500" fill="hold"/>
                                        <p:tgtEl>
                                          <p:spTgt spid="6"/>
                                        </p:tgtEl>
                                        <p:attrNameLst>
                                          <p:attrName>ppt_x</p:attrName>
                                        </p:attrNameLst>
                                      </p:cBhvr>
                                      <p:tavLst>
                                        <p:tav tm="0">
                                          <p:val>
                                            <p:strVal val="#ppt_x"/>
                                          </p:val>
                                        </p:tav>
                                        <p:tav tm="100000">
                                          <p:val>
                                            <p:strVal val="#ppt_x"/>
                                          </p:val>
                                        </p:tav>
                                      </p:tavLst>
                                    </p:anim>
                                    <p:anim calcmode="lin" valueType="num">
                                      <p:cBhvr additive="repl">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 calcmode="lin" valueType="num">
                                      <p:cBhvr additive="repl">
                                        <p:cTn id="3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repl">
                                        <p:cTn id="3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7">
                                            <p:txEl>
                                              <p:pRg st="1" end="1"/>
                                            </p:txEl>
                                          </p:spTgt>
                                        </p:tgtEl>
                                        <p:attrNameLst>
                                          <p:attrName>style.visibility</p:attrName>
                                        </p:attrNameLst>
                                      </p:cBhvr>
                                      <p:to>
                                        <p:strVal val="visible"/>
                                      </p:to>
                                    </p:set>
                                    <p:anim calcmode="lin" valueType="num">
                                      <p:cBhvr additive="repl">
                                        <p:cTn id="4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repl">
                                        <p:cTn id="4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7">
                                            <p:txEl>
                                              <p:pRg st="2" end="2"/>
                                            </p:txEl>
                                          </p:spTgt>
                                        </p:tgtEl>
                                        <p:attrNameLst>
                                          <p:attrName>style.visibility</p:attrName>
                                        </p:attrNameLst>
                                      </p:cBhvr>
                                      <p:to>
                                        <p:strVal val="visible"/>
                                      </p:to>
                                    </p:set>
                                    <p:anim calcmode="lin" valueType="num">
                                      <p:cBhvr additive="repl">
                                        <p:cTn id="4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repl">
                                        <p:cTn id="4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7854B321-768E-5EA2-F51A-E37915E6125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67F9B34-7AB4-A2D7-445E-66DA3578487E}"/>
              </a:ext>
            </a:extLst>
          </p:cNvPr>
          <p:cNvSpPr txBox="1"/>
          <p:nvPr/>
        </p:nvSpPr>
        <p:spPr>
          <a:xfrm>
            <a:off x="163012" y="92941"/>
            <a:ext cx="7152188" cy="954107"/>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13</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Greet Rufus, chosen in the Lord, and greet his mother—a mother to me also.</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EB93DC2A-3CD6-20F7-B31C-A52985906842}"/>
              </a:ext>
            </a:extLst>
          </p:cNvPr>
          <p:cNvSpPr txBox="1"/>
          <p:nvPr/>
        </p:nvSpPr>
        <p:spPr>
          <a:xfrm>
            <a:off x="185077" y="1047048"/>
            <a:ext cx="7108058" cy="1384995"/>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14</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Greet Asyncritus, Phlegon, Hermes, Patrobas, Hermas, and the brothers and sisters who are with them.</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834D0B17-825F-F30E-6797-635BA47884BA}"/>
              </a:ext>
            </a:extLst>
          </p:cNvPr>
          <p:cNvSpPr/>
          <p:nvPr/>
        </p:nvSpPr>
        <p:spPr>
          <a:xfrm>
            <a:off x="163080" y="2537280"/>
            <a:ext cx="2255040" cy="1370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tabLst>
                <a:tab pos="0" algn="l"/>
              </a:tabLst>
            </a:pPr>
            <a:r>
              <a:rPr lang="en-US" sz="2800" b="1" strike="noStrike" spc="-1" dirty="0">
                <a:solidFill>
                  <a:srgbClr val="C00000"/>
                </a:solidFill>
                <a:latin typeface="Arial"/>
              </a:rPr>
              <a:t>●</a:t>
            </a:r>
            <a:r>
              <a:rPr lang="en-US" sz="2800" b="1" strike="noStrike" spc="-1" dirty="0">
                <a:solidFill>
                  <a:srgbClr val="000000"/>
                </a:solidFill>
                <a:latin typeface="Arial"/>
              </a:rPr>
              <a:t> </a:t>
            </a:r>
            <a:r>
              <a:rPr lang="en-US" sz="2800" b="1" strike="noStrike" spc="-1" dirty="0">
                <a:solidFill>
                  <a:srgbClr val="0070C0"/>
                </a:solidFill>
                <a:latin typeface="Arial"/>
              </a:rPr>
              <a:t>Chosen:</a:t>
            </a:r>
            <a:endParaRPr lang="en-US" sz="2800" b="0" strike="noStrike" spc="-1" dirty="0">
              <a:solidFill>
                <a:srgbClr val="000000"/>
              </a:solidFill>
              <a:latin typeface="Arial"/>
            </a:endParaRPr>
          </a:p>
          <a:p>
            <a:pPr defTabSz="457200">
              <a:lnSpc>
                <a:spcPct val="100000"/>
              </a:lnSpc>
              <a:tabLst>
                <a:tab pos="0" algn="l"/>
              </a:tabLst>
            </a:pPr>
            <a:r>
              <a:rPr lang="en-US" sz="2800" b="1" strike="noStrike" spc="-1" dirty="0">
                <a:solidFill>
                  <a:srgbClr val="C00000"/>
                </a:solidFill>
                <a:latin typeface="Arial"/>
              </a:rPr>
              <a:t>●</a:t>
            </a:r>
            <a:r>
              <a:rPr lang="en-US" sz="2800" b="1" strike="noStrike" spc="-1" dirty="0">
                <a:solidFill>
                  <a:srgbClr val="000000"/>
                </a:solidFill>
                <a:latin typeface="Arial"/>
              </a:rPr>
              <a:t> </a:t>
            </a:r>
            <a:r>
              <a:rPr lang="en-US" sz="2800" b="1" strike="noStrike" spc="-1" dirty="0">
                <a:solidFill>
                  <a:srgbClr val="0070C0"/>
                </a:solidFill>
                <a:latin typeface="Arial"/>
              </a:rPr>
              <a:t>Mother:</a:t>
            </a:r>
            <a:endParaRPr lang="en-US" sz="2800" b="0" strike="noStrike" spc="-1" dirty="0">
              <a:solidFill>
                <a:srgbClr val="000000"/>
              </a:solidFill>
              <a:latin typeface="Arial"/>
            </a:endParaRPr>
          </a:p>
          <a:p>
            <a:pPr defTabSz="457200">
              <a:lnSpc>
                <a:spcPct val="100000"/>
              </a:lnSpc>
              <a:tabLst>
                <a:tab pos="0" algn="l"/>
              </a:tabLst>
            </a:pPr>
            <a:r>
              <a:rPr lang="en-US" sz="2800" b="1" strike="noStrike" spc="-1" dirty="0">
                <a:solidFill>
                  <a:srgbClr val="C00000"/>
                </a:solidFill>
                <a:latin typeface="Arial"/>
              </a:rPr>
              <a:t>●</a:t>
            </a:r>
            <a:r>
              <a:rPr lang="en-US" sz="2800" b="1" strike="noStrike" spc="-1" dirty="0">
                <a:solidFill>
                  <a:srgbClr val="000000"/>
                </a:solidFill>
                <a:latin typeface="Arial"/>
              </a:rPr>
              <a:t> </a:t>
            </a:r>
            <a:r>
              <a:rPr lang="en-US" sz="2800" b="1" strike="noStrike" spc="-1" dirty="0">
                <a:solidFill>
                  <a:srgbClr val="0070C0"/>
                </a:solidFill>
                <a:latin typeface="Arial"/>
              </a:rPr>
              <a:t>With:</a:t>
            </a:r>
            <a:endParaRPr lang="en-US" sz="2800" b="0" strike="noStrike" spc="-1" dirty="0">
              <a:solidFill>
                <a:srgbClr val="000000"/>
              </a:solidFill>
              <a:latin typeface="Arial"/>
            </a:endParaRPr>
          </a:p>
        </p:txBody>
      </p:sp>
      <p:sp>
        <p:nvSpPr>
          <p:cNvPr id="7" name="TextBox 6">
            <a:extLst>
              <a:ext uri="{FF2B5EF4-FFF2-40B4-BE49-F238E27FC236}">
                <a16:creationId xmlns:a16="http://schemas.microsoft.com/office/drawing/2014/main" id="{BE9661AE-690F-751A-80D6-27495FF2AE26}"/>
              </a:ext>
            </a:extLst>
          </p:cNvPr>
          <p:cNvSpPr/>
          <p:nvPr/>
        </p:nvSpPr>
        <p:spPr>
          <a:xfrm>
            <a:off x="2040747" y="2537280"/>
            <a:ext cx="5274093" cy="137052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2800" b="1" strike="noStrike" spc="-1" dirty="0">
                <a:solidFill>
                  <a:srgbClr val="000000"/>
                </a:solidFill>
                <a:latin typeface="Arial"/>
              </a:rPr>
              <a:t>Probably handicapped.</a:t>
            </a:r>
            <a:endParaRPr lang="en-US" sz="2800" b="0" strike="noStrike" spc="-1" dirty="0">
              <a:solidFill>
                <a:srgbClr val="000000"/>
              </a:solidFill>
              <a:latin typeface="Arial"/>
            </a:endParaRPr>
          </a:p>
          <a:p>
            <a:pPr defTabSz="457200">
              <a:lnSpc>
                <a:spcPct val="100000"/>
              </a:lnSpc>
            </a:pPr>
            <a:r>
              <a:rPr lang="en-US" sz="2800" b="1" strike="noStrike" spc="-1" dirty="0">
                <a:solidFill>
                  <a:srgbClr val="000000"/>
                </a:solidFill>
                <a:latin typeface="Arial"/>
              </a:rPr>
              <a:t>Care giver, hospitable.</a:t>
            </a:r>
            <a:endParaRPr lang="en-US" sz="2800" b="0" strike="noStrike" spc="-1" dirty="0">
              <a:solidFill>
                <a:srgbClr val="000000"/>
              </a:solidFill>
              <a:latin typeface="Arial"/>
            </a:endParaRPr>
          </a:p>
          <a:p>
            <a:pPr defTabSz="457200">
              <a:lnSpc>
                <a:spcPct val="100000"/>
              </a:lnSpc>
            </a:pPr>
            <a:r>
              <a:rPr lang="en-US" sz="2800" b="1" strike="noStrike" spc="-1" dirty="0">
                <a:solidFill>
                  <a:srgbClr val="000000"/>
                </a:solidFill>
                <a:latin typeface="Arial"/>
              </a:rPr>
              <a:t>Care group or house church.</a:t>
            </a:r>
            <a:endParaRPr lang="en-US" sz="2800" b="0" strike="noStrike" spc="-1" dirty="0">
              <a:solidFill>
                <a:srgbClr val="000000"/>
              </a:solidFill>
              <a:latin typeface="Arial"/>
            </a:endParaRPr>
          </a:p>
        </p:txBody>
      </p:sp>
      <p:pic>
        <p:nvPicPr>
          <p:cNvPr id="4" name="Picture 3">
            <a:extLst>
              <a:ext uri="{FF2B5EF4-FFF2-40B4-BE49-F238E27FC236}">
                <a16:creationId xmlns:a16="http://schemas.microsoft.com/office/drawing/2014/main" id="{F8CBB81B-7EFA-D38F-AD10-3B4771417E1B}"/>
              </a:ext>
            </a:extLst>
          </p:cNvPr>
          <p:cNvPicPr>
            <a:picLocks noChangeAspect="1"/>
          </p:cNvPicPr>
          <p:nvPr/>
        </p:nvPicPr>
        <p:blipFill>
          <a:blip r:embed="rId2"/>
          <a:stretch>
            <a:fillRect/>
          </a:stretch>
        </p:blipFill>
        <p:spPr>
          <a:xfrm>
            <a:off x="744855" y="0"/>
            <a:ext cx="5731329" cy="4114800"/>
          </a:xfrm>
          <a:prstGeom prst="rect">
            <a:avLst/>
          </a:prstGeom>
        </p:spPr>
      </p:pic>
    </p:spTree>
    <p:extLst>
      <p:ext uri="{BB962C8B-B14F-4D97-AF65-F5344CB8AC3E}">
        <p14:creationId xmlns:p14="http://schemas.microsoft.com/office/powerpoint/2010/main" val="33637640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repl">
                                        <p:cTn id="23" dur="500" fill="hold"/>
                                        <p:tgtEl>
                                          <p:spTgt spid="6"/>
                                        </p:tgtEl>
                                        <p:attrNameLst>
                                          <p:attrName>ppt_x</p:attrName>
                                        </p:attrNameLst>
                                      </p:cBhvr>
                                      <p:tavLst>
                                        <p:tav tm="0">
                                          <p:val>
                                            <p:strVal val="#ppt_x"/>
                                          </p:val>
                                        </p:tav>
                                        <p:tav tm="100000">
                                          <p:val>
                                            <p:strVal val="#ppt_x"/>
                                          </p:val>
                                        </p:tav>
                                      </p:tavLst>
                                    </p:anim>
                                    <p:anim calcmode="lin" valueType="num">
                                      <p:cBhvr additive="repl">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 calcmode="lin" valueType="num">
                                      <p:cBhvr additive="repl">
                                        <p:cTn id="2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repl">
                                        <p:cTn id="3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 calcmode="lin" valueType="num">
                                      <p:cBhvr additive="repl">
                                        <p:cTn id="3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repl">
                                        <p:cTn id="36"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7">
                                            <p:txEl>
                                              <p:pRg st="2" end="2"/>
                                            </p:txEl>
                                          </p:spTgt>
                                        </p:tgtEl>
                                        <p:attrNameLst>
                                          <p:attrName>style.visibility</p:attrName>
                                        </p:attrNameLst>
                                      </p:cBhvr>
                                      <p:to>
                                        <p:strVal val="visible"/>
                                      </p:to>
                                    </p:set>
                                    <p:anim calcmode="lin" valueType="num">
                                      <p:cBhvr additive="repl">
                                        <p:cTn id="4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repl">
                                        <p:cTn id="4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9921</TotalTime>
  <Words>1412</Words>
  <Application>Microsoft Office PowerPoint</Application>
  <PresentationFormat>Custom</PresentationFormat>
  <Paragraphs>148</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Galen Currah</dc:creator>
  <cp:lastModifiedBy>Galen Currah</cp:lastModifiedBy>
  <cp:revision>420</cp:revision>
  <dcterms:created xsi:type="dcterms:W3CDTF">2023-02-25T21:04:15Z</dcterms:created>
  <dcterms:modified xsi:type="dcterms:W3CDTF">2026-04-02T23:41:49Z</dcterms:modified>
</cp:coreProperties>
</file>