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459" r:id="rId3"/>
    <p:sldId id="473" r:id="rId4"/>
    <p:sldId id="445" r:id="rId5"/>
    <p:sldId id="437" r:id="rId6"/>
    <p:sldId id="430" r:id="rId7"/>
    <p:sldId id="446" r:id="rId8"/>
    <p:sldId id="447" r:id="rId9"/>
    <p:sldId id="471" r:id="rId10"/>
    <p:sldId id="450" r:id="rId11"/>
    <p:sldId id="449" r:id="rId12"/>
    <p:sldId id="472" r:id="rId13"/>
    <p:sldId id="451" r:id="rId14"/>
    <p:sldId id="452" r:id="rId15"/>
    <p:sldId id="453" r:id="rId16"/>
    <p:sldId id="460" r:id="rId17"/>
    <p:sldId id="461" r:id="rId18"/>
    <p:sldId id="462" r:id="rId19"/>
    <p:sldId id="474" r:id="rId20"/>
    <p:sldId id="416" r:id="rId21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0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72" y="15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19540-9047-4F3D-AF87-A53EAB21F50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81A9D-EEB7-40A9-A362-FC8B6925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8118C-4051-56E2-18D2-5E8D3AC9525B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Epistle to the Romans, 8:18-30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FCFAB-957E-4AA3-0696-81D94E2B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7315200" cy="31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3B0F5A-1B0F-67A3-7574-CB9DDE38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2F6A8D-FD9F-3D76-C8E8-2DCE45C8D8A7}"/>
              </a:ext>
            </a:extLst>
          </p:cNvPr>
          <p:cNvSpPr txBox="1"/>
          <p:nvPr/>
        </p:nvSpPr>
        <p:spPr>
          <a:xfrm>
            <a:off x="140947" y="88019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Likewise the Spirit helps us in our weakness, for we do not know how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pray as we ought,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78E80-578B-A34F-EE1A-66CFBB081BE5}"/>
              </a:ext>
            </a:extLst>
          </p:cNvPr>
          <p:cNvSpPr txBox="1"/>
          <p:nvPr/>
        </p:nvSpPr>
        <p:spPr>
          <a:xfrm>
            <a:off x="103571" y="2298918"/>
            <a:ext cx="24530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Spirit: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Weakness: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Intercede: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Groaning: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6D81B-1C0F-A6DA-2B29-EC027D2F4017}"/>
              </a:ext>
            </a:extLst>
          </p:cNvPr>
          <p:cNvSpPr txBox="1"/>
          <p:nvPr/>
        </p:nvSpPr>
        <p:spPr>
          <a:xfrm>
            <a:off x="103571" y="950495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           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that very Spirit intercedes with groanings too deep for words.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5FC20-57B1-541A-C77D-EFAE383ADED2}"/>
              </a:ext>
            </a:extLst>
          </p:cNvPr>
          <p:cNvSpPr txBox="1"/>
          <p:nvPr/>
        </p:nvSpPr>
        <p:spPr>
          <a:xfrm>
            <a:off x="2327986" y="2298918"/>
            <a:ext cx="51598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by the Holy Spirit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 tempted, discouraged.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Asking the Father for help.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felt than thought.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7DE02-1ED1-E4A8-9BA2-FDFE73BAA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52" y="-7848"/>
            <a:ext cx="6194398" cy="41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2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C7F64-E9CD-DBF8-E12A-0A5C17390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19009C-0419-A325-9E83-6CEDBD829AAF}"/>
              </a:ext>
            </a:extLst>
          </p:cNvPr>
          <p:cNvSpPr txBox="1"/>
          <p:nvPr/>
        </p:nvSpPr>
        <p:spPr>
          <a:xfrm>
            <a:off x="140947" y="88019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God, who searches hearts, knows what is the mind of the Spirit,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0A2F6-F204-23F9-0EC4-F856FA305824}"/>
              </a:ext>
            </a:extLst>
          </p:cNvPr>
          <p:cNvSpPr txBox="1"/>
          <p:nvPr/>
        </p:nvSpPr>
        <p:spPr>
          <a:xfrm>
            <a:off x="163012" y="2057400"/>
            <a:ext cx="2231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Searches: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Intercede: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628E-38C4-FE0F-09CA-FC591451DBE9}"/>
              </a:ext>
            </a:extLst>
          </p:cNvPr>
          <p:cNvSpPr txBox="1"/>
          <p:nvPr/>
        </p:nvSpPr>
        <p:spPr>
          <a:xfrm>
            <a:off x="140947" y="511343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because the Spirit intercedes for the saints according to the will of God.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CCE84-A956-37C5-E7BC-B2DD8B46F067}"/>
              </a:ext>
            </a:extLst>
          </p:cNvPr>
          <p:cNvSpPr txBox="1"/>
          <p:nvPr/>
        </p:nvSpPr>
        <p:spPr>
          <a:xfrm>
            <a:off x="2286929" y="2057400"/>
            <a:ext cx="54106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Enjoys intimacy with us.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Holy Spirit thinks!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Asks the Father for help.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wants us to remain joyful.</a:t>
            </a:r>
          </a:p>
        </p:txBody>
      </p:sp>
    </p:spTree>
    <p:extLst>
      <p:ext uri="{BB962C8B-B14F-4D97-AF65-F5344CB8AC3E}">
        <p14:creationId xmlns:p14="http://schemas.microsoft.com/office/powerpoint/2010/main" val="2252067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A062D9-A18F-61AC-CB1E-32FB7183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96E3F0-4AB7-F83F-56AE-35EDADAABF23}"/>
              </a:ext>
            </a:extLst>
          </p:cNvPr>
          <p:cNvSpPr txBox="1"/>
          <p:nvPr/>
        </p:nvSpPr>
        <p:spPr>
          <a:xfrm>
            <a:off x="50303" y="830997"/>
            <a:ext cx="7315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does not condemn Christians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(1-11)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cannot require Christians to sin (12-17) </a:t>
            </a: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Christians wait patiently for a new body (18-25)</a:t>
            </a: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Spirit prays for Christians (26-27)</a:t>
            </a: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has decided to glorify Christians (28-30)</a:t>
            </a: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died &amp; intercedes for Christians (31-34)</a:t>
            </a: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separates Christians from God’s love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(35-39)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6C4C47-3340-8A18-803D-CF75BFFA3F5B}"/>
              </a:ext>
            </a:extLst>
          </p:cNvPr>
          <p:cNvSpPr txBox="1"/>
          <p:nvPr/>
        </p:nvSpPr>
        <p:spPr>
          <a:xfrm>
            <a:off x="1" y="0"/>
            <a:ext cx="731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God solves Christians’ indwelling-sin problem in seven ways (Romans 8)</a:t>
            </a:r>
            <a:endParaRPr lang="en-US" sz="24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15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68B6E6-30D6-88CA-5F71-FA6B2A655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C30AB4-1B0B-56A4-DE8E-0DC716A5654A}"/>
              </a:ext>
            </a:extLst>
          </p:cNvPr>
          <p:cNvSpPr txBox="1"/>
          <p:nvPr/>
        </p:nvSpPr>
        <p:spPr>
          <a:xfrm>
            <a:off x="140947" y="88019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know that all things work together for good for those who love God,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7DF1F-2294-D624-E3FB-813D64BAD296}"/>
              </a:ext>
            </a:extLst>
          </p:cNvPr>
          <p:cNvSpPr txBox="1"/>
          <p:nvPr/>
        </p:nvSpPr>
        <p:spPr>
          <a:xfrm>
            <a:off x="163012" y="1901876"/>
            <a:ext cx="2050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B1CC22-8C74-1C3E-7883-9E2AEA0ADD65}"/>
              </a:ext>
            </a:extLst>
          </p:cNvPr>
          <p:cNvSpPr txBox="1"/>
          <p:nvPr/>
        </p:nvSpPr>
        <p:spPr>
          <a:xfrm>
            <a:off x="163012" y="941816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called according to his purpose.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EBCAB-E25A-C94A-87E0-F7850DC9F499}"/>
              </a:ext>
            </a:extLst>
          </p:cNvPr>
          <p:cNvSpPr txBox="1"/>
          <p:nvPr/>
        </p:nvSpPr>
        <p:spPr>
          <a:xfrm>
            <a:off x="2071171" y="1895923"/>
            <a:ext cx="5337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which things?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what?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group or as individuals?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what?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purpose?</a:t>
            </a:r>
          </a:p>
        </p:txBody>
      </p:sp>
    </p:spTree>
    <p:extLst>
      <p:ext uri="{BB962C8B-B14F-4D97-AF65-F5344CB8AC3E}">
        <p14:creationId xmlns:p14="http://schemas.microsoft.com/office/powerpoint/2010/main" val="2908152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8A82A4-AD19-45FE-4AE8-1B909E544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1FBD38-2725-1FE1-57D7-600436635CBF}"/>
              </a:ext>
            </a:extLst>
          </p:cNvPr>
          <p:cNvSpPr txBox="1"/>
          <p:nvPr/>
        </p:nvSpPr>
        <p:spPr>
          <a:xfrm>
            <a:off x="80787" y="88019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whom he foreknew he also predestined to be conformed to the image of his Son,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974D5-6E69-E6AB-1E55-2B77F6FD1393}"/>
              </a:ext>
            </a:extLst>
          </p:cNvPr>
          <p:cNvSpPr txBox="1"/>
          <p:nvPr/>
        </p:nvSpPr>
        <p:spPr>
          <a:xfrm>
            <a:off x="102851" y="1892724"/>
            <a:ext cx="24839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Foreknow: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Predestine: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Firstborn: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BA3E3E-0A49-AB04-0718-5347C13FE02B}"/>
              </a:ext>
            </a:extLst>
          </p:cNvPr>
          <p:cNvSpPr txBox="1"/>
          <p:nvPr/>
        </p:nvSpPr>
        <p:spPr>
          <a:xfrm>
            <a:off x="80787" y="938617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   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that he might be the firstborn within a large family.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E35B9-EC0C-9F07-8443-9F3AA874AD48}"/>
              </a:ext>
            </a:extLst>
          </p:cNvPr>
          <p:cNvSpPr txBox="1"/>
          <p:nvPr/>
        </p:nvSpPr>
        <p:spPr>
          <a:xfrm>
            <a:off x="2406314" y="1892724"/>
            <a:ext cx="5410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when?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Pre-when?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his image-bearers.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in rank.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angels, saved humans.</a:t>
            </a:r>
          </a:p>
        </p:txBody>
      </p:sp>
    </p:spTree>
    <p:extLst>
      <p:ext uri="{BB962C8B-B14F-4D97-AF65-F5344CB8AC3E}">
        <p14:creationId xmlns:p14="http://schemas.microsoft.com/office/powerpoint/2010/main" val="1668692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7F4DA-5F35-AB25-5174-DB16A1408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3AD334-A624-EDBF-94E9-5331E032BA0B}"/>
              </a:ext>
            </a:extLst>
          </p:cNvPr>
          <p:cNvSpPr txBox="1"/>
          <p:nvPr/>
        </p:nvSpPr>
        <p:spPr>
          <a:xfrm>
            <a:off x="140947" y="88019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those whom he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predestined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also called, and those whom he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also justified, and those whom he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9BAF3-6D21-F4CB-7446-B6F0159150C4}"/>
              </a:ext>
            </a:extLst>
          </p:cNvPr>
          <p:cNvSpPr txBox="1"/>
          <p:nvPr/>
        </p:nvSpPr>
        <p:spPr>
          <a:xfrm>
            <a:off x="118882" y="2002795"/>
            <a:ext cx="1960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Verbs: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Justify: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Glorify: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D5A981-9EA0-D93F-E084-3DAF974429C6}"/>
              </a:ext>
            </a:extLst>
          </p:cNvPr>
          <p:cNvSpPr txBox="1"/>
          <p:nvPr/>
        </p:nvSpPr>
        <p:spPr>
          <a:xfrm>
            <a:off x="140947" y="1374665"/>
            <a:ext cx="7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justified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also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glorified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92545-976C-0D73-BA6C-37CA97218088}"/>
              </a:ext>
            </a:extLst>
          </p:cNvPr>
          <p:cNvSpPr txBox="1"/>
          <p:nvPr/>
        </p:nvSpPr>
        <p:spPr>
          <a:xfrm>
            <a:off x="1882484" y="2002795"/>
            <a:ext cx="5482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Timeless aorist tenses.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Logical or chronological?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Acquit, declare innocent. 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bodies like Jesus’ body.</a:t>
            </a:r>
          </a:p>
        </p:txBody>
      </p:sp>
    </p:spTree>
    <p:extLst>
      <p:ext uri="{BB962C8B-B14F-4D97-AF65-F5344CB8AC3E}">
        <p14:creationId xmlns:p14="http://schemas.microsoft.com/office/powerpoint/2010/main" val="1986568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1A8310-4880-D4E9-D941-36DC6896A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F75C1A-43C3-7974-65A0-65792309F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6231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C288D-B71A-1499-B2FF-9344834B7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76A120-50E1-8EB4-17C5-0B228D87D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928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498300-7FD7-1FF5-6D50-74DD58E0B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388116-43BC-72EA-3718-2E402C1AE562}"/>
              </a:ext>
            </a:extLst>
          </p:cNvPr>
          <p:cNvSpPr txBox="1"/>
          <p:nvPr/>
        </p:nvSpPr>
        <p:spPr>
          <a:xfrm>
            <a:off x="88081" y="439245"/>
            <a:ext cx="7227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Foreknow: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acknowledge as saved.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Predestine: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ensure eternal life.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invite into a new life on earth.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Acquit: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declare believers forgiven.</a:t>
            </a: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Glorify: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resurrect in the Kingdom.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E8C3A-7436-BAD8-33DF-6CFDF387C617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Soteriological definitions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74CA90-9E81-BE7A-DA12-DF35D3C9693A}"/>
              </a:ext>
            </a:extLst>
          </p:cNvPr>
          <p:cNvSpPr txBox="1"/>
          <p:nvPr/>
        </p:nvSpPr>
        <p:spPr>
          <a:xfrm>
            <a:off x="144624" y="2589245"/>
            <a:ext cx="7227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one adopts a Calvinist view or another view, the implication remains the same: </a:t>
            </a:r>
            <a:b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God who ensures our everlasting glory despite our failures and tribulations!</a:t>
            </a:r>
          </a:p>
        </p:txBody>
      </p:sp>
    </p:spTree>
    <p:extLst>
      <p:ext uri="{BB962C8B-B14F-4D97-AF65-F5344CB8AC3E}">
        <p14:creationId xmlns:p14="http://schemas.microsoft.com/office/powerpoint/2010/main" val="155025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B326D3-364B-D432-4225-BF7BD11C3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ABFB36-0C12-9F27-CC4E-2958013EF391}"/>
              </a:ext>
            </a:extLst>
          </p:cNvPr>
          <p:cNvSpPr txBox="1"/>
          <p:nvPr/>
        </p:nvSpPr>
        <p:spPr>
          <a:xfrm>
            <a:off x="50303" y="830997"/>
            <a:ext cx="7315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does not condemn Christians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(1-11)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cannot require Christians to sin (12-17) </a:t>
            </a: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Christians wait patiently for a new body (18-25)</a:t>
            </a: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Spirit prays for Christians (26-27)</a:t>
            </a: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has decided to glorify Christians (28-30)</a:t>
            </a: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 died &amp; intercedes for Christians (31-34)</a:t>
            </a: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Nothing separates Christians from God’s love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(35-39)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3BD23B-AF3D-79B7-455A-860CDE21CBE7}"/>
              </a:ext>
            </a:extLst>
          </p:cNvPr>
          <p:cNvSpPr txBox="1"/>
          <p:nvPr/>
        </p:nvSpPr>
        <p:spPr>
          <a:xfrm>
            <a:off x="1" y="0"/>
            <a:ext cx="731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God solves Christians’ indwelling-sin problem in seven ways (Romans 8)</a:t>
            </a:r>
            <a:endParaRPr lang="en-US" sz="24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89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2D5986-A5D2-305B-6879-32A261F99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EE79CE-35F8-4AAC-68A5-CDE65DF57BBE}"/>
              </a:ext>
            </a:extLst>
          </p:cNvPr>
          <p:cNvSpPr txBox="1"/>
          <p:nvPr/>
        </p:nvSpPr>
        <p:spPr>
          <a:xfrm>
            <a:off x="50303" y="830997"/>
            <a:ext cx="7315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 does not condemn Christians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(1-11)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cannot require Christians to sin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(12-17) </a:t>
            </a: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Christians wait patiently for a new body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(18-25)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God’s Spirit prays for Christians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(26-27)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has decided to glorify Christians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(26-30)</a:t>
            </a:r>
            <a:endParaRPr kumimoji="0" lang="en-US" sz="24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 died &amp; intercedes for Christians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(31-34)</a:t>
            </a:r>
            <a:endParaRPr lang="en-US" sz="2400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Nothing separates Christians from God’s love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(35-39)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F8124-6B67-A103-1772-D74D8BB82697}"/>
              </a:ext>
            </a:extLst>
          </p:cNvPr>
          <p:cNvSpPr txBox="1"/>
          <p:nvPr/>
        </p:nvSpPr>
        <p:spPr>
          <a:xfrm>
            <a:off x="1" y="0"/>
            <a:ext cx="731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God solves Christians’ indwelling-sin problem in seven ways (Romans 8)</a:t>
            </a:r>
            <a:endParaRPr lang="en-US" sz="24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03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6E6C5-DF57-3BE3-F7C9-46EB0D5D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5A47E0-0D1D-797F-27DD-CE166A1CF63C}"/>
              </a:ext>
            </a:extLst>
          </p:cNvPr>
          <p:cNvSpPr txBox="1"/>
          <p:nvPr/>
        </p:nvSpPr>
        <p:spPr>
          <a:xfrm>
            <a:off x="81506" y="99796"/>
            <a:ext cx="71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http://romans.forum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B8B6B-6E12-E324-62ED-1062EA76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60" y="805721"/>
            <a:ext cx="3309079" cy="33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3C4310-1071-86FD-5D23-D129C6455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239FFD-59C3-080C-3FA8-2E5BA4D3DAA0}"/>
              </a:ext>
            </a:extLst>
          </p:cNvPr>
          <p:cNvSpPr txBox="1"/>
          <p:nvPr/>
        </p:nvSpPr>
        <p:spPr>
          <a:xfrm>
            <a:off x="50303" y="830997"/>
            <a:ext cx="7315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does not condemn Christians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(1-11)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cannot require Christians to sin (12-17) </a:t>
            </a: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Christians wait patiently for a new body (18-25)</a:t>
            </a: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Spirit prays for Christians (26-27)</a:t>
            </a: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has decided to glorify Christians (28-30)</a:t>
            </a: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died &amp; intercedes for Christians (31-34)</a:t>
            </a: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separates Christians from God’s love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(35-39)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576922-DE77-5D46-1D37-4254F9441A21}"/>
              </a:ext>
            </a:extLst>
          </p:cNvPr>
          <p:cNvSpPr txBox="1"/>
          <p:nvPr/>
        </p:nvSpPr>
        <p:spPr>
          <a:xfrm>
            <a:off x="1" y="0"/>
            <a:ext cx="731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God solves Christians’ indwelling-sin problem in seven ways (Romans 8)</a:t>
            </a:r>
            <a:endParaRPr lang="en-US" sz="24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67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503F5-E6ED-1C7A-E88A-378E14B65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D261D9-D19E-1127-ABF2-A06EBE88C657}"/>
              </a:ext>
            </a:extLst>
          </p:cNvPr>
          <p:cNvSpPr txBox="1"/>
          <p:nvPr/>
        </p:nvSpPr>
        <p:spPr>
          <a:xfrm>
            <a:off x="140947" y="523220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consider that the sufferings of this present time are not worth comparing with the glory about to be revealed to us.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348F5-7347-E48D-AE8D-15F080E347DE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8:18-30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NRSVue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EF0E1-60DE-9DD0-B0B5-3406F274BF0F}"/>
              </a:ext>
            </a:extLst>
          </p:cNvPr>
          <p:cNvSpPr txBox="1"/>
          <p:nvPr/>
        </p:nvSpPr>
        <p:spPr>
          <a:xfrm>
            <a:off x="140947" y="1849634"/>
            <a:ext cx="23948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Sufferings: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Glory: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to: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538BB-7FFC-AA84-204C-97D0B253C46D}"/>
              </a:ext>
            </a:extLst>
          </p:cNvPr>
          <p:cNvSpPr txBox="1"/>
          <p:nvPr/>
        </p:nvSpPr>
        <p:spPr>
          <a:xfrm>
            <a:off x="2419790" y="1849634"/>
            <a:ext cx="5410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discount God’s love.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context of this chapter.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Rewards disproportionate.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‘he will glorify’ in 8:30.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Verb which indicates future.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e True Meaning of “Jesus Coming on the Clouds” in Revelation 1:7 | by  Welcome the Return of the Lord Jesus | Medium">
            <a:extLst>
              <a:ext uri="{FF2B5EF4-FFF2-40B4-BE49-F238E27FC236}">
                <a16:creationId xmlns:a16="http://schemas.microsoft.com/office/drawing/2014/main" id="{77A5C25D-1707-4601-83A3-E0F9F6E8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6" y="504909"/>
            <a:ext cx="6384879" cy="35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5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CCB35D-5CF7-46D9-41C7-A495C5C39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9D0EDC-C9E1-82BA-9D6A-73D9F25EDB0C}"/>
              </a:ext>
            </a:extLst>
          </p:cNvPr>
          <p:cNvSpPr txBox="1"/>
          <p:nvPr/>
        </p:nvSpPr>
        <p:spPr>
          <a:xfrm>
            <a:off x="140947" y="88019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creation waits with eager longing for the revealing of the children of God,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CCE19-ECFB-07FC-97F2-6F6C617CCEF9}"/>
              </a:ext>
            </a:extLst>
          </p:cNvPr>
          <p:cNvSpPr txBox="1"/>
          <p:nvPr/>
        </p:nvSpPr>
        <p:spPr>
          <a:xfrm>
            <a:off x="185077" y="2252243"/>
            <a:ext cx="23901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Creation: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Revealing: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Futility: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Subjected: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B89317-BB32-CE0D-4E14-6FB5BC5231AB}"/>
              </a:ext>
            </a:extLst>
          </p:cNvPr>
          <p:cNvSpPr txBox="1"/>
          <p:nvPr/>
        </p:nvSpPr>
        <p:spPr>
          <a:xfrm>
            <a:off x="185077" y="931604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20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creation was subjected to futility, not of its own will, but by the will of the one who subjected it,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61221-96F3-C11D-4706-EF8D39EC2B35}"/>
              </a:ext>
            </a:extLst>
          </p:cNvPr>
          <p:cNvSpPr txBox="1"/>
          <p:nvPr/>
        </p:nvSpPr>
        <p:spPr>
          <a:xfrm>
            <a:off x="2421293" y="2252243"/>
            <a:ext cx="4915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made a new creation.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Replacing the fallen ones.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Satan-Adam fall.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perfect governance.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7AE9F7-52BA-C578-6B57-53A2368E2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08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079B5-B12A-9850-8533-86DA88B01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3C2EF2-719A-9E82-1E04-943E030A10C6}"/>
              </a:ext>
            </a:extLst>
          </p:cNvPr>
          <p:cNvSpPr txBox="1"/>
          <p:nvPr/>
        </p:nvSpPr>
        <p:spPr>
          <a:xfrm>
            <a:off x="163012" y="92941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in hope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creation itself will be set free from its enslavement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decay and will obtain the freedom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glory of the children of God.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A9017-7F24-CAB2-20DC-DC06C908D250}"/>
              </a:ext>
            </a:extLst>
          </p:cNvPr>
          <p:cNvSpPr txBox="1"/>
          <p:nvPr/>
        </p:nvSpPr>
        <p:spPr>
          <a:xfrm>
            <a:off x="163012" y="1976990"/>
            <a:ext cx="20775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Glory: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90EB7-04ED-9754-D4F9-851A9FDF6764}"/>
              </a:ext>
            </a:extLst>
          </p:cNvPr>
          <p:cNvSpPr txBox="1"/>
          <p:nvPr/>
        </p:nvSpPr>
        <p:spPr>
          <a:xfrm>
            <a:off x="2240608" y="1976990"/>
            <a:ext cx="5074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creation yet to come.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(known) life forms die.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Risen, ruling, and righteous.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again and adopted.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BE0D43-5B9F-AC70-50FB-367500E2F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375"/>
          <a:stretch>
            <a:fillRect/>
          </a:stretch>
        </p:blipFill>
        <p:spPr>
          <a:xfrm>
            <a:off x="0" y="0"/>
            <a:ext cx="7315200" cy="410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7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D4BFA6-C828-00D5-A0F5-C36DE9F40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213028-7586-FB53-F9F3-9066C8922208}"/>
              </a:ext>
            </a:extLst>
          </p:cNvPr>
          <p:cNvSpPr txBox="1"/>
          <p:nvPr/>
        </p:nvSpPr>
        <p:spPr>
          <a:xfrm>
            <a:off x="140947" y="88019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know that the whole creation has been groaning together as it suffers together the pains of labor,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413F6-F777-52A6-3ED3-D7B58B383DDB}"/>
              </a:ext>
            </a:extLst>
          </p:cNvPr>
          <p:cNvSpPr txBox="1"/>
          <p:nvPr/>
        </p:nvSpPr>
        <p:spPr>
          <a:xfrm>
            <a:off x="163012" y="3072673"/>
            <a:ext cx="3256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Adoption: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Redemption: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595E9-9C83-3839-EF5B-BDE36DDB74C6}"/>
              </a:ext>
            </a:extLst>
          </p:cNvPr>
          <p:cNvSpPr txBox="1"/>
          <p:nvPr/>
        </p:nvSpPr>
        <p:spPr>
          <a:xfrm>
            <a:off x="140947" y="934015"/>
            <a:ext cx="7108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		  23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not only the creation, but we ourselves, who have the first fruits of the Spirit, groan inwardly while we wait for adoption, the redemption of our bodies.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AC0DA-38B1-8C6E-31DE-A28D173925A3}"/>
              </a:ext>
            </a:extLst>
          </p:cNvPr>
          <p:cNvSpPr txBox="1"/>
          <p:nvPr/>
        </p:nvSpPr>
        <p:spPr>
          <a:xfrm>
            <a:off x="2715208" y="3072673"/>
            <a:ext cx="4758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Publicly displayed.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immortal, like Jesus.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DEA7C-60F5-2CC6-ABDF-FF321B901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37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063423-CD20-9CBF-553D-3D0DD0663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D9FA5E-3234-F34B-E875-421122680562}"/>
              </a:ext>
            </a:extLst>
          </p:cNvPr>
          <p:cNvSpPr txBox="1"/>
          <p:nvPr/>
        </p:nvSpPr>
        <p:spPr>
          <a:xfrm>
            <a:off x="140947" y="88019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 hope we were saved. Now hope that is seen is not hope, for who hopes for what one already sees?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02F40-0B96-58C2-D08F-15C0F8484B00}"/>
              </a:ext>
            </a:extLst>
          </p:cNvPr>
          <p:cNvSpPr txBox="1"/>
          <p:nvPr/>
        </p:nvSpPr>
        <p:spPr>
          <a:xfrm>
            <a:off x="185077" y="2252243"/>
            <a:ext cx="21102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Hope: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Patience: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A2599B-67D0-15F2-EB76-190BBA9EEE9D}"/>
              </a:ext>
            </a:extLst>
          </p:cNvPr>
          <p:cNvSpPr txBox="1"/>
          <p:nvPr/>
        </p:nvSpPr>
        <p:spPr>
          <a:xfrm>
            <a:off x="140947" y="925589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					     25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we hope for what we do not see, we wait for it with patience.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092910-B38A-9948-D8A8-654CD8BB699A}"/>
              </a:ext>
            </a:extLst>
          </p:cNvPr>
          <p:cNvSpPr txBox="1"/>
          <p:nvPr/>
        </p:nvSpPr>
        <p:spPr>
          <a:xfrm>
            <a:off x="2192694" y="2252243"/>
            <a:ext cx="5144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 expectation.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“Is this all we get?”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Eagerly.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Endure ‘under’ difficulties.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ED9D7B-2B00-3BCC-DD45-EECE09787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38" y="0"/>
            <a:ext cx="600932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70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FA65EA-5EF4-B6CD-5021-B51318FDE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477BFA-8E73-582A-599D-3FE4729C825D}"/>
              </a:ext>
            </a:extLst>
          </p:cNvPr>
          <p:cNvSpPr txBox="1"/>
          <p:nvPr/>
        </p:nvSpPr>
        <p:spPr>
          <a:xfrm>
            <a:off x="50303" y="830997"/>
            <a:ext cx="7315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does not condemn Christians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(1-11)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cannot require Christians to sin (12-17) </a:t>
            </a: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Christians wait patiently for a new body (18-25)</a:t>
            </a: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God’s Spirit prays for Christians (26-27)</a:t>
            </a:r>
          </a:p>
          <a:p>
            <a:pPr marL="357188" indent="-357188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has decided to glorify Christians (28-30)</a:t>
            </a: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died &amp; intercedes for Christians (31-34)</a:t>
            </a:r>
          </a:p>
          <a:p>
            <a:pPr marL="357188" indent="-357188"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separates Christians from God’s love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(35-39)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152277-8D6C-4AA3-5AF6-D94F3E919A06}"/>
              </a:ext>
            </a:extLst>
          </p:cNvPr>
          <p:cNvSpPr txBox="1"/>
          <p:nvPr/>
        </p:nvSpPr>
        <p:spPr>
          <a:xfrm>
            <a:off x="1" y="0"/>
            <a:ext cx="731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God solves Christians’ indwelling-sin problem in seven ways (Romans 8)</a:t>
            </a:r>
            <a:endParaRPr lang="en-US" sz="24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29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12176</TotalTime>
  <Words>1250</Words>
  <Application>Microsoft Office PowerPoint</Application>
  <PresentationFormat>Custom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411</cp:revision>
  <dcterms:created xsi:type="dcterms:W3CDTF">2023-02-25T21:04:15Z</dcterms:created>
  <dcterms:modified xsi:type="dcterms:W3CDTF">2026-01-10T02:49:00Z</dcterms:modified>
</cp:coreProperties>
</file>