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470" r:id="rId3"/>
    <p:sldId id="455" r:id="rId4"/>
    <p:sldId id="480" r:id="rId5"/>
    <p:sldId id="454" r:id="rId6"/>
    <p:sldId id="481" r:id="rId7"/>
    <p:sldId id="469" r:id="rId8"/>
    <p:sldId id="457" r:id="rId9"/>
    <p:sldId id="458" r:id="rId10"/>
    <p:sldId id="472" r:id="rId11"/>
    <p:sldId id="476" r:id="rId12"/>
    <p:sldId id="474" r:id="rId13"/>
    <p:sldId id="475" r:id="rId14"/>
    <p:sldId id="473" r:id="rId15"/>
    <p:sldId id="477" r:id="rId16"/>
    <p:sldId id="478" r:id="rId17"/>
    <p:sldId id="463" r:id="rId18"/>
    <p:sldId id="483" r:id="rId19"/>
    <p:sldId id="482" r:id="rId20"/>
    <p:sldId id="479" r:id="rId21"/>
    <p:sldId id="484" r:id="rId22"/>
    <p:sldId id="416" r:id="rId23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0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9" y="2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19540-9047-4F3D-AF87-A53EAB21F50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81A9D-EEB7-40A9-A362-FC8B6925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2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Romans, 8:31-39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FCFAB-957E-4AA3-0696-81D94E2B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7315200" cy="31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D4D44-29C8-1549-7856-A4F954F35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3E5290-061C-7B9A-E74C-AFC55B586801}"/>
              </a:ext>
            </a:extLst>
          </p:cNvPr>
          <p:cNvSpPr txBox="1"/>
          <p:nvPr/>
        </p:nvSpPr>
        <p:spPr>
          <a:xfrm>
            <a:off x="53369" y="136440"/>
            <a:ext cx="75572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with your own hand drove out the nations, but them you planted;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afflicted the peoples,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them you set free;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not by their own sword did they win the land,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 did their own arm give them victory,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your right hand, and your arm,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light of your countenance,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 delighted in them.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EAFE3-A2C0-94F9-8972-CF79D45B1180}"/>
              </a:ext>
            </a:extLst>
          </p:cNvPr>
          <p:cNvSpPr txBox="1"/>
          <p:nvPr/>
        </p:nvSpPr>
        <p:spPr>
          <a:xfrm>
            <a:off x="106741" y="3551288"/>
            <a:ext cx="254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They, them: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EFFF1-D02E-100B-B2EB-BC4671B9A425}"/>
              </a:ext>
            </a:extLst>
          </p:cNvPr>
          <p:cNvSpPr txBox="1"/>
          <p:nvPr/>
        </p:nvSpPr>
        <p:spPr>
          <a:xfrm>
            <a:off x="2546252" y="3551288"/>
            <a:ext cx="393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Ancestors.</a:t>
            </a:r>
          </a:p>
        </p:txBody>
      </p:sp>
    </p:spTree>
    <p:extLst>
      <p:ext uri="{BB962C8B-B14F-4D97-AF65-F5344CB8AC3E}">
        <p14:creationId xmlns:p14="http://schemas.microsoft.com/office/powerpoint/2010/main" val="1229597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BDE2A-8B90-CE64-53F1-20277A98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3357C6-4FB8-697F-3D71-3BFCC25FC012}"/>
              </a:ext>
            </a:extLst>
          </p:cNvPr>
          <p:cNvSpPr txBox="1"/>
          <p:nvPr/>
        </p:nvSpPr>
        <p:spPr>
          <a:xfrm>
            <a:off x="0" y="576290"/>
            <a:ext cx="73777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my King and my God;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command victories for Jacob.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you we push down our foes;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your name we tread down our assailants.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not in my bow do I trust,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 can my sword save me.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you have saved us from our foes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have put to confusion those who hate us.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29FE9-08E6-8B52-BACB-59D5C7DBC852}"/>
              </a:ext>
            </a:extLst>
          </p:cNvPr>
          <p:cNvSpPr txBox="1"/>
          <p:nvPr/>
        </p:nvSpPr>
        <p:spPr>
          <a:xfrm>
            <a:off x="0" y="40544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past victories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(4-8)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frican dance - Wikipedia">
            <a:extLst>
              <a:ext uri="{FF2B5EF4-FFF2-40B4-BE49-F238E27FC236}">
                <a16:creationId xmlns:a16="http://schemas.microsoft.com/office/drawing/2014/main" id="{95B666B2-BD41-5CE0-6FFD-2225F2828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546561"/>
            <a:ext cx="4928507" cy="356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7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4D4B5-D692-5B94-7131-40F0682F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0E1240-DBD0-E7C4-2C90-E714E3A53FF1}"/>
              </a:ext>
            </a:extLst>
          </p:cNvPr>
          <p:cNvSpPr txBox="1"/>
          <p:nvPr/>
        </p:nvSpPr>
        <p:spPr>
          <a:xfrm>
            <a:off x="150290" y="75249"/>
            <a:ext cx="7014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God we have boasted continually,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will give thanks to your name forever.</a:t>
            </a:r>
          </a:p>
          <a:p>
            <a:pPr lvl="0" algn="r">
              <a:defRPr/>
            </a:pP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500E0-0DA8-E6BC-C071-CB7393D44313}"/>
              </a:ext>
            </a:extLst>
          </p:cNvPr>
          <p:cNvSpPr txBox="1"/>
          <p:nvPr/>
        </p:nvSpPr>
        <p:spPr>
          <a:xfrm>
            <a:off x="31271" y="1152182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present woes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(9-16)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A09ED-21B2-AD41-BC48-BF7E19031557}"/>
              </a:ext>
            </a:extLst>
          </p:cNvPr>
          <p:cNvSpPr txBox="1"/>
          <p:nvPr/>
        </p:nvSpPr>
        <p:spPr>
          <a:xfrm>
            <a:off x="181561" y="1648701"/>
            <a:ext cx="7014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Yet you have rejected us and shamed us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have not gone out with our armies.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made us turn back from the foe,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our enemies have gotten spoil.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have made us like sheep for slaughter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have scattered us among the nations.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9F08F-BE97-2879-33AB-28D8E218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10" y="0"/>
            <a:ext cx="614938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32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84D80-1200-6C38-84AD-393C252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7A718A-FC2B-2B2A-9CE4-1BCADB740B06}"/>
              </a:ext>
            </a:extLst>
          </p:cNvPr>
          <p:cNvSpPr txBox="1"/>
          <p:nvPr/>
        </p:nvSpPr>
        <p:spPr>
          <a:xfrm>
            <a:off x="81506" y="183363"/>
            <a:ext cx="72336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made us a byword among </a:t>
            </a:r>
            <a:b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nations,</a:t>
            </a:r>
            <a:b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laughingstock among the peoples.</a:t>
            </a:r>
          </a:p>
          <a:p>
            <a:pPr lvl="0">
              <a:defRPr/>
            </a:pPr>
            <a:r>
              <a:rPr lang="en-US" sz="2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day long my disgrace is before me,</a:t>
            </a:r>
            <a:b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shame has covered my face</a:t>
            </a:r>
          </a:p>
          <a:p>
            <a:pPr lvl="0">
              <a:defRPr/>
            </a:pPr>
            <a:r>
              <a:rPr lang="en-US" sz="2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words of the taunters and revilers,</a:t>
            </a:r>
            <a:b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sight of the enemy and the avenger.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1B6DC-1D24-822E-19A4-A3B14C7D275E}"/>
              </a:ext>
            </a:extLst>
          </p:cNvPr>
          <p:cNvSpPr txBox="1"/>
          <p:nvPr/>
        </p:nvSpPr>
        <p:spPr>
          <a:xfrm>
            <a:off x="81506" y="3192562"/>
            <a:ext cx="2098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Revilers: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Enemies: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79C31-8458-3163-A4C5-42A24F246963}"/>
              </a:ext>
            </a:extLst>
          </p:cNvPr>
          <p:cNvSpPr txBox="1"/>
          <p:nvPr/>
        </p:nvSpPr>
        <p:spPr>
          <a:xfrm>
            <a:off x="2117188" y="3192562"/>
            <a:ext cx="5050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“Imaginary sky fairy.”</a:t>
            </a:r>
          </a:p>
          <a:p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Islamic State.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896D2-3A44-B483-D400-DC1D3CC42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32" y="0"/>
            <a:ext cx="739206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39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698E92-AB93-AE49-E9D1-4EC3EC160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DCBCE-EC70-9185-BF72-7DA362F691B9}"/>
              </a:ext>
            </a:extLst>
          </p:cNvPr>
          <p:cNvSpPr txBox="1"/>
          <p:nvPr/>
        </p:nvSpPr>
        <p:spPr>
          <a:xfrm>
            <a:off x="62630" y="573112"/>
            <a:ext cx="71899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this has come upon us,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 we have not forgotten you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been false to your covenant.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heart has not turned back,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 have our steps departed from your way,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 you have broken us in the haunt of jackals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covered us with deep darkness.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F30F28-FB55-5D28-2852-ADA170E6DCAF}"/>
              </a:ext>
            </a:extLst>
          </p:cNvPr>
          <p:cNvSpPr txBox="1"/>
          <p:nvPr/>
        </p:nvSpPr>
        <p:spPr>
          <a:xfrm>
            <a:off x="0" y="49892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present faithfulness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(17-22)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D5259-F527-9F45-21A7-CA0A1CCCBAC8}"/>
              </a:ext>
            </a:extLst>
          </p:cNvPr>
          <p:cNvSpPr txBox="1"/>
          <p:nvPr/>
        </p:nvSpPr>
        <p:spPr>
          <a:xfrm>
            <a:off x="81506" y="3192562"/>
            <a:ext cx="2591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False: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Heart/steps: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457F6-53F9-B4E4-BF88-6C2BE2883454}"/>
              </a:ext>
            </a:extLst>
          </p:cNvPr>
          <p:cNvSpPr txBox="1"/>
          <p:nvPr/>
        </p:nvSpPr>
        <p:spPr>
          <a:xfrm>
            <a:off x="2588456" y="3192562"/>
            <a:ext cx="4682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Unfaithful.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Disbelieving, disobedient.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A3DD9-51F7-A71D-469E-0C6F17154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1" y="0"/>
            <a:ext cx="6183997" cy="41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7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E74E6-BB5F-B097-3B8B-26558EA7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B5D3CD-DE36-6444-836D-F85AB8324886}"/>
              </a:ext>
            </a:extLst>
          </p:cNvPr>
          <p:cNvSpPr txBox="1"/>
          <p:nvPr/>
        </p:nvSpPr>
        <p:spPr>
          <a:xfrm>
            <a:off x="81506" y="183363"/>
            <a:ext cx="7233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we had forgotten the name of our God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spread out our hands to a strange god,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not God discover this?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 knows the secrets of the heart.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of you we are being killed 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day long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accounted as sheep for the slaughter.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[Romans 8:36]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DF1FC6-3A74-3C31-48E3-D665340A8E48}"/>
              </a:ext>
            </a:extLst>
          </p:cNvPr>
          <p:cNvSpPr txBox="1"/>
          <p:nvPr/>
        </p:nvSpPr>
        <p:spPr>
          <a:xfrm>
            <a:off x="81506" y="3192562"/>
            <a:ext cx="2098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Name: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03DCC-E430-43E0-9ABE-17AF74E6CAB6}"/>
              </a:ext>
            </a:extLst>
          </p:cNvPr>
          <p:cNvSpPr txBox="1"/>
          <p:nvPr/>
        </p:nvSpPr>
        <p:spPr>
          <a:xfrm>
            <a:off x="2117188" y="3192562"/>
            <a:ext cx="5282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OT: Yahweh; NT: Jesus Christ. 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to another religion.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38AA3-7ABA-1D59-70D2-89625499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14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09D26-DE7D-6264-F073-06BD325C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01E688-44C0-D382-E18E-7D2120EEE71A}"/>
              </a:ext>
            </a:extLst>
          </p:cNvPr>
          <p:cNvSpPr txBox="1"/>
          <p:nvPr/>
        </p:nvSpPr>
        <p:spPr>
          <a:xfrm>
            <a:off x="62630" y="573112"/>
            <a:ext cx="71899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Rouse yourself! Why do you sleep, O Lord?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Awake, do not cast us off forever!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hide your face?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forget our affliction and oppression?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we sink down to the dust;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bodies cling to the ground.</a:t>
            </a:r>
          </a:p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 up, come to our help.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Redeem us for the sake of your steadfast love.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34C23-D3D8-7711-DB58-7C0219018182}"/>
              </a:ext>
            </a:extLst>
          </p:cNvPr>
          <p:cNvSpPr txBox="1"/>
          <p:nvPr/>
        </p:nvSpPr>
        <p:spPr>
          <a:xfrm>
            <a:off x="0" y="49892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present prayer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(23-26)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5DA02-1B0A-864E-0805-C75AD4D96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3151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97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8099A8-B44D-6737-173D-532E6C15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181344-B967-174F-8B08-75D53B2B346C}"/>
              </a:ext>
            </a:extLst>
          </p:cNvPr>
          <p:cNvSpPr txBox="1"/>
          <p:nvPr/>
        </p:nvSpPr>
        <p:spPr>
          <a:xfrm>
            <a:off x="1" y="954107"/>
            <a:ext cx="7315199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6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forget Yahweh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spcAft>
                <a:spcPts val="6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false to his covenant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(17)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spcAft>
                <a:spcPts val="6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turn back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 from his ways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(18)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spcAft>
                <a:spcPts val="6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forget the name of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God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(20)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spread our hands to a foreign god</a:t>
            </a:r>
            <a:r>
              <a:rPr lang="en-US" sz="16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8EFA8-3354-87C4-C2AA-265DDA6BC7E5}"/>
              </a:ext>
            </a:extLst>
          </p:cNvPr>
          <p:cNvSpPr txBox="1"/>
          <p:nvPr/>
        </p:nvSpPr>
        <p:spPr>
          <a:xfrm>
            <a:off x="1" y="0"/>
            <a:ext cx="7315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Causes of ‘lost salvation’</a:t>
            </a:r>
            <a:b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44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8AC76-5766-D8F3-3DE4-953DDABD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53" y="477053"/>
            <a:ext cx="6377894" cy="36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3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E8B23-70E8-86EC-15BF-91238F448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8E4AB2-1E36-5A02-81B3-DCACC7F348AD}"/>
              </a:ext>
            </a:extLst>
          </p:cNvPr>
          <p:cNvSpPr txBox="1"/>
          <p:nvPr/>
        </p:nvSpPr>
        <p:spPr>
          <a:xfrm>
            <a:off x="67438" y="136325"/>
            <a:ext cx="7043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shall separate us from the love of Christ? Shall trouble or hardship or persecution…?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25942-15F9-FEC2-A38F-2FC6EC475013}"/>
              </a:ext>
            </a:extLst>
          </p:cNvPr>
          <p:cNvSpPr txBox="1"/>
          <p:nvPr/>
        </p:nvSpPr>
        <p:spPr>
          <a:xfrm>
            <a:off x="67437" y="1521320"/>
            <a:ext cx="7296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in all these things we are more than victorious through him who loved 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22EA2-B3CD-69CB-EB27-42D79B707085}"/>
              </a:ext>
            </a:extLst>
          </p:cNvPr>
          <p:cNvSpPr txBox="1"/>
          <p:nvPr/>
        </p:nvSpPr>
        <p:spPr>
          <a:xfrm>
            <a:off x="67437" y="2593480"/>
            <a:ext cx="2359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than: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Victorious: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Loved: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CB389-F49F-6A11-B8C6-5B87D8F43DD6}"/>
              </a:ext>
            </a:extLst>
          </p:cNvPr>
          <p:cNvSpPr txBox="1"/>
          <p:nvPr/>
        </p:nvSpPr>
        <p:spPr>
          <a:xfrm>
            <a:off x="2426677" y="2593480"/>
            <a:ext cx="5094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Acquitted + glorified.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guilt, fear, shame, hell.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Aorist tense = ‘loves us’!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4FADD-DF3A-D1B5-78E6-CFC08BE9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3" y="0"/>
            <a:ext cx="70384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  <p:bldP spid="6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9FAA0D-D92E-D400-9BAE-9CDC680B5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6C6F9-65AB-5C45-E6D3-A5BBE19ACC7B}"/>
              </a:ext>
            </a:extLst>
          </p:cNvPr>
          <p:cNvSpPr txBox="1"/>
          <p:nvPr/>
        </p:nvSpPr>
        <p:spPr>
          <a:xfrm>
            <a:off x="103570" y="92825"/>
            <a:ext cx="7091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 am convinced that neither death, nor life, nor angels, nor rulers,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 things present, nor things to come, nor powers,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EE65A-39EE-DD3F-C6C6-F72106FC53D8}"/>
              </a:ext>
            </a:extLst>
          </p:cNvPr>
          <p:cNvSpPr txBox="1"/>
          <p:nvPr/>
        </p:nvSpPr>
        <p:spPr>
          <a:xfrm>
            <a:off x="103571" y="1390404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 height, nor depth,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 anything else in all creation will be able to separate us from the love of God in Christ Jesus our Lord.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436C6-8EB2-8564-A4D3-B85A4A5E4E01}"/>
              </a:ext>
            </a:extLst>
          </p:cNvPr>
          <p:cNvSpPr txBox="1"/>
          <p:nvPr/>
        </p:nvSpPr>
        <p:spPr>
          <a:xfrm>
            <a:off x="81505" y="3192562"/>
            <a:ext cx="2246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Anything: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0EDDE-2820-C87A-A12D-A58D919CE0EC}"/>
              </a:ext>
            </a:extLst>
          </p:cNvPr>
          <p:cNvSpPr txBox="1"/>
          <p:nvPr/>
        </p:nvSpPr>
        <p:spPr>
          <a:xfrm>
            <a:off x="2117188" y="3192562"/>
            <a:ext cx="5282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Ktisis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created thing. 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love that counts!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07F27-F88D-ABA9-5B6B-935C166B6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686"/>
            <a:ext cx="7315200" cy="41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87394-53BA-8E88-E328-A49359F4E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301082-26A8-A7A9-D08E-DA2558FDF416}"/>
              </a:ext>
            </a:extLst>
          </p:cNvPr>
          <p:cNvSpPr txBox="1"/>
          <p:nvPr/>
        </p:nvSpPr>
        <p:spPr>
          <a:xfrm>
            <a:off x="50303" y="830997"/>
            <a:ext cx="7315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does not condemn Christians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(1-11)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cannot require Christians to sin (12-17) </a:t>
            </a:r>
          </a:p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Christians wait patiently for a new body (18-25)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Spirit prays for Christians (26-27)</a:t>
            </a:r>
          </a:p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has decided to glorify Christians (28-30)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 died &amp; intercedes for Christians (31-34)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 separates Christians from God’s love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(35-39)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426C3-C425-7784-D382-3321859EC05F}"/>
              </a:ext>
            </a:extLst>
          </p:cNvPr>
          <p:cNvSpPr txBox="1"/>
          <p:nvPr/>
        </p:nvSpPr>
        <p:spPr>
          <a:xfrm>
            <a:off x="1" y="0"/>
            <a:ext cx="731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God solves Christians’ indwelling-sin problem in seven ways (Romans 8)</a:t>
            </a:r>
            <a:endParaRPr lang="en-US" sz="2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93265-4C7D-C5CD-2E6B-7E9F9814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59" y="0"/>
            <a:ext cx="587828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5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4BFFD-7512-2C5D-26E1-378558411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954FA-A1B1-C94C-A650-D8C3C57B49FC}"/>
              </a:ext>
            </a:extLst>
          </p:cNvPr>
          <p:cNvSpPr txBox="1"/>
          <p:nvPr/>
        </p:nvSpPr>
        <p:spPr>
          <a:xfrm>
            <a:off x="1" y="596391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Calvinism: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‘Perseverance of the saints’.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Catholicism: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be excommunicated.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Arminianism: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Deny Christ and be lost.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Religions: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Earn your way to Heaven.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Atheism: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one is saved or lost.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Psychology: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Rational, emotional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Scripture: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Remain faithful to Jesus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end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eternal salvation.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B92BF-BF64-A00B-F3F9-288627D7F17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Views on ‘eternal security’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F6AB2-B4D8-97FA-131C-8F0BF1F8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49" y="502199"/>
            <a:ext cx="5418902" cy="361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60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ED3AE-DEF4-105C-3C23-12F4EEC8B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53C97-DB41-D503-BA12-679937225F6D}"/>
              </a:ext>
            </a:extLst>
          </p:cNvPr>
          <p:cNvSpPr txBox="1"/>
          <p:nvPr/>
        </p:nvSpPr>
        <p:spPr>
          <a:xfrm>
            <a:off x="0" y="90144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requirement </a:t>
            </a:r>
            <a:b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salvation </a:t>
            </a:r>
            <a:b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only requirement </a:t>
            </a:r>
            <a:b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salvation.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3CEB4-4271-04B2-86BF-01A5848FD4CF}"/>
              </a:ext>
            </a:extLst>
          </p:cNvPr>
          <p:cNvSpPr txBox="1"/>
          <p:nvPr/>
        </p:nvSpPr>
        <p:spPr>
          <a:xfrm>
            <a:off x="267286" y="3059724"/>
            <a:ext cx="6780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“Be faithful unto death, and I will give you the crown of life.”—Jesus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7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http://romans.forum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B8B6B-6E12-E324-62ED-1062EA76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60" y="805721"/>
            <a:ext cx="3309079" cy="33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578FC-0F92-F42E-3FEE-5FE4A325C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6E0FD5-C8B7-7ACE-B19E-E092C3AD5983}"/>
              </a:ext>
            </a:extLst>
          </p:cNvPr>
          <p:cNvSpPr txBox="1"/>
          <p:nvPr/>
        </p:nvSpPr>
        <p:spPr>
          <a:xfrm>
            <a:off x="244256" y="538610"/>
            <a:ext cx="707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What, then, shall we say in response to these things?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God is for us, who can be against us?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FBD0D-D080-6358-FBFB-73BBB633ECCD}"/>
              </a:ext>
            </a:extLst>
          </p:cNvPr>
          <p:cNvSpPr txBox="1"/>
          <p:nvPr/>
        </p:nvSpPr>
        <p:spPr>
          <a:xfrm>
            <a:off x="163012" y="2063663"/>
            <a:ext cx="26991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God: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us: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Prosecution: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2503D-AE5A-77E3-3564-B128DB0BDAA7}"/>
              </a:ext>
            </a:extLst>
          </p:cNvPr>
          <p:cNvSpPr txBox="1"/>
          <p:nvPr/>
        </p:nvSpPr>
        <p:spPr>
          <a:xfrm>
            <a:off x="2743200" y="2070318"/>
            <a:ext cx="4772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“Predestined to glory.”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 condition: Since.</a:t>
            </a:r>
          </a:p>
          <a:p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defense.</a:t>
            </a:r>
          </a:p>
          <a:p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prosecution.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2AD46-03A6-4EEB-686F-E8F331EBE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69" y="6263"/>
            <a:ext cx="6169115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84ABD8-EC5F-1EB0-5054-1F72A3E0486E}"/>
              </a:ext>
            </a:extLst>
          </p:cNvPr>
          <p:cNvSpPr txBox="1"/>
          <p:nvPr/>
        </p:nvSpPr>
        <p:spPr>
          <a:xfrm>
            <a:off x="59441" y="70290"/>
            <a:ext cx="7255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endParaRPr lang="en-US" sz="2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02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FBE8D-6C63-AAE7-5AA0-EE11591C2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FBF960-E351-8687-FECB-3B2EDB796495}"/>
              </a:ext>
            </a:extLst>
          </p:cNvPr>
          <p:cNvSpPr txBox="1"/>
          <p:nvPr/>
        </p:nvSpPr>
        <p:spPr>
          <a:xfrm>
            <a:off x="103571" y="1972921"/>
            <a:ext cx="2255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Gave: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us all: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things: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7614A-F2D9-127D-94A1-0EFB08D69DE9}"/>
              </a:ext>
            </a:extLst>
          </p:cNvPr>
          <p:cNvSpPr txBox="1"/>
          <p:nvPr/>
        </p:nvSpPr>
        <p:spPr>
          <a:xfrm>
            <a:off x="103571" y="157039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who did not spare his own Son,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gave him up for us all—how will he not also, along with him, graciously give us all things?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4E486-7C41-A47E-F120-5BC792D762D0}"/>
              </a:ext>
            </a:extLst>
          </p:cNvPr>
          <p:cNvSpPr txBox="1"/>
          <p:nvPr/>
        </p:nvSpPr>
        <p:spPr>
          <a:xfrm>
            <a:off x="2358906" y="1972921"/>
            <a:ext cx="5094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devil? To humans? </a:t>
            </a:r>
          </a:p>
          <a:p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Humans? Elect only?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 grace” To favor, acquit.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which things? Charges?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52A19-EB08-22A9-B9F6-CC418127D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E549E-B1A8-3768-66DB-FDE705F89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255C73-67FF-1E62-6B81-C6A8B6010FB5}"/>
              </a:ext>
            </a:extLst>
          </p:cNvPr>
          <p:cNvSpPr txBox="1"/>
          <p:nvPr/>
        </p:nvSpPr>
        <p:spPr>
          <a:xfrm>
            <a:off x="163012" y="1121810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God who justifies.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2CED3-F383-AFBE-4FA9-3711B1766EF4}"/>
              </a:ext>
            </a:extLst>
          </p:cNvPr>
          <p:cNvSpPr txBox="1"/>
          <p:nvPr/>
        </p:nvSpPr>
        <p:spPr>
          <a:xfrm>
            <a:off x="140947" y="231217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will bring any charge against those whom God has chosen?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E771E-0149-464E-25C0-A61B50034BBA}"/>
              </a:ext>
            </a:extLst>
          </p:cNvPr>
          <p:cNvSpPr txBox="1"/>
          <p:nvPr/>
        </p:nvSpPr>
        <p:spPr>
          <a:xfrm>
            <a:off x="140947" y="1787572"/>
            <a:ext cx="2098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Who: </a:t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Chosen: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A1925-4D25-E8A3-C0FB-88A9541F7037}"/>
              </a:ext>
            </a:extLst>
          </p:cNvPr>
          <p:cNvSpPr txBox="1"/>
          <p:nvPr/>
        </p:nvSpPr>
        <p:spPr>
          <a:xfrm>
            <a:off x="2149635" y="1787572"/>
            <a:ext cx="51214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Devil. Government. Pope. Sultan. Theology. Neighbor.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 to The Chosen One.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chosen  faithful.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acquittal.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C0243-9FEE-B631-FCCA-06B911D8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65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74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0FA3D3-31C5-7EC2-8D17-2B767385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4423F2-B0DC-A708-3013-47E5811A40A3}"/>
              </a:ext>
            </a:extLst>
          </p:cNvPr>
          <p:cNvSpPr txBox="1"/>
          <p:nvPr/>
        </p:nvSpPr>
        <p:spPr>
          <a:xfrm>
            <a:off x="140947" y="2057400"/>
            <a:ext cx="225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Intercede: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02F0BE-FC03-348B-C7E9-CA2212291851}"/>
              </a:ext>
            </a:extLst>
          </p:cNvPr>
          <p:cNvSpPr txBox="1"/>
          <p:nvPr/>
        </p:nvSpPr>
        <p:spPr>
          <a:xfrm>
            <a:off x="163012" y="157404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2800" dirty="0"/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to condemn? It is Christ Jesus who died — more than that, who was raised to life — is at the right hand of God and is also interceding for 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207B0-E60E-71A4-24C6-8FF86AE14FAF}"/>
              </a:ext>
            </a:extLst>
          </p:cNvPr>
          <p:cNvSpPr txBox="1"/>
          <p:nvPr/>
        </p:nvSpPr>
        <p:spPr>
          <a:xfrm>
            <a:off x="2278966" y="2057400"/>
            <a:ext cx="49921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Substitute. Carried our sins.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Victorious over our death.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Supreme authority.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Pleads our cause.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7A67A-D9E6-C5A9-5763-52156C131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61721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6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68937B-0BDD-FE32-649C-EC1B76C4F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0679E9-9403-ED8C-E6CB-F463F4599947}"/>
              </a:ext>
            </a:extLst>
          </p:cNvPr>
          <p:cNvSpPr txBox="1"/>
          <p:nvPr/>
        </p:nvSpPr>
        <p:spPr>
          <a:xfrm>
            <a:off x="50303" y="830997"/>
            <a:ext cx="7315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does not condemn Christians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(1-11)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cannot require Christians to sin (12-17) </a:t>
            </a:r>
          </a:p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Christians wait patiently for a new body (18-25)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Spirit prays for Christians (26-27)</a:t>
            </a:r>
          </a:p>
          <a:p>
            <a:pPr marL="357188" indent="-357188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has decided to glorify Christians (28-30)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 died &amp; intercedes for Christians (31-34)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Nothing separates Christians from God’s love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(35-39)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7B45F-5F2E-75B5-5A77-F7628A74612C}"/>
              </a:ext>
            </a:extLst>
          </p:cNvPr>
          <p:cNvSpPr txBox="1"/>
          <p:nvPr/>
        </p:nvSpPr>
        <p:spPr>
          <a:xfrm>
            <a:off x="1" y="0"/>
            <a:ext cx="731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God solves Christians’ indwelling-sin problem in seven ways (Romans 8)</a:t>
            </a:r>
            <a:endParaRPr lang="en-US" sz="2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AD804-5F89-9166-59DE-E9745265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0"/>
            <a:ext cx="60807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D93DB-050C-7ADB-95CF-FCF935092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0F2B4F-6568-B079-4468-83BDE79DCC98}"/>
              </a:ext>
            </a:extLst>
          </p:cNvPr>
          <p:cNvSpPr txBox="1"/>
          <p:nvPr/>
        </p:nvSpPr>
        <p:spPr>
          <a:xfrm>
            <a:off x="140947" y="88019"/>
            <a:ext cx="70333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shall separate us from the love of Christ? Shall trouble or hardship or persecution or famine or nakedness or danger or sword?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B59CC-12AB-E46E-029B-6BDFAE362168}"/>
              </a:ext>
            </a:extLst>
          </p:cNvPr>
          <p:cNvSpPr txBox="1"/>
          <p:nvPr/>
        </p:nvSpPr>
        <p:spPr>
          <a:xfrm>
            <a:off x="163012" y="3118840"/>
            <a:ext cx="1960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EFDEF2-65A4-163F-9EF9-00AB77F38DC0}"/>
              </a:ext>
            </a:extLst>
          </p:cNvPr>
          <p:cNvSpPr txBox="1"/>
          <p:nvPr/>
        </p:nvSpPr>
        <p:spPr>
          <a:xfrm>
            <a:off x="140947" y="1359743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     36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it is written: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“For your sake we face death all day long; we are considered as sheep to be slaughtered.”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[Psalm 44:22]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7405C-0501-796C-D494-59FEF7A751E5}"/>
              </a:ext>
            </a:extLst>
          </p:cNvPr>
          <p:cNvSpPr txBox="1"/>
          <p:nvPr/>
        </p:nvSpPr>
        <p:spPr>
          <a:xfrm>
            <a:off x="1904549" y="3118840"/>
            <a:ext cx="5410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Masc. pron. = living creature.</a:t>
            </a:r>
          </a:p>
          <a:p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 of physical death.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53DEC-0A06-8ADD-DF8B-B1536A194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8" y="0"/>
            <a:ext cx="618934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9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 build="allAtOnce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4956E-8BF4-67CB-841D-D5DB688CC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9578A6-9842-A8C7-745F-91EC05D607D2}"/>
              </a:ext>
            </a:extLst>
          </p:cNvPr>
          <p:cNvSpPr txBox="1"/>
          <p:nvPr/>
        </p:nvSpPr>
        <p:spPr>
          <a:xfrm>
            <a:off x="0" y="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 44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Lament and Prayer for Help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7EF7D-8EB8-DFB1-19A0-350E43EE24F7}"/>
              </a:ext>
            </a:extLst>
          </p:cNvPr>
          <p:cNvSpPr txBox="1"/>
          <p:nvPr/>
        </p:nvSpPr>
        <p:spPr>
          <a:xfrm>
            <a:off x="250694" y="1688977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heard with our ears, O God;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ancestors have told us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deeds you performed in their days,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days of old: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1CE34-7E0E-6759-7FE5-33790F0B1002}"/>
              </a:ext>
            </a:extLst>
          </p:cNvPr>
          <p:cNvSpPr txBox="1"/>
          <p:nvPr/>
        </p:nvSpPr>
        <p:spPr>
          <a:xfrm>
            <a:off x="344658" y="1108341"/>
            <a:ext cx="6435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ancestor’s victories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(1-3)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130FF-D018-BA22-F456-2454C39C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78"/>
          <a:stretch>
            <a:fillRect/>
          </a:stretch>
        </p:blipFill>
        <p:spPr>
          <a:xfrm>
            <a:off x="1226985" y="954107"/>
            <a:ext cx="4975031" cy="31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8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12535</TotalTime>
  <Words>1463</Words>
  <Application>Microsoft Office PowerPoint</Application>
  <PresentationFormat>Custom</PresentationFormat>
  <Paragraphs>141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421</cp:revision>
  <dcterms:created xsi:type="dcterms:W3CDTF">2023-02-25T21:04:15Z</dcterms:created>
  <dcterms:modified xsi:type="dcterms:W3CDTF">2026-01-14T06:54:05Z</dcterms:modified>
</cp:coreProperties>
</file>