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8" r:id="rId3"/>
    <p:sldId id="439" r:id="rId4"/>
    <p:sldId id="441" r:id="rId5"/>
    <p:sldId id="442" r:id="rId6"/>
    <p:sldId id="329" r:id="rId7"/>
    <p:sldId id="446" r:id="rId8"/>
    <p:sldId id="432" r:id="rId9"/>
    <p:sldId id="452" r:id="rId10"/>
    <p:sldId id="451" r:id="rId11"/>
    <p:sldId id="450" r:id="rId12"/>
    <p:sldId id="453" r:id="rId13"/>
    <p:sldId id="454" r:id="rId14"/>
    <p:sldId id="455" r:id="rId15"/>
    <p:sldId id="458" r:id="rId16"/>
    <p:sldId id="416" r:id="rId17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" y="2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9:1-18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40619-912E-958F-A407-7FD5C7FD2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1343A1-96E6-B5B7-FBAC-685252C6B91C}"/>
              </a:ext>
            </a:extLst>
          </p:cNvPr>
          <p:cNvSpPr txBox="1"/>
          <p:nvPr/>
        </p:nvSpPr>
        <p:spPr>
          <a:xfrm>
            <a:off x="163012" y="100225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that it is not the children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flesh who are the children of God, but the children of the promise are counted as descendants.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842C0-E12E-A055-DDD2-CF2C43BA2C8F}"/>
              </a:ext>
            </a:extLst>
          </p:cNvPr>
          <p:cNvSpPr txBox="1"/>
          <p:nvPr/>
        </p:nvSpPr>
        <p:spPr>
          <a:xfrm>
            <a:off x="163012" y="1379650"/>
            <a:ext cx="7218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word of the promise is this: “About this time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return, and Sarah shall have a son.”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A57FB-20EE-0EF9-49FF-826AA704F285}"/>
              </a:ext>
            </a:extLst>
          </p:cNvPr>
          <p:cNvSpPr txBox="1"/>
          <p:nvPr/>
        </p:nvSpPr>
        <p:spPr>
          <a:xfrm>
            <a:off x="96644" y="2664359"/>
            <a:ext cx="2255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Flesh: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A10C8-1126-7F69-3C2F-305CCD94C185}"/>
              </a:ext>
            </a:extLst>
          </p:cNvPr>
          <p:cNvSpPr txBox="1"/>
          <p:nvPr/>
        </p:nvSpPr>
        <p:spPr>
          <a:xfrm>
            <a:off x="2079523" y="2664359"/>
            <a:ext cx="5366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birth.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by God!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18:14.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65751-DB39-26ED-AAA0-0EA953CB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89" y="0"/>
            <a:ext cx="577282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49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33CBE-F1B2-9EA8-4374-6A778CC9A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E5CC12-E173-4729-0AD6-872FFBECF1E9}"/>
              </a:ext>
            </a:extLst>
          </p:cNvPr>
          <p:cNvSpPr txBox="1"/>
          <p:nvPr/>
        </p:nvSpPr>
        <p:spPr>
          <a:xfrm>
            <a:off x="163012" y="55981"/>
            <a:ext cx="6989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is that all; something similar happened to Rebecca when she had conceived children by one husband, our ancestor Isaac: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E5F0C-79EA-8C69-2C85-51148C23E53D}"/>
              </a:ext>
            </a:extLst>
          </p:cNvPr>
          <p:cNvSpPr txBox="1"/>
          <p:nvPr/>
        </p:nvSpPr>
        <p:spPr>
          <a:xfrm>
            <a:off x="163012" y="1349283"/>
            <a:ext cx="6989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before they had been born or had done anything good or bad (so that God’s purpose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election might continue,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E48CF-9465-0D47-6620-8A662FD652ED}"/>
              </a:ext>
            </a:extLst>
          </p:cNvPr>
          <p:cNvSpPr txBox="1"/>
          <p:nvPr/>
        </p:nvSpPr>
        <p:spPr>
          <a:xfrm>
            <a:off x="163012" y="2619195"/>
            <a:ext cx="6989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by works but by his call) she was told,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elder shall serve the younger.”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B23DE-F5E5-188E-1DA5-1F75DC9E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9" y="0"/>
            <a:ext cx="734785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1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F3DAF-1D76-F621-8B70-217BCF71F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826E2E-EAB1-C8DC-2D84-A89412F8EB7B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was not for personal salvation.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was God choosing a descendant.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elected Jacob as Isaac’s heir.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Election is not based on performance.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God ‘elected’ Israel, yet many Israelites disbelieved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disobeyed and were lost.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So, election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does not ensure personal salvation.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F7C7F-4509-2FE1-6054-01E8A0F9462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Election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483DE-D218-F1A9-89C8-A08B060A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77" y="474784"/>
            <a:ext cx="2730012" cy="36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7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3DD8E-C699-CB93-8490-EEC2D903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369D81-19E2-7E1C-9A3D-EACFB236C27A}"/>
              </a:ext>
            </a:extLst>
          </p:cNvPr>
          <p:cNvSpPr txBox="1"/>
          <p:nvPr/>
        </p:nvSpPr>
        <p:spPr>
          <a:xfrm>
            <a:off x="163012" y="100225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it is written,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“I have loved Jacob,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but I have hated Esau.”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DD2EC-7DEF-4A2D-B45D-0208A58CE28E}"/>
              </a:ext>
            </a:extLst>
          </p:cNvPr>
          <p:cNvSpPr txBox="1"/>
          <p:nvPr/>
        </p:nvSpPr>
        <p:spPr>
          <a:xfrm>
            <a:off x="163012" y="1534180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then are we to say? Is there injustice on God’s part?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5612-5358-6C63-1D48-CE32F8933736}"/>
              </a:ext>
            </a:extLst>
          </p:cNvPr>
          <p:cNvSpPr txBox="1"/>
          <p:nvPr/>
        </p:nvSpPr>
        <p:spPr>
          <a:xfrm>
            <a:off x="163012" y="2537247"/>
            <a:ext cx="2255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Loved: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Hated: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Injustice: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948AE-832C-87BC-2787-A9FB8012A639}"/>
              </a:ext>
            </a:extLst>
          </p:cNvPr>
          <p:cNvSpPr txBox="1"/>
          <p:nvPr/>
        </p:nvSpPr>
        <p:spPr>
          <a:xfrm>
            <a:off x="2168013" y="2537247"/>
            <a:ext cx="514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Sovereign choice.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Sovereign rejection.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Jacob better than Esau?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611CC-AAD8-BFF1-9E7C-73F93D98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02" y="-2286000"/>
            <a:ext cx="548031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9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D4978-4934-5256-41BF-1B3E022B9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E7A32A-401A-725F-83D7-7520FBB6A641}"/>
              </a:ext>
            </a:extLst>
          </p:cNvPr>
          <p:cNvSpPr txBox="1"/>
          <p:nvPr/>
        </p:nvSpPr>
        <p:spPr>
          <a:xfrm>
            <a:off x="163012" y="26485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no means!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he says to Moses,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“I will have mercy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 whom I have mercy,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5A42A-DBD9-B86E-7DDF-0E2A1A9902A6}"/>
              </a:ext>
            </a:extLst>
          </p:cNvPr>
          <p:cNvSpPr txBox="1"/>
          <p:nvPr/>
        </p:nvSpPr>
        <p:spPr>
          <a:xfrm>
            <a:off x="163012" y="1312956"/>
            <a:ext cx="6989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and I will have compassion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 whom I have compassion.”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69E85-9E78-3C30-9D92-5B0D079BAEA0}"/>
              </a:ext>
            </a:extLst>
          </p:cNvPr>
          <p:cNvSpPr txBox="1"/>
          <p:nvPr/>
        </p:nvSpPr>
        <p:spPr>
          <a:xfrm>
            <a:off x="163012" y="3076480"/>
            <a:ext cx="2255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will: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Mercy: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C2001-D6C3-6973-09CC-3B6D9F90F53C}"/>
              </a:ext>
            </a:extLst>
          </p:cNvPr>
          <p:cNvSpPr txBox="1"/>
          <p:nvPr/>
        </p:nvSpPr>
        <p:spPr>
          <a:xfrm>
            <a:off x="1858296" y="3076480"/>
            <a:ext cx="5654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Sovereign choice.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reward.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Exodus 33:19b.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EB8C3-729B-A8E2-2217-D8BA0B541F77}"/>
              </a:ext>
            </a:extLst>
          </p:cNvPr>
          <p:cNvSpPr txBox="1"/>
          <p:nvPr/>
        </p:nvSpPr>
        <p:spPr>
          <a:xfrm>
            <a:off x="163012" y="2174731"/>
            <a:ext cx="6989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it depends not on human will or exertion but on God who shows mercy.</a:t>
            </a:r>
          </a:p>
        </p:txBody>
      </p:sp>
    </p:spTree>
    <p:extLst>
      <p:ext uri="{BB962C8B-B14F-4D97-AF65-F5344CB8AC3E}">
        <p14:creationId xmlns:p14="http://schemas.microsoft.com/office/powerpoint/2010/main" val="42848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ED6DC-50D7-DDA1-3D53-1D80F2D4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104624-FBC8-FBEF-1C3E-986AEC210C69}"/>
              </a:ext>
            </a:extLst>
          </p:cNvPr>
          <p:cNvSpPr txBox="1"/>
          <p:nvPr/>
        </p:nvSpPr>
        <p:spPr>
          <a:xfrm>
            <a:off x="163012" y="78103"/>
            <a:ext cx="715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scripture says to Pharaoh,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have raised you up for this very purpose, that I may show my power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 and that my name may be proclaimed in all the earth.”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88396-57B0-95DE-2F6E-DE5958EB99E4}"/>
              </a:ext>
            </a:extLst>
          </p:cNvPr>
          <p:cNvSpPr txBox="1"/>
          <p:nvPr/>
        </p:nvSpPr>
        <p:spPr>
          <a:xfrm>
            <a:off x="163012" y="1777531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then he has mercy on whomever he chooses, and he hardens the heart of whomever he chooses.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D996F-3FD1-FDE0-AD9E-F9FCF3A4BC95}"/>
              </a:ext>
            </a:extLst>
          </p:cNvPr>
          <p:cNvSpPr txBox="1"/>
          <p:nvPr/>
        </p:nvSpPr>
        <p:spPr>
          <a:xfrm>
            <a:off x="163012" y="3513477"/>
            <a:ext cx="225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Chooses: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8A4F1-A213-CCFF-BF22-9541E7621BDE}"/>
              </a:ext>
            </a:extLst>
          </p:cNvPr>
          <p:cNvSpPr txBox="1"/>
          <p:nvPr/>
        </p:nvSpPr>
        <p:spPr>
          <a:xfrm>
            <a:off x="2197510" y="3513477"/>
            <a:ext cx="531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human effort or legalism.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196F7-381B-113F-5975-5B825047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1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7CC47-2E32-8CC6-7200-FBDE530B5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15DAA8-6BEE-83BB-2632-2EBE9B8CB82D}"/>
              </a:ext>
            </a:extLst>
          </p:cNvPr>
          <p:cNvSpPr txBox="1"/>
          <p:nvPr/>
        </p:nvSpPr>
        <p:spPr>
          <a:xfrm>
            <a:off x="163012" y="462286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speaking the truth in Christ — I am not lying; my conscience confirms it by the Holy Spirit—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DB806-FD99-ECA2-0C06-86BFCA26A7BF}"/>
              </a:ext>
            </a:extLst>
          </p:cNvPr>
          <p:cNvSpPr txBox="1"/>
          <p:nvPr/>
        </p:nvSpPr>
        <p:spPr>
          <a:xfrm>
            <a:off x="163012" y="1317753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 	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great sorrow and unceasing anguish in my heart.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A790C-924D-446A-D9CF-BE7142FC3E65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9:1-18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2021)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27691-23F3-6534-FCDA-97C4FBD265AC}"/>
              </a:ext>
            </a:extLst>
          </p:cNvPr>
          <p:cNvSpPr txBox="1"/>
          <p:nvPr/>
        </p:nvSpPr>
        <p:spPr>
          <a:xfrm>
            <a:off x="163013" y="2262048"/>
            <a:ext cx="2820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Christ: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Conscience: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Confirms: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Holy Spirit: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C47D6-54F7-ADB6-F7BB-28ADD68C4F86}"/>
              </a:ext>
            </a:extLst>
          </p:cNvPr>
          <p:cNvSpPr txBox="1"/>
          <p:nvPr/>
        </p:nvSpPr>
        <p:spPr>
          <a:xfrm>
            <a:off x="2905627" y="2262048"/>
            <a:ext cx="460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Christian.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integrity.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‘Co-witnessing’.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Apostolic insight.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3CBBF-F54C-6908-CF5B-2414768B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00" y="0"/>
            <a:ext cx="45445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1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7E3DAB-7036-4293-DC1B-C0854A072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F67B72-4E4F-28E8-251E-711D2851E801}"/>
              </a:ext>
            </a:extLst>
          </p:cNvPr>
          <p:cNvSpPr txBox="1"/>
          <p:nvPr/>
        </p:nvSpPr>
        <p:spPr>
          <a:xfrm>
            <a:off x="163012" y="154510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 could wish that I myself were accursed </a:t>
            </a:r>
            <a:r>
              <a:rPr lang="en-US" sz="2800" b="1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cut off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Christ for the sake of my own brothers </a:t>
            </a:r>
            <a:r>
              <a:rPr lang="en-US" sz="2800" b="1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sisters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my own flesh and blood.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A1F7E-D46D-98F3-D816-F30902A6FC2F}"/>
              </a:ext>
            </a:extLst>
          </p:cNvPr>
          <p:cNvSpPr txBox="1"/>
          <p:nvPr/>
        </p:nvSpPr>
        <p:spPr>
          <a:xfrm>
            <a:off x="3790335" y="1403476"/>
            <a:ext cx="38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Israelites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A31AF-96E6-5F2F-651E-B45D53B325B2}"/>
              </a:ext>
            </a:extLst>
          </p:cNvPr>
          <p:cNvSpPr txBox="1"/>
          <p:nvPr/>
        </p:nvSpPr>
        <p:spPr>
          <a:xfrm>
            <a:off x="163012" y="1970392"/>
            <a:ext cx="2255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Wish: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Accursed: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Israelites: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454AE-38EA-A974-E760-9FFB9E5F2FEC}"/>
              </a:ext>
            </a:extLst>
          </p:cNvPr>
          <p:cNvSpPr txBox="1"/>
          <p:nvPr/>
        </p:nvSpPr>
        <p:spPr>
          <a:xfrm>
            <a:off x="2418347" y="1970392"/>
            <a:ext cx="5094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Imperfect middle. Unreal.</a:t>
            </a:r>
          </a:p>
          <a:p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Anathema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do them no good.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People, not the nation.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7B33-CAED-0714-F288-7868F382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166" y="0"/>
            <a:ext cx="285086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5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40EA2-CECD-7860-040B-5A37D4E57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8F7BB-D8CA-D38F-6852-D6841031AD5F}"/>
              </a:ext>
            </a:extLst>
          </p:cNvPr>
          <p:cNvSpPr txBox="1"/>
          <p:nvPr/>
        </p:nvSpPr>
        <p:spPr>
          <a:xfrm>
            <a:off x="163012" y="139762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Israelites, and to them belong the adoption, the glory, the covenants, the giving of the law, the worship, and the promises;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78251-A620-9DD7-AE50-E3F6D705E5C0}"/>
              </a:ext>
            </a:extLst>
          </p:cNvPr>
          <p:cNvSpPr txBox="1"/>
          <p:nvPr/>
        </p:nvSpPr>
        <p:spPr>
          <a:xfrm>
            <a:off x="163012" y="1390977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them belong the patriarchs, and from them, according to the flesh, comes the Christ, who is over all, God blessed forever. Amen.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97D32-008E-1BEC-68DF-F602615078B1}"/>
              </a:ext>
            </a:extLst>
          </p:cNvPr>
          <p:cNvSpPr txBox="1"/>
          <p:nvPr/>
        </p:nvSpPr>
        <p:spPr>
          <a:xfrm>
            <a:off x="163012" y="3206859"/>
            <a:ext cx="2255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Belong: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2B13B-2EFF-D65A-9BD0-37A5169082D3}"/>
              </a:ext>
            </a:extLst>
          </p:cNvPr>
          <p:cNvSpPr txBox="1"/>
          <p:nvPr/>
        </p:nvSpPr>
        <p:spPr>
          <a:xfrm>
            <a:off x="2005781" y="3206859"/>
            <a:ext cx="5506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Lit., ‘of them (are) …’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Alt., ‘… all. God be blessed…!’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DA59D-C9AF-075E-1184-54D6AEE1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9" y="0"/>
            <a:ext cx="57548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3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77AF8-F347-8621-70C6-60714195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964384-CF3B-C570-35C6-EE7BFD2505E8}"/>
              </a:ext>
            </a:extLst>
          </p:cNvPr>
          <p:cNvSpPr txBox="1"/>
          <p:nvPr/>
        </p:nvSpPr>
        <p:spPr>
          <a:xfrm>
            <a:off x="163012" y="187772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“…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Christ, who is over all,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blessed forever.”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CD984-A096-CB90-537B-9BED77661C47}"/>
              </a:ext>
            </a:extLst>
          </p:cNvPr>
          <p:cNvSpPr txBox="1"/>
          <p:nvPr/>
        </p:nvSpPr>
        <p:spPr>
          <a:xfrm>
            <a:off x="163011" y="1099623"/>
            <a:ext cx="7152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ὁ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Χριστὸς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ὁ ὢν ἐπὶ πάντων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θεὸς εὐλογητὸς εἰς τοὺς αἰῶνας.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4255D-E4A9-4A91-B91E-A073A175460C}"/>
              </a:ext>
            </a:extLst>
          </p:cNvPr>
          <p:cNvSpPr txBox="1"/>
          <p:nvPr/>
        </p:nvSpPr>
        <p:spPr>
          <a:xfrm>
            <a:off x="163009" y="2962593"/>
            <a:ext cx="7071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 (subject) … being …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[no article]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(predicate nominative).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134DE-C6B9-4350-4614-07AEDB1175D1}"/>
              </a:ext>
            </a:extLst>
          </p:cNvPr>
          <p:cNvSpPr txBox="1"/>
          <p:nvPr/>
        </p:nvSpPr>
        <p:spPr>
          <a:xfrm>
            <a:off x="163010" y="2050742"/>
            <a:ext cx="7130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 being over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unto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89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A57B2-37C5-EDE4-3A6A-2F89AC41D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C75E51-64FD-BCE6-9C67-28EF66EFF56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Jesus Christ = God?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76E18-5698-C881-B8AC-53B4CA2202E4}"/>
              </a:ext>
            </a:extLst>
          </p:cNvPr>
          <p:cNvSpPr txBox="1"/>
          <p:nvPr/>
        </p:nvSpPr>
        <p:spPr>
          <a:xfrm>
            <a:off x="163012" y="655955"/>
            <a:ext cx="71521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Rom. 9:5.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Christ, who is over all, God blessed forever.”</a:t>
            </a:r>
          </a:p>
          <a:p>
            <a:pPr lvl="0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Titus 2:13.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“the manifestation of the glory of our great God and Savior, Jesus Christ.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Pet. 1:1.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“the righteousness of our God and Savior Jesus Christ.”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1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811B8-CF93-F74A-C223-F86BECDA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CAB6D7-39D7-3229-448A-DFD8F58DBC45}"/>
              </a:ext>
            </a:extLst>
          </p:cNvPr>
          <p:cNvSpPr txBox="1"/>
          <p:nvPr/>
        </p:nvSpPr>
        <p:spPr>
          <a:xfrm>
            <a:off x="88082" y="523220"/>
            <a:ext cx="7367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Adoption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‘all nations’)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glory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(past and coming).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Covenants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times and epochs).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Law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(=commands, Torah, Tanakh).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orship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(via atoning sacrifices).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Promises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(material,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spiritual, everlasting).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Patriarchs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(ethnic continuity).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Messiah 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(atonement &amp; kingdom).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1F2B3-B706-93F6-743B-E89945056B15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‘Israel’ gave to the world…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1E689-A280-EEC4-B3EE-C87B1D981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92" y="469997"/>
            <a:ext cx="5468815" cy="36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3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88082" y="692826"/>
            <a:ext cx="7227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Jacob’s second name.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Jacob’s descendants.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federated tribes.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Land, king and population.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Religious: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God, Law, temple, traditions.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 &amp; Gentile Christians.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Zionist: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Political-military state.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Meaning of ‘Israel’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1E952-C8A3-7992-A512-68BC22376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16"/>
          <a:stretch>
            <a:fillRect/>
          </a:stretch>
        </p:blipFill>
        <p:spPr>
          <a:xfrm>
            <a:off x="820826" y="523220"/>
            <a:ext cx="5673548" cy="35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BE19DF-F321-DCAC-17C2-E2AD660AA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69A37A-A070-C1EE-D5A6-2FF42F38E3EE}"/>
              </a:ext>
            </a:extLst>
          </p:cNvPr>
          <p:cNvSpPr txBox="1"/>
          <p:nvPr/>
        </p:nvSpPr>
        <p:spPr>
          <a:xfrm>
            <a:off x="163012" y="78102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as though the word of God has failed. For not all those descended from Israel are Israelites,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663A9-F494-8BE6-F65F-485F1DFD77BE}"/>
              </a:ext>
            </a:extLst>
          </p:cNvPr>
          <p:cNvSpPr txBox="1"/>
          <p:nvPr/>
        </p:nvSpPr>
        <p:spPr>
          <a:xfrm>
            <a:off x="163012" y="934015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 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all of Abraham’s children are his descendants, but “it is through Isaac that descendants shall be named for you.”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[Gen. 21:12]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5AA64-C92C-8517-1B11-BC4E5322109B}"/>
              </a:ext>
            </a:extLst>
          </p:cNvPr>
          <p:cNvSpPr txBox="1"/>
          <p:nvPr/>
        </p:nvSpPr>
        <p:spPr>
          <a:xfrm>
            <a:off x="163012" y="2653623"/>
            <a:ext cx="2255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Israel: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52102-4B73-2994-99B4-766BE127B319}"/>
              </a:ext>
            </a:extLst>
          </p:cNvPr>
          <p:cNvSpPr txBox="1"/>
          <p:nvPr/>
        </p:nvSpPr>
        <p:spPr>
          <a:xfrm>
            <a:off x="1909917" y="2651704"/>
            <a:ext cx="5405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Jacob’s second name.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Ishmael and Esau disinherited.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Lit., ‘called’.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D3763-29F0-4246-56A6-52F985EDF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0"/>
            <a:ext cx="64861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8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9778</TotalTime>
  <Words>1042</Words>
  <Application>Microsoft Office PowerPoint</Application>
  <PresentationFormat>Custom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401</cp:revision>
  <dcterms:created xsi:type="dcterms:W3CDTF">2023-02-25T21:04:15Z</dcterms:created>
  <dcterms:modified xsi:type="dcterms:W3CDTF">2026-01-17T06:20:49Z</dcterms:modified>
</cp:coreProperties>
</file>