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432" r:id="rId3"/>
    <p:sldId id="460" r:id="rId4"/>
    <p:sldId id="456" r:id="rId5"/>
    <p:sldId id="435" r:id="rId6"/>
    <p:sldId id="444" r:id="rId7"/>
    <p:sldId id="445" r:id="rId8"/>
    <p:sldId id="446" r:id="rId9"/>
    <p:sldId id="457" r:id="rId10"/>
    <p:sldId id="448" r:id="rId11"/>
    <p:sldId id="451" r:id="rId12"/>
    <p:sldId id="449" r:id="rId13"/>
    <p:sldId id="450" r:id="rId14"/>
    <p:sldId id="452" r:id="rId15"/>
    <p:sldId id="458" r:id="rId16"/>
    <p:sldId id="453" r:id="rId17"/>
    <p:sldId id="454" r:id="rId18"/>
    <p:sldId id="411" r:id="rId19"/>
    <p:sldId id="455" r:id="rId20"/>
    <p:sldId id="329" r:id="rId21"/>
    <p:sldId id="416" r:id="rId22"/>
    <p:sldId id="441" r:id="rId23"/>
    <p:sldId id="443" r:id="rId24"/>
    <p:sldId id="447" r:id="rId25"/>
    <p:sldId id="413" r:id="rId26"/>
    <p:sldId id="459" r:id="rId27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09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8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3EB98-CE67-4EE2-92A7-FA29B3CB182A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638FE-97F1-4662-82BC-E3B0EDE24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A8118C-4051-56E2-18D2-5E8D3AC9525B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9:19-33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FCFAB-957E-4AA3-0696-81D94E2B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7315200" cy="31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AC572-9059-76FA-B25D-EE2F644A7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1A034B-FFE8-3BFE-9D3B-88C7F76B1D5F}"/>
              </a:ext>
            </a:extLst>
          </p:cNvPr>
          <p:cNvSpPr txBox="1"/>
          <p:nvPr/>
        </p:nvSpPr>
        <p:spPr>
          <a:xfrm>
            <a:off x="163012" y="92941"/>
            <a:ext cx="67891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us whom he has called,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from the Jews only but also from the gentiles?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509956-BB23-B394-65FB-0B9F919321F3}"/>
              </a:ext>
            </a:extLst>
          </p:cNvPr>
          <p:cNvSpPr/>
          <p:nvPr/>
        </p:nvSpPr>
        <p:spPr>
          <a:xfrm>
            <a:off x="163012" y="1541764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Called: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Jews: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Gentiles: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C5079-A29D-A586-EDD7-ED94E4A0564F}"/>
              </a:ext>
            </a:extLst>
          </p:cNvPr>
          <p:cNvSpPr/>
          <p:nvPr/>
        </p:nvSpPr>
        <p:spPr>
          <a:xfrm>
            <a:off x="2072080" y="1541764"/>
            <a:ext cx="5316794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To believe and to obey Jesus.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See next slide.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From all geographic, racial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, political, ethnic,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language and religious backgrounds.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CAD3C-C252-C391-2618-CED1C453F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5EBA0-5BA2-9441-50C4-39D22AA6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B82F01-7795-3CB7-6EDA-02E9EADF2AD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Who/What is a Jew?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6EFB998-B453-F66F-F8C1-BF111193C287}"/>
              </a:ext>
            </a:extLst>
          </p:cNvPr>
          <p:cNvSpPr/>
          <p:nvPr/>
        </p:nvSpPr>
        <p:spPr>
          <a:xfrm>
            <a:off x="66981" y="523220"/>
            <a:ext cx="225504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Racial: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Historic: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Ethnic: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Religious: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Legal: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Cultural: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Spiritual: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Zionist: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979EBC8-9C6A-EC1C-912B-06FBE6E5C7DB}"/>
              </a:ext>
            </a:extLst>
          </p:cNvPr>
          <p:cNvSpPr/>
          <p:nvPr/>
        </p:nvSpPr>
        <p:spPr>
          <a:xfrm>
            <a:off x="2190135" y="523220"/>
            <a:ext cx="5028606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Descended from Jacob.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Exiles from Judea province.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Culturally Hebrew, Israelite.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Practice Judaism.</a:t>
            </a: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Adherent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to a ‘licit’ religion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Self-identifying as Jewish.</a:t>
            </a: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Israelite &amp; Gentile believers.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Privileged Israeli citizens.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0D6F70-244D-3911-F9B0-350F1D621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46" y="523220"/>
            <a:ext cx="5397508" cy="359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3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2C84F-00F2-1709-76EC-271099952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D8FF82E-8078-F2A3-75D8-E84C26FCDD7B}"/>
              </a:ext>
            </a:extLst>
          </p:cNvPr>
          <p:cNvSpPr txBox="1"/>
          <p:nvPr/>
        </p:nvSpPr>
        <p:spPr>
          <a:xfrm>
            <a:off x="163012" y="1920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he also says in Hosea,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[Hos. 2:23]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“Those who were not my people I will call ‘my people,’ and her who was not beloved I will call ‘beloved.’ 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6E715-6042-8F17-C85B-6A5520DE7F40}"/>
              </a:ext>
            </a:extLst>
          </p:cNvPr>
          <p:cNvSpPr txBox="1"/>
          <p:nvPr/>
        </p:nvSpPr>
        <p:spPr>
          <a:xfrm>
            <a:off x="163012" y="1296767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“And in the place where it was said to them,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‘You are not my people,’ there they shall be called children of the living God.”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BAA0F-CD28-7371-94E1-2401344FD46B}"/>
              </a:ext>
            </a:extLst>
          </p:cNvPr>
          <p:cNvSpPr/>
          <p:nvPr/>
        </p:nvSpPr>
        <p:spPr>
          <a:xfrm>
            <a:off x="163012" y="3093435"/>
            <a:ext cx="22550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People: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Children: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0E9FA-4DA6-6D84-A5BF-3F853FA7ECB4}"/>
              </a:ext>
            </a:extLst>
          </p:cNvPr>
          <p:cNvSpPr/>
          <p:nvPr/>
        </p:nvSpPr>
        <p:spPr>
          <a:xfrm>
            <a:off x="2167852" y="3093435"/>
            <a:ext cx="51469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‘The great reversal!’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Adopted into God’s family.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6D37C-1AF0-75E4-AE77-81C35187D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0"/>
            <a:ext cx="6143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36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6BE363-6282-5AB0-6489-02FECFB47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3C06EF-2FB2-00ED-CCB3-BB30319BF39F}"/>
              </a:ext>
            </a:extLst>
          </p:cNvPr>
          <p:cNvSpPr txBox="1"/>
          <p:nvPr/>
        </p:nvSpPr>
        <p:spPr>
          <a:xfrm>
            <a:off x="163012" y="11827"/>
            <a:ext cx="7152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Isaiah cries out concerning Israel, “Though the number of the children of Israel were like the sand of the sea, only a remnant of them will be saved,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5C4CE-3310-7550-A3A2-FF8EA549B7DC}"/>
              </a:ext>
            </a:extLst>
          </p:cNvPr>
          <p:cNvSpPr txBox="1"/>
          <p:nvPr/>
        </p:nvSpPr>
        <p:spPr>
          <a:xfrm>
            <a:off x="163012" y="1725006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Lord will execute his sentence on the earth quickly and decisively.”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F276F-1B98-C478-915E-4ADCB5A5FDFD}"/>
              </a:ext>
            </a:extLst>
          </p:cNvPr>
          <p:cNvSpPr/>
          <p:nvPr/>
        </p:nvSpPr>
        <p:spPr>
          <a:xfrm>
            <a:off x="163440" y="3001854"/>
            <a:ext cx="22550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Remnant: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Earth: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E2BD26-489E-FE76-6EB0-9AF2A05D8734}"/>
              </a:ext>
            </a:extLst>
          </p:cNvPr>
          <p:cNvSpPr/>
          <p:nvPr/>
        </p:nvSpPr>
        <p:spPr>
          <a:xfrm>
            <a:off x="2278626" y="3001854"/>
            <a:ext cx="5036574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Faithful, believing minority.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‘Land’. See Gen. 12:7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89D2D-11CC-A663-81FD-3523582F3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1" y="11827"/>
            <a:ext cx="60772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7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D1A8E-E9AF-F2FC-4EA1-DA291307A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2A9073-97EB-26E2-6978-9EFA273AABBD}"/>
              </a:ext>
            </a:extLst>
          </p:cNvPr>
          <p:cNvSpPr txBox="1"/>
          <p:nvPr/>
        </p:nvSpPr>
        <p:spPr>
          <a:xfrm>
            <a:off x="163012" y="92941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 Isaiah predicted,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“If the Lord of hosts had not left descendants to us,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5400C3-9351-B87D-3DA9-D1FAB973FDD0}"/>
              </a:ext>
            </a:extLst>
          </p:cNvPr>
          <p:cNvSpPr txBox="1"/>
          <p:nvPr/>
        </p:nvSpPr>
        <p:spPr>
          <a:xfrm>
            <a:off x="163012" y="1408541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[then] we would have fared like Sodom and been made like Gomorrah.”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7C73F-B74E-6F20-6C36-EE2E48828D3B}"/>
              </a:ext>
            </a:extLst>
          </p:cNvPr>
          <p:cNvSpPr/>
          <p:nvPr/>
        </p:nvSpPr>
        <p:spPr>
          <a:xfrm>
            <a:off x="163440" y="2294708"/>
            <a:ext cx="291160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Isaiah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Hosts: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Descendants: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Sodom: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1DAED-57EE-27E8-589E-9EC5116932A0}"/>
              </a:ext>
            </a:extLst>
          </p:cNvPr>
          <p:cNvSpPr/>
          <p:nvPr/>
        </p:nvSpPr>
        <p:spPr>
          <a:xfrm>
            <a:off x="2934930" y="2294708"/>
            <a:ext cx="438027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1.9; 13.19.</a:t>
            </a:r>
          </a:p>
          <a:p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Angel armies.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‘Seed’ Gen. 12:7; 17:4-5.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Lot &amp; dau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ghters spared.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B67EF-6434-DC6E-217B-B0F0D935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213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216C1-E6EF-F37C-5DF1-7255A184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2B5546-F0A0-DE19-295F-B0C6188D3C50}"/>
              </a:ext>
            </a:extLst>
          </p:cNvPr>
          <p:cNvSpPr txBox="1"/>
          <p:nvPr/>
        </p:nvSpPr>
        <p:spPr>
          <a:xfrm>
            <a:off x="88082" y="80768"/>
            <a:ext cx="7227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sovereign purpose (9:19-33)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Recompense (19-23)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Wrath &amp; Mercy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Patience &amp; preparation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 Reversal (24-29)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Gentiles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remnant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Righteousness (30-33)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By faith or by works</a:t>
            </a:r>
          </a:p>
        </p:txBody>
      </p:sp>
    </p:spTree>
    <p:extLst>
      <p:ext uri="{BB962C8B-B14F-4D97-AF65-F5344CB8AC3E}">
        <p14:creationId xmlns:p14="http://schemas.microsoft.com/office/powerpoint/2010/main" val="356727353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356CE-8DB2-29C6-5920-AF6F7853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64C6DA-E888-F612-E1AA-DA954A761E9F}"/>
              </a:ext>
            </a:extLst>
          </p:cNvPr>
          <p:cNvSpPr txBox="1"/>
          <p:nvPr/>
        </p:nvSpPr>
        <p:spPr>
          <a:xfrm>
            <a:off x="163012" y="9294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then are we to say? Gentiles, who did not strive for righteousness, have attained it, that is, righteousness through faith,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F71F17-C7A6-B78B-C231-4453604F42CB}"/>
              </a:ext>
            </a:extLst>
          </p:cNvPr>
          <p:cNvSpPr txBox="1"/>
          <p:nvPr/>
        </p:nvSpPr>
        <p:spPr>
          <a:xfrm>
            <a:off x="207142" y="1364902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Israel, who did strive for the law of righteousness, did not attain that law.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CCD73-5005-599E-715B-712211B2E400}"/>
              </a:ext>
            </a:extLst>
          </p:cNvPr>
          <p:cNvSpPr/>
          <p:nvPr/>
        </p:nvSpPr>
        <p:spPr>
          <a:xfrm>
            <a:off x="207142" y="2651338"/>
            <a:ext cx="1665903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Strive: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Faith: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Law: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D02BB-8F7D-7BA4-4279-4BCE93D80162}"/>
              </a:ext>
            </a:extLst>
          </p:cNvPr>
          <p:cNvSpPr/>
          <p:nvPr/>
        </p:nvSpPr>
        <p:spPr>
          <a:xfrm>
            <a:off x="1762432" y="2651338"/>
            <a:ext cx="559647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Lit., ‘pursue’.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Believe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receive.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“</a:t>
            </a:r>
            <a:r>
              <a:rPr lang="el-GR" sz="2800" b="1" strike="noStrike" spc="-1" dirty="0">
                <a:solidFill>
                  <a:srgbClr val="000000"/>
                </a:solidFill>
                <a:latin typeface="Arial"/>
              </a:rPr>
              <a:t>[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Do this…]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 acquitted”.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290CB-8F05-4172-2B75-B817245D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6" y="0"/>
            <a:ext cx="7345252" cy="412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9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22931-036D-8CBF-CABD-5190CF704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453B18-354B-78F1-7CE1-B5647721782C}"/>
              </a:ext>
            </a:extLst>
          </p:cNvPr>
          <p:cNvSpPr txBox="1"/>
          <p:nvPr/>
        </p:nvSpPr>
        <p:spPr>
          <a:xfrm>
            <a:off x="163012" y="32425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not? Because they did not strive for it on the basis of faith but as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it were based on works.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840D7-7A17-8882-B508-991973A5905F}"/>
              </a:ext>
            </a:extLst>
          </p:cNvPr>
          <p:cNvSpPr txBox="1"/>
          <p:nvPr/>
        </p:nvSpPr>
        <p:spPr>
          <a:xfrm>
            <a:off x="163012" y="868076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have stumbled over the stumbling stone,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F6D9A-1967-2623-537F-71345AE15BF7}"/>
              </a:ext>
            </a:extLst>
          </p:cNvPr>
          <p:cNvSpPr/>
          <p:nvPr/>
        </p:nvSpPr>
        <p:spPr>
          <a:xfrm>
            <a:off x="163440" y="1822183"/>
            <a:ext cx="2026695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Strive: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Basis: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Works:</a:t>
            </a:r>
            <a:br>
              <a:rPr lang="en-US" sz="2800" b="1" strike="noStrike" spc="-1" dirty="0">
                <a:solidFill>
                  <a:srgbClr val="0070C0"/>
                </a:solidFill>
                <a:latin typeface="Arial"/>
              </a:rPr>
            </a:br>
            <a:endParaRPr lang="en-US" sz="2800" b="1" strike="noStrike" spc="-1" dirty="0">
              <a:solidFill>
                <a:srgbClr val="0070C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Stumble: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82972-FEBE-672D-88B0-98006862BA14}"/>
              </a:ext>
            </a:extLst>
          </p:cNvPr>
          <p:cNvSpPr/>
          <p:nvPr/>
        </p:nvSpPr>
        <p:spPr>
          <a:xfrm>
            <a:off x="2109019" y="1822183"/>
            <a:ext cx="5206181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‘pursue’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Ek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, ‘from’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Human effort and religion.</a:t>
            </a: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(See next slide.)</a:t>
            </a: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The ‘crux’ of the matter. 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C0B8A-BDE4-6CE5-35F7-4C877D49A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67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21797-4244-03F0-D50F-BD8A00F8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BB4DA-52FD-C839-A257-028488A3355F}"/>
              </a:ext>
            </a:extLst>
          </p:cNvPr>
          <p:cNvSpPr txBox="1"/>
          <p:nvPr/>
        </p:nvSpPr>
        <p:spPr>
          <a:xfrm>
            <a:off x="81506" y="69845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Which are works? Or faith?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88C7D-1777-DD4D-62A0-26172A9898FE}"/>
              </a:ext>
            </a:extLst>
          </p:cNvPr>
          <p:cNvSpPr txBox="1"/>
          <p:nvPr/>
        </p:nvSpPr>
        <p:spPr>
          <a:xfrm>
            <a:off x="244518" y="874666"/>
            <a:ext cx="2122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Alms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Believe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Charity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Faithful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Fasting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Festivals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37F8B-AB3B-B2F9-9CE3-B90976B47065}"/>
              </a:ext>
            </a:extLst>
          </p:cNvPr>
          <p:cNvSpPr txBox="1"/>
          <p:nvPr/>
        </p:nvSpPr>
        <p:spPr>
          <a:xfrm>
            <a:off x="2529283" y="888721"/>
            <a:ext cx="21851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Forgive</a:t>
            </a:r>
          </a:p>
          <a:p>
            <a:pPr lvl="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Giving</a:t>
            </a:r>
          </a:p>
          <a:p>
            <a:pPr lvl="0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Hope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Jihad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90C79-65B6-F0E0-9DA5-3799B259E68C}"/>
              </a:ext>
            </a:extLst>
          </p:cNvPr>
          <p:cNvSpPr txBox="1"/>
          <p:nvPr/>
        </p:nvSpPr>
        <p:spPr>
          <a:xfrm>
            <a:off x="4876206" y="874666"/>
            <a:ext cx="24389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Preach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Repent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Sabbath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</a:p>
          <a:p>
            <a:pPr lvl="0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F4F09-F868-5816-CD1A-3F62D3C93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30" y="614083"/>
            <a:ext cx="5251076" cy="350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5560E4-F35E-1354-BA09-73196E3A1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6926C-BC07-CF46-E2B8-1B8FF9B840C4}"/>
              </a:ext>
            </a:extLst>
          </p:cNvPr>
          <p:cNvSpPr txBox="1"/>
          <p:nvPr/>
        </p:nvSpPr>
        <p:spPr>
          <a:xfrm>
            <a:off x="163012" y="9294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is written,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“See, I am laying in Zion a stone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will make people stumble,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rock that will make them fall,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894202-389F-D42F-9702-4284BD3AA1A6}"/>
              </a:ext>
            </a:extLst>
          </p:cNvPr>
          <p:cNvSpPr txBox="1"/>
          <p:nvPr/>
        </p:nvSpPr>
        <p:spPr>
          <a:xfrm>
            <a:off x="163012" y="1812961"/>
            <a:ext cx="731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whoever trusts in him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not be put to shame.”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[Isa. 28:16 LXX]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014D1-9ED2-77B6-4018-6D3F2565E359}"/>
              </a:ext>
            </a:extLst>
          </p:cNvPr>
          <p:cNvSpPr/>
          <p:nvPr/>
        </p:nvSpPr>
        <p:spPr>
          <a:xfrm>
            <a:off x="163440" y="2651339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Stone: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Trusts: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Him: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8A89C-F3E6-4B7E-B5DD-33C4B6F9C084}"/>
              </a:ext>
            </a:extLst>
          </p:cNvPr>
          <p:cNvSpPr/>
          <p:nvPr/>
        </p:nvSpPr>
        <p:spPr>
          <a:xfrm>
            <a:off x="1821426" y="2651339"/>
            <a:ext cx="5493774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Heb. 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‘</a:t>
            </a:r>
            <a:r>
              <a:rPr lang="en-US" sz="2800" b="1" i="1" spc="-1" dirty="0" err="1">
                <a:solidFill>
                  <a:srgbClr val="000000"/>
                </a:solidFill>
                <a:latin typeface="Arial"/>
              </a:rPr>
              <a:t>eben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fem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 noun.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Heb. &amp; Gk., believes, faithful.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Heb.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masc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 pron. = LORD God?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700162-94F3-D413-A065-5F0048A2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65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1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94218-F76F-8B06-EDB2-61E775920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C321C5-E6EA-5C22-2309-E08286D25639}"/>
              </a:ext>
            </a:extLst>
          </p:cNvPr>
          <p:cNvSpPr txBox="1"/>
          <p:nvPr/>
        </p:nvSpPr>
        <p:spPr>
          <a:xfrm>
            <a:off x="88082" y="57537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Recompense (19-23)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Wrath &amp; Mercy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Patience &amp; preparation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Reversal (24-29)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Gentiles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remnant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Righteousness (30-33)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By faith or by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E5BE9-173A-D236-2370-6C19183C9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879"/>
            <a:ext cx="7315200" cy="2894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5BAD4-C909-810A-B0C0-77426D931CF2}"/>
              </a:ext>
            </a:extLst>
          </p:cNvPr>
          <p:cNvSpPr txBox="1"/>
          <p:nvPr/>
        </p:nvSpPr>
        <p:spPr>
          <a:xfrm>
            <a:off x="44041" y="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 algn="ctr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sovereign purpose (9:19-33)</a:t>
            </a:r>
          </a:p>
        </p:txBody>
      </p:sp>
    </p:spTree>
    <p:extLst>
      <p:ext uri="{BB962C8B-B14F-4D97-AF65-F5344CB8AC3E}">
        <p14:creationId xmlns:p14="http://schemas.microsoft.com/office/powerpoint/2010/main" val="256264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A57B2-37C5-EDE4-3A6A-2F89AC41D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88FCF9-221E-0A05-6093-66D1A94B3B6D}"/>
              </a:ext>
            </a:extLst>
          </p:cNvPr>
          <p:cNvSpPr txBox="1"/>
          <p:nvPr/>
        </p:nvSpPr>
        <p:spPr>
          <a:xfrm>
            <a:off x="44041" y="523220"/>
            <a:ext cx="72271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not pre-determined salvation!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God determining how people obtain salvation.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People must obtain salvation by remaining faithful to Messiah Jesus. 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do not earn salvation by their hard work or religious identity.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75E51-64FD-BCE6-9C67-28EF66EFF56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826AA-C83E-6A29-11EA-1B877846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71" y="523220"/>
            <a:ext cx="5026928" cy="35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http://romans.forum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B8B6B-6E12-E324-62ED-1062EA7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060" y="805721"/>
            <a:ext cx="3309079" cy="330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25812-7D3A-AC06-DD80-55D36DCEE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3AB5D4-86AF-9962-7544-E581F6BF4D2D}"/>
              </a:ext>
            </a:extLst>
          </p:cNvPr>
          <p:cNvSpPr txBox="1"/>
          <p:nvPr/>
        </p:nvSpPr>
        <p:spPr>
          <a:xfrm>
            <a:off x="163012" y="523220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ED4402-E029-CE0B-9C34-C8CEB6D40B89}"/>
              </a:ext>
            </a:extLst>
          </p:cNvPr>
          <p:cNvSpPr txBox="1"/>
          <p:nvPr/>
        </p:nvSpPr>
        <p:spPr>
          <a:xfrm>
            <a:off x="103571" y="211671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7FC1D7-E412-DFD1-8C8F-58B054A67F8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B875C-E8D0-CF78-B6DD-DC19146580E3}"/>
              </a:ext>
            </a:extLst>
          </p:cNvPr>
          <p:cNvSpPr/>
          <p:nvPr/>
        </p:nvSpPr>
        <p:spPr>
          <a:xfrm>
            <a:off x="163080" y="2537280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2BCE6-10E7-3993-81D3-91E395B00321}"/>
              </a:ext>
            </a:extLst>
          </p:cNvPr>
          <p:cNvSpPr/>
          <p:nvPr/>
        </p:nvSpPr>
        <p:spPr>
          <a:xfrm>
            <a:off x="2167920" y="2537280"/>
            <a:ext cx="514692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916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32275-7E5D-E167-4972-358EC11C9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593BEF-7BE2-B2DC-0BB5-EE95930AACD1}"/>
              </a:ext>
            </a:extLst>
          </p:cNvPr>
          <p:cNvSpPr txBox="1"/>
          <p:nvPr/>
        </p:nvSpPr>
        <p:spPr>
          <a:xfrm>
            <a:off x="163012" y="523220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0BEB8-B3EA-62CD-EEB8-3526A6D03B40}"/>
              </a:ext>
            </a:extLst>
          </p:cNvPr>
          <p:cNvSpPr txBox="1"/>
          <p:nvPr/>
        </p:nvSpPr>
        <p:spPr>
          <a:xfrm>
            <a:off x="103571" y="2116715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7ABB1-E785-9639-A912-2C87A013740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AAEE43-0D67-F84C-41B7-FF4D39CA4FDC}"/>
              </a:ext>
            </a:extLst>
          </p:cNvPr>
          <p:cNvSpPr/>
          <p:nvPr/>
        </p:nvSpPr>
        <p:spPr>
          <a:xfrm>
            <a:off x="163080" y="2537280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482CB-9FC5-5E51-A25D-DF28D75D33D6}"/>
              </a:ext>
            </a:extLst>
          </p:cNvPr>
          <p:cNvSpPr/>
          <p:nvPr/>
        </p:nvSpPr>
        <p:spPr>
          <a:xfrm>
            <a:off x="2167920" y="2537280"/>
            <a:ext cx="514692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090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A806D9-818F-22E5-D830-B1153672F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57654B-7FEB-97B3-C534-E55B3B346822}"/>
              </a:ext>
            </a:extLst>
          </p:cNvPr>
          <p:cNvSpPr txBox="1"/>
          <p:nvPr/>
        </p:nvSpPr>
        <p:spPr>
          <a:xfrm>
            <a:off x="163012" y="92941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F2672-3A89-0731-7B21-9003A8C2DB1A}"/>
              </a:ext>
            </a:extLst>
          </p:cNvPr>
          <p:cNvSpPr txBox="1"/>
          <p:nvPr/>
        </p:nvSpPr>
        <p:spPr>
          <a:xfrm>
            <a:off x="207142" y="1599643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11DC75-7EE9-A739-4796-88750E5BAB96}"/>
              </a:ext>
            </a:extLst>
          </p:cNvPr>
          <p:cNvSpPr/>
          <p:nvPr/>
        </p:nvSpPr>
        <p:spPr>
          <a:xfrm>
            <a:off x="163080" y="2537280"/>
            <a:ext cx="225504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…: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69B87-FE5C-8EE9-F346-24441DACCF50}"/>
              </a:ext>
            </a:extLst>
          </p:cNvPr>
          <p:cNvSpPr/>
          <p:nvPr/>
        </p:nvSpPr>
        <p:spPr>
          <a:xfrm>
            <a:off x="2167920" y="2537280"/>
            <a:ext cx="5146920" cy="137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614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F20E79-3DC6-AD72-F355-23024CB0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8E063F-AFDC-E465-DFE3-D3B15ECA8606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39743-0C77-A62E-B4B1-998D549D17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Titre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3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305EF-054F-546C-D92F-61617DCC5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F1871B-A1D5-F8D3-CAD5-FA4E586C495C}"/>
              </a:ext>
            </a:extLst>
          </p:cNvPr>
          <p:cNvSpPr txBox="1"/>
          <p:nvPr/>
        </p:nvSpPr>
        <p:spPr>
          <a:xfrm>
            <a:off x="252077" y="150528"/>
            <a:ext cx="7152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563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9690F-8654-8FE5-DF75-95290753D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E0D64D-E013-9268-7585-7C5B0BEC3FE7}"/>
              </a:ext>
            </a:extLst>
          </p:cNvPr>
          <p:cNvSpPr txBox="1"/>
          <p:nvPr/>
        </p:nvSpPr>
        <p:spPr>
          <a:xfrm>
            <a:off x="88081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Cosmology: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origins and history which explain visible reality.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Beliefs: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supernatural entities &amp; forces which control or disrupt daily life.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social &amp; personal rules which maintain social harmony.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Rituals: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supervised by effective shamans or by qualified clerics.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2AF62-F36C-64D2-CF99-29D5B59F5E1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Components of human religions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859F3-E59F-5FBD-C495-F4467DDA8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6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A4B0A-9576-D50D-2CF0-402FFD8DA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91700E-AFDC-73A0-5985-035A1F8BF130}"/>
              </a:ext>
            </a:extLst>
          </p:cNvPr>
          <p:cNvSpPr txBox="1"/>
          <p:nvPr/>
        </p:nvSpPr>
        <p:spPr>
          <a:xfrm>
            <a:off x="88082" y="80768"/>
            <a:ext cx="7227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sovereign purpose (9:19-33)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Recompense (19-23)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Wrath &amp; Mercy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Patience &amp; preparation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Reversal (24-29)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Gentiles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remnant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Righteousness (30-33)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By faith or by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AADB0-A88E-0EAF-3EF9-3B9C40C02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7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87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0F9864-BB4E-DF2A-4044-9507BC178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8A1A28-5367-E2E3-6DBB-840CC34D85E4}"/>
              </a:ext>
            </a:extLst>
          </p:cNvPr>
          <p:cNvSpPr txBox="1"/>
          <p:nvPr/>
        </p:nvSpPr>
        <p:spPr>
          <a:xfrm>
            <a:off x="207142" y="1768488"/>
            <a:ext cx="71521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say to me then, “Why then does he still find fault? For who can resist his will?”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042B2-1174-E2EF-D1EC-9F8A9C6FD8A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Romans 9 (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NRSVue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2021)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4F456-0C87-12DF-E16F-460FCC102848}"/>
              </a:ext>
            </a:extLst>
          </p:cNvPr>
          <p:cNvSpPr/>
          <p:nvPr/>
        </p:nvSpPr>
        <p:spPr>
          <a:xfrm>
            <a:off x="207142" y="3118904"/>
            <a:ext cx="22550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Resist: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Will: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1CB1C-168D-11E8-568B-81C72CF730F9}"/>
              </a:ext>
            </a:extLst>
          </p:cNvPr>
          <p:cNvSpPr/>
          <p:nvPr/>
        </p:nvSpPr>
        <p:spPr>
          <a:xfrm>
            <a:off x="1835898" y="3118904"/>
            <a:ext cx="5479302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To oppose power </a:t>
            </a:r>
            <a:r>
              <a:rPr lang="el-GR" sz="2800" b="1" strike="noStrike" spc="-1" dirty="0">
                <a:solidFill>
                  <a:srgbClr val="000000"/>
                </a:solidFill>
                <a:latin typeface="Arial"/>
              </a:rPr>
              <a:t>||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Eph. 6:13.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i="1" strike="noStrike" spc="-1" dirty="0" err="1">
                <a:solidFill>
                  <a:srgbClr val="000000"/>
                </a:solidFill>
                <a:latin typeface="Arial"/>
              </a:rPr>
              <a:t>boul</a:t>
            </a:r>
            <a:r>
              <a:rPr lang="fr-CA" sz="2800" b="1" i="1" spc="-1" dirty="0" err="1">
                <a:solidFill>
                  <a:srgbClr val="000000"/>
                </a:solidFill>
                <a:latin typeface="Arial"/>
              </a:rPr>
              <a:t>éma</a:t>
            </a:r>
            <a:r>
              <a:rPr lang="fr-CA" sz="2800" b="1" spc="-1" dirty="0">
                <a:solidFill>
                  <a:srgbClr val="000000"/>
                </a:solidFill>
                <a:latin typeface="Arial"/>
              </a:rPr>
              <a:t>, intention, </a:t>
            </a:r>
            <a:r>
              <a:rPr lang="fr-CA" sz="2800" b="1" spc="-1" dirty="0" err="1">
                <a:solidFill>
                  <a:srgbClr val="000000"/>
                </a:solidFill>
                <a:latin typeface="Arial"/>
              </a:rPr>
              <a:t>purpose</a:t>
            </a:r>
            <a:r>
              <a:rPr lang="fr-CA" sz="2800" b="1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D0EC4-7713-5CB5-BAFC-4254A103C666}"/>
              </a:ext>
            </a:extLst>
          </p:cNvPr>
          <p:cNvSpPr txBox="1"/>
          <p:nvPr/>
        </p:nvSpPr>
        <p:spPr>
          <a:xfrm>
            <a:off x="207142" y="488641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then he has mercy on whomever he chooses, and he hardens the heart of whomever he chooses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4AA00-CE99-9C33-7E51-874FAF4C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54" y="363984"/>
            <a:ext cx="4518944" cy="376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17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6ABF7E-66E9-EE8A-9FD9-D9A89051E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E67CE1-76D5-923D-9854-D5045828D5DE}"/>
              </a:ext>
            </a:extLst>
          </p:cNvPr>
          <p:cNvSpPr txBox="1"/>
          <p:nvPr/>
        </p:nvSpPr>
        <p:spPr>
          <a:xfrm>
            <a:off x="163012" y="9294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who indeed are you, a human, to argue with God? Will what is molded say to the one who molds it, “Why have you made me like this?”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55DAC1-B51C-9627-25AC-C0CFB59E9567}"/>
              </a:ext>
            </a:extLst>
          </p:cNvPr>
          <p:cNvSpPr txBox="1"/>
          <p:nvPr/>
        </p:nvSpPr>
        <p:spPr>
          <a:xfrm>
            <a:off x="163012" y="1385793"/>
            <a:ext cx="72111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						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the potter no right over the clay, to make out of the same lump one object for special use and another for ordinary use?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2EB17E-B74D-C4ED-0561-469995DA22C8}"/>
              </a:ext>
            </a:extLst>
          </p:cNvPr>
          <p:cNvSpPr/>
          <p:nvPr/>
        </p:nvSpPr>
        <p:spPr>
          <a:xfrm>
            <a:off x="163012" y="3145411"/>
            <a:ext cx="22550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Argue: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Potter: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19E39-4E2E-39E5-AC31-14964CA5681B}"/>
              </a:ext>
            </a:extLst>
          </p:cNvPr>
          <p:cNvSpPr/>
          <p:nvPr/>
        </p:nvSpPr>
        <p:spPr>
          <a:xfrm>
            <a:off x="1740310" y="3138037"/>
            <a:ext cx="553076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‘against-from-judge’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Yahweh, Isa. 29:16; 64:8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B5C3B-FF9D-16DC-821D-5186864C0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2" y="-24110"/>
            <a:ext cx="60987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95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0A3AAC-C66C-3510-8890-DE17F4BF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76174F-CB63-EC9F-2D52-9AEDA9514A9D}"/>
              </a:ext>
            </a:extLst>
          </p:cNvPr>
          <p:cNvSpPr txBox="1"/>
          <p:nvPr/>
        </p:nvSpPr>
        <p:spPr>
          <a:xfrm>
            <a:off x="163012" y="92941"/>
            <a:ext cx="71521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God, desiring to show his wrath and to make known his power, has endured with much patience the objects of wrath that are made for destruction, 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01334-0CD5-596C-BA09-58D5110DAC4C}"/>
              </a:ext>
            </a:extLst>
          </p:cNvPr>
          <p:cNvSpPr/>
          <p:nvPr/>
        </p:nvSpPr>
        <p:spPr>
          <a:xfrm>
            <a:off x="163440" y="1776544"/>
            <a:ext cx="2646128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Desire: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Wrath: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Power: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Endure: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Destruction: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60C84-BA75-6F93-67A0-E385868F10FA}"/>
              </a:ext>
            </a:extLst>
          </p:cNvPr>
          <p:cNvSpPr/>
          <p:nvPr/>
        </p:nvSpPr>
        <p:spPr>
          <a:xfrm>
            <a:off x="2713703" y="1776544"/>
            <a:ext cx="4601497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Sovereign will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Moral judgement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Able to inflict justice</a:t>
            </a:r>
            <a:endParaRPr lang="en-US" sz="2800" b="1" strike="noStrike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Long-term plan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Creative purpose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863E6-C4A3-C133-0164-C8F55676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DECB9-EA2A-809A-57BF-BB66B0DB4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72CAA7-D146-D2A9-BAFB-A745CF46E8BE}"/>
              </a:ext>
            </a:extLst>
          </p:cNvPr>
          <p:cNvSpPr txBox="1"/>
          <p:nvPr/>
        </p:nvSpPr>
        <p:spPr>
          <a:xfrm>
            <a:off x="163012" y="92941"/>
            <a:ext cx="69162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strike="sngStrik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he has done so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order to make known the riches of his glory for the objects of mercy, which he has prepared beforehand for glory.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4CD3A-9DBF-F35C-123A-B5CE4EC6EDEF}"/>
              </a:ext>
            </a:extLst>
          </p:cNvPr>
          <p:cNvSpPr/>
          <p:nvPr/>
        </p:nvSpPr>
        <p:spPr>
          <a:xfrm>
            <a:off x="229448" y="1871953"/>
            <a:ext cx="22550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Known: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Riches: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Mercy:</a:t>
            </a: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Prepared: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Glory: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2213D5-827F-2084-8D1D-70E6EFAB7887}"/>
              </a:ext>
            </a:extLst>
          </p:cNvPr>
          <p:cNvSpPr/>
          <p:nvPr/>
        </p:nvSpPr>
        <p:spPr>
          <a:xfrm>
            <a:off x="2285906" y="1871953"/>
            <a:ext cx="51469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God is self-revealing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Amazing abundance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Fulfills needs and purpose</a:t>
            </a: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‘Pre-’, before when?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Everlasting life, as co-rulers.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E9400-8E3B-FBF0-5883-4CA35E7A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67" y="0"/>
            <a:ext cx="53206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88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6339E-1228-ACB1-1682-54AE7CDAE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1ADA77-1EDD-7CBA-69F2-3F02AD53B7E5}"/>
              </a:ext>
            </a:extLst>
          </p:cNvPr>
          <p:cNvSpPr txBox="1"/>
          <p:nvPr/>
        </p:nvSpPr>
        <p:spPr>
          <a:xfrm>
            <a:off x="88082" y="80768"/>
            <a:ext cx="72271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God’s sovereign purpose (9:19-33)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Recompense (19-23)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Wrath &amp; Mercy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Patience &amp; preparation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B.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Reversal (24-29)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Gentiles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Israel &amp; remnant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Righteousness (30-33)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By faith or by 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CCC70-B92B-C072-C240-02E10E294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550"/>
          <a:stretch>
            <a:fillRect/>
          </a:stretch>
        </p:blipFill>
        <p:spPr>
          <a:xfrm>
            <a:off x="1025241" y="0"/>
            <a:ext cx="526471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8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9990</TotalTime>
  <Words>1415</Words>
  <Application>Microsoft Office PowerPoint</Application>
  <PresentationFormat>Custom</PresentationFormat>
  <Paragraphs>212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407</cp:revision>
  <dcterms:created xsi:type="dcterms:W3CDTF">2023-02-25T21:04:15Z</dcterms:created>
  <dcterms:modified xsi:type="dcterms:W3CDTF">2026-01-31T19:57:29Z</dcterms:modified>
</cp:coreProperties>
</file>