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4a" ContentType="audio/mp4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63"/>
  </p:notesMasterIdLst>
  <p:sldIdLst>
    <p:sldId id="256" r:id="rId2"/>
    <p:sldId id="441" r:id="rId3"/>
    <p:sldId id="257" r:id="rId4"/>
    <p:sldId id="258" r:id="rId5"/>
    <p:sldId id="439" r:id="rId6"/>
    <p:sldId id="259" r:id="rId7"/>
    <p:sldId id="261" r:id="rId8"/>
    <p:sldId id="467" r:id="rId9"/>
    <p:sldId id="440" r:id="rId10"/>
    <p:sldId id="432" r:id="rId11"/>
    <p:sldId id="411" r:id="rId12"/>
    <p:sldId id="447" r:id="rId13"/>
    <p:sldId id="476" r:id="rId14"/>
    <p:sldId id="296" r:id="rId15"/>
    <p:sldId id="297" r:id="rId16"/>
    <p:sldId id="298" r:id="rId17"/>
    <p:sldId id="301" r:id="rId18"/>
    <p:sldId id="304" r:id="rId19"/>
    <p:sldId id="307" r:id="rId20"/>
    <p:sldId id="308" r:id="rId21"/>
    <p:sldId id="310" r:id="rId22"/>
    <p:sldId id="311" r:id="rId23"/>
    <p:sldId id="312" r:id="rId24"/>
    <p:sldId id="315" r:id="rId25"/>
    <p:sldId id="316" r:id="rId26"/>
    <p:sldId id="329" r:id="rId27"/>
    <p:sldId id="445" r:id="rId28"/>
    <p:sldId id="446" r:id="rId29"/>
    <p:sldId id="444" r:id="rId30"/>
    <p:sldId id="449" r:id="rId31"/>
    <p:sldId id="460" r:id="rId32"/>
    <p:sldId id="474" r:id="rId33"/>
    <p:sldId id="464" r:id="rId34"/>
    <p:sldId id="459" r:id="rId35"/>
    <p:sldId id="468" r:id="rId36"/>
    <p:sldId id="450" r:id="rId37"/>
    <p:sldId id="451" r:id="rId38"/>
    <p:sldId id="469" r:id="rId39"/>
    <p:sldId id="452" r:id="rId40"/>
    <p:sldId id="453" r:id="rId41"/>
    <p:sldId id="473" r:id="rId42"/>
    <p:sldId id="454" r:id="rId43"/>
    <p:sldId id="455" r:id="rId44"/>
    <p:sldId id="470" r:id="rId45"/>
    <p:sldId id="456" r:id="rId46"/>
    <p:sldId id="457" r:id="rId47"/>
    <p:sldId id="471" r:id="rId48"/>
    <p:sldId id="458" r:id="rId49"/>
    <p:sldId id="462" r:id="rId50"/>
    <p:sldId id="472" r:id="rId51"/>
    <p:sldId id="465" r:id="rId52"/>
    <p:sldId id="463" r:id="rId53"/>
    <p:sldId id="443" r:id="rId54"/>
    <p:sldId id="477" r:id="rId55"/>
    <p:sldId id="442" r:id="rId56"/>
    <p:sldId id="466" r:id="rId57"/>
    <p:sldId id="461" r:id="rId58"/>
    <p:sldId id="448" r:id="rId59"/>
    <p:sldId id="475" r:id="rId60"/>
    <p:sldId id="413" r:id="rId61"/>
    <p:sldId id="438" r:id="rId62"/>
  </p:sldIdLst>
  <p:sldSz cx="7315200" cy="41148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234195FF-8F86-54BB-EB87-7D403376B1B0}" name="Galen Currah" initials="GC" userId="b9acc8d0659c3654" providerId="Windows Live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BFDE7"/>
    <a:srgbClr val="F1EEE9"/>
    <a:srgbClr val="FFFFCC"/>
    <a:srgbClr val="EEE7E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88" autoAdjust="0"/>
    <p:restoredTop sz="94660"/>
  </p:normalViewPr>
  <p:slideViewPr>
    <p:cSldViewPr snapToGrid="0">
      <p:cViewPr varScale="1">
        <p:scale>
          <a:sx n="132" d="100"/>
          <a:sy n="132" d="100"/>
        </p:scale>
        <p:origin x="130" y="225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notesMaster" Target="notesMasters/notesMaster1.xml"/><Relationship Id="rId68" Type="http://schemas.microsoft.com/office/2018/10/relationships/authors" Target="author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06E91B-87F4-4E00-9DBE-DCA52CAF6720}" type="datetimeFigureOut">
              <a:rPr lang="en-US" smtClean="0"/>
              <a:t>3/28/2026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877DB0B-37B6-49B2-9E05-AC3742E9DE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13463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0D8556-1607-4220-BF86-FB5F6011C13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025833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Google Shape;513;p56:notes"/>
          <p:cNvSpPr txBox="1"/>
          <p:nvPr/>
        </p:nvSpPr>
        <p:spPr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4" name="Google Shape;514;p56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63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5" name="Google Shape;515;p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" name="Google Shape;524;p57:notes"/>
          <p:cNvSpPr/>
          <p:nvPr/>
        </p:nvSpPr>
        <p:spPr>
          <a:xfrm>
            <a:off x="3886200" y="0"/>
            <a:ext cx="2971800" cy="457200"/>
          </a:xfrm>
          <a:prstGeom prst="roundRect">
            <a:avLst>
              <a:gd name="adj" fmla="val 75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525" name="Google Shape;525;p57:notes"/>
          <p:cNvGrpSpPr/>
          <p:nvPr/>
        </p:nvGrpSpPr>
        <p:grpSpPr>
          <a:xfrm>
            <a:off x="3886200" y="8686800"/>
            <a:ext cx="2970213" cy="455613"/>
            <a:chOff x="2448" y="5472"/>
            <a:chExt cx="1871" cy="287"/>
          </a:xfrm>
        </p:grpSpPr>
        <p:sp>
          <p:nvSpPr>
            <p:cNvPr id="526" name="Google Shape;526;p57:notes"/>
            <p:cNvSpPr/>
            <p:nvPr/>
          </p:nvSpPr>
          <p:spPr>
            <a:xfrm>
              <a:off x="2448" y="5472"/>
              <a:ext cx="1871" cy="287"/>
            </a:xfrm>
            <a:prstGeom prst="roundRect">
              <a:avLst>
                <a:gd name="adj" fmla="val 75"/>
              </a:avLst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7" name="Google Shape;527;p57:notes"/>
            <p:cNvSpPr txBox="1"/>
            <p:nvPr/>
          </p:nvSpPr>
          <p:spPr>
            <a:xfrm>
              <a:off x="2448" y="5596"/>
              <a:ext cx="1871" cy="16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0350" tIns="44275" rIns="90350" bIns="44275" anchor="b" anchorCtr="0">
              <a:spAutoFit/>
            </a:bodyPr>
            <a:lstStyle/>
            <a:p>
              <a:pPr marL="0" marR="0" lvl="0" indent="0" algn="r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381D7B"/>
                </a:buClr>
                <a:buSzPts val="1800"/>
                <a:buFont typeface="Arial"/>
                <a:buNone/>
              </a:pPr>
              <a:r>
                <a:rPr lang="en-US" sz="1800" b="1" i="0" u="none">
                  <a:solidFill>
                    <a:srgbClr val="381D7B"/>
                  </a:solidFill>
                  <a:latin typeface="Arial"/>
                  <a:ea typeface="Arial"/>
                  <a:cs typeface="Arial"/>
                  <a:sym typeface="Arial"/>
                </a:rPr>
                <a:t>19</a:t>
              </a:r>
              <a:endParaRPr/>
            </a:p>
          </p:txBody>
        </p:sp>
      </p:grpSp>
      <p:sp>
        <p:nvSpPr>
          <p:cNvPr id="528" name="Google Shape;528;p57:notes"/>
          <p:cNvSpPr/>
          <p:nvPr/>
        </p:nvSpPr>
        <p:spPr>
          <a:xfrm>
            <a:off x="0" y="8686800"/>
            <a:ext cx="2971800" cy="457200"/>
          </a:xfrm>
          <a:prstGeom prst="roundRect">
            <a:avLst>
              <a:gd name="adj" fmla="val 75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9" name="Google Shape;529;p57:notes"/>
          <p:cNvSpPr/>
          <p:nvPr/>
        </p:nvSpPr>
        <p:spPr>
          <a:xfrm>
            <a:off x="0" y="0"/>
            <a:ext cx="2971800" cy="457200"/>
          </a:xfrm>
          <a:prstGeom prst="roundRect">
            <a:avLst>
              <a:gd name="adj" fmla="val 75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0" name="Google Shape;530;p57:notes"/>
          <p:cNvSpPr txBox="1"/>
          <p:nvPr/>
        </p:nvSpPr>
        <p:spPr>
          <a:xfrm>
            <a:off x="1150937" y="692150"/>
            <a:ext cx="4556125" cy="34163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1" name="Google Shape;531;p57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63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2" name="Google Shape;532;p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7" name="Google Shape;557;p59:notes"/>
          <p:cNvSpPr txBox="1"/>
          <p:nvPr/>
        </p:nvSpPr>
        <p:spPr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58" name="Google Shape;558;p59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63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9" name="Google Shape;559;p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9" name="Google Shape;569;p60:notes"/>
          <p:cNvSpPr txBox="1"/>
          <p:nvPr/>
        </p:nvSpPr>
        <p:spPr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70" name="Google Shape;570;p60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63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1" name="Google Shape;571;p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8" name="Google Shape;578;p61:notes"/>
          <p:cNvSpPr txBox="1"/>
          <p:nvPr/>
        </p:nvSpPr>
        <p:spPr>
          <a:xfrm>
            <a:off x="1150937" y="692150"/>
            <a:ext cx="4556125" cy="34163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79" name="Google Shape;579;p61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63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0" name="Google Shape;580;p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8" name="Google Shape;608;p64:notes"/>
          <p:cNvSpPr/>
          <p:nvPr/>
        </p:nvSpPr>
        <p:spPr>
          <a:xfrm>
            <a:off x="3886200" y="0"/>
            <a:ext cx="2971800" cy="457200"/>
          </a:xfrm>
          <a:prstGeom prst="roundRect">
            <a:avLst>
              <a:gd name="adj" fmla="val 75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609" name="Google Shape;609;p64:notes"/>
          <p:cNvGrpSpPr/>
          <p:nvPr/>
        </p:nvGrpSpPr>
        <p:grpSpPr>
          <a:xfrm>
            <a:off x="3886200" y="8686800"/>
            <a:ext cx="2970213" cy="455613"/>
            <a:chOff x="2448" y="5472"/>
            <a:chExt cx="1871" cy="287"/>
          </a:xfrm>
        </p:grpSpPr>
        <p:sp>
          <p:nvSpPr>
            <p:cNvPr id="610" name="Google Shape;610;p64:notes"/>
            <p:cNvSpPr/>
            <p:nvPr/>
          </p:nvSpPr>
          <p:spPr>
            <a:xfrm>
              <a:off x="2448" y="5472"/>
              <a:ext cx="1871" cy="287"/>
            </a:xfrm>
            <a:prstGeom prst="roundRect">
              <a:avLst>
                <a:gd name="adj" fmla="val 75"/>
              </a:avLst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1" name="Google Shape;611;p64:notes"/>
            <p:cNvSpPr txBox="1"/>
            <p:nvPr/>
          </p:nvSpPr>
          <p:spPr>
            <a:xfrm>
              <a:off x="2448" y="5596"/>
              <a:ext cx="1871" cy="16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0350" tIns="44275" rIns="90350" bIns="44275" anchor="b" anchorCtr="0">
              <a:spAutoFit/>
            </a:bodyPr>
            <a:lstStyle/>
            <a:p>
              <a:pPr marL="0" marR="0" lvl="0" indent="0" algn="r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381D7B"/>
                </a:buClr>
                <a:buSzPts val="1800"/>
                <a:buFont typeface="Arial"/>
                <a:buNone/>
              </a:pPr>
              <a:r>
                <a:rPr lang="en-US" sz="1800" b="1" i="0" u="none">
                  <a:solidFill>
                    <a:srgbClr val="381D7B"/>
                  </a:solidFill>
                  <a:latin typeface="Arial"/>
                  <a:ea typeface="Arial"/>
                  <a:cs typeface="Arial"/>
                  <a:sym typeface="Arial"/>
                </a:rPr>
                <a:t>25</a:t>
              </a:r>
              <a:endParaRPr/>
            </a:p>
          </p:txBody>
        </p:sp>
      </p:grpSp>
      <p:sp>
        <p:nvSpPr>
          <p:cNvPr id="612" name="Google Shape;612;p64:notes"/>
          <p:cNvSpPr/>
          <p:nvPr/>
        </p:nvSpPr>
        <p:spPr>
          <a:xfrm>
            <a:off x="0" y="8686800"/>
            <a:ext cx="2971800" cy="457200"/>
          </a:xfrm>
          <a:prstGeom prst="roundRect">
            <a:avLst>
              <a:gd name="adj" fmla="val 75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13" name="Google Shape;613;p64:notes"/>
          <p:cNvSpPr/>
          <p:nvPr/>
        </p:nvSpPr>
        <p:spPr>
          <a:xfrm>
            <a:off x="0" y="0"/>
            <a:ext cx="2971800" cy="457200"/>
          </a:xfrm>
          <a:prstGeom prst="roundRect">
            <a:avLst>
              <a:gd name="adj" fmla="val 75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14" name="Google Shape;614;p64:notes"/>
          <p:cNvSpPr txBox="1"/>
          <p:nvPr/>
        </p:nvSpPr>
        <p:spPr>
          <a:xfrm>
            <a:off x="1150937" y="692150"/>
            <a:ext cx="4556125" cy="34163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15" name="Google Shape;615;p64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63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6" name="Google Shape;616;p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8" name="Google Shape;628;p65:notes"/>
          <p:cNvSpPr/>
          <p:nvPr/>
        </p:nvSpPr>
        <p:spPr>
          <a:xfrm>
            <a:off x="3886200" y="0"/>
            <a:ext cx="2971800" cy="457200"/>
          </a:xfrm>
          <a:prstGeom prst="roundRect">
            <a:avLst>
              <a:gd name="adj" fmla="val 75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629" name="Google Shape;629;p65:notes"/>
          <p:cNvGrpSpPr/>
          <p:nvPr/>
        </p:nvGrpSpPr>
        <p:grpSpPr>
          <a:xfrm>
            <a:off x="3886200" y="8686800"/>
            <a:ext cx="2970213" cy="455613"/>
            <a:chOff x="2448" y="5472"/>
            <a:chExt cx="1871" cy="287"/>
          </a:xfrm>
        </p:grpSpPr>
        <p:sp>
          <p:nvSpPr>
            <p:cNvPr id="630" name="Google Shape;630;p65:notes"/>
            <p:cNvSpPr/>
            <p:nvPr/>
          </p:nvSpPr>
          <p:spPr>
            <a:xfrm>
              <a:off x="2448" y="5472"/>
              <a:ext cx="1871" cy="287"/>
            </a:xfrm>
            <a:prstGeom prst="roundRect">
              <a:avLst>
                <a:gd name="adj" fmla="val 75"/>
              </a:avLst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1" name="Google Shape;631;p65:notes"/>
            <p:cNvSpPr txBox="1"/>
            <p:nvPr/>
          </p:nvSpPr>
          <p:spPr>
            <a:xfrm>
              <a:off x="2448" y="5596"/>
              <a:ext cx="1871" cy="16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0350" tIns="44275" rIns="90350" bIns="44275" anchor="b" anchorCtr="0">
              <a:spAutoFit/>
            </a:bodyPr>
            <a:lstStyle/>
            <a:p>
              <a:pPr marL="0" marR="0" lvl="0" indent="0" algn="r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381D7B"/>
                </a:buClr>
                <a:buSzPts val="1800"/>
                <a:buFont typeface="Arial"/>
                <a:buNone/>
              </a:pPr>
              <a:r>
                <a:rPr lang="en-US" sz="1800" b="1" i="0" u="none">
                  <a:solidFill>
                    <a:srgbClr val="381D7B"/>
                  </a:solidFill>
                  <a:latin typeface="Arial"/>
                  <a:ea typeface="Arial"/>
                  <a:cs typeface="Arial"/>
                  <a:sym typeface="Arial"/>
                </a:rPr>
                <a:t>26</a:t>
              </a:r>
              <a:endParaRPr/>
            </a:p>
          </p:txBody>
        </p:sp>
      </p:grpSp>
      <p:sp>
        <p:nvSpPr>
          <p:cNvPr id="632" name="Google Shape;632;p65:notes"/>
          <p:cNvSpPr/>
          <p:nvPr/>
        </p:nvSpPr>
        <p:spPr>
          <a:xfrm>
            <a:off x="0" y="8686800"/>
            <a:ext cx="2971800" cy="457200"/>
          </a:xfrm>
          <a:prstGeom prst="roundRect">
            <a:avLst>
              <a:gd name="adj" fmla="val 75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33" name="Google Shape;633;p65:notes"/>
          <p:cNvSpPr/>
          <p:nvPr/>
        </p:nvSpPr>
        <p:spPr>
          <a:xfrm>
            <a:off x="0" y="0"/>
            <a:ext cx="2971800" cy="457200"/>
          </a:xfrm>
          <a:prstGeom prst="roundRect">
            <a:avLst>
              <a:gd name="adj" fmla="val 75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34" name="Google Shape;634;p65:notes"/>
          <p:cNvSpPr txBox="1"/>
          <p:nvPr/>
        </p:nvSpPr>
        <p:spPr>
          <a:xfrm>
            <a:off x="1150937" y="692150"/>
            <a:ext cx="4556125" cy="34163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35" name="Google Shape;635;p65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63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6" name="Google Shape;636;p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0D8556-1607-4220-BF86-FB5F6011C13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07951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0D8556-1607-4220-BF86-FB5F6011C13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8413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0D8556-1607-4220-BF86-FB5F6011C13E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522274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Google Shape;417;p45:notes"/>
          <p:cNvSpPr txBox="1"/>
          <p:nvPr/>
        </p:nvSpPr>
        <p:spPr>
          <a:xfrm>
            <a:off x="1150937" y="692150"/>
            <a:ext cx="4556125" cy="34163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8" name="Google Shape;418;p45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63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17145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USA Example… What do we rely on?</a:t>
            </a:r>
            <a:endParaRPr/>
          </a:p>
        </p:txBody>
      </p:sp>
      <p:sp>
        <p:nvSpPr>
          <p:cNvPr id="419" name="Google Shape;419;p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Google Shape;426;p46:notes"/>
          <p:cNvSpPr txBox="1"/>
          <p:nvPr/>
        </p:nvSpPr>
        <p:spPr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7" name="Google Shape;427;p46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63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17145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USA Example… What do we rely on?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8" name="Google Shape;428;p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Google Shape;436;p47:notes"/>
          <p:cNvSpPr txBox="1"/>
          <p:nvPr/>
        </p:nvSpPr>
        <p:spPr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7" name="Google Shape;437;p47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63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8" name="Google Shape;438;p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" name="Google Shape;460;p50:notes"/>
          <p:cNvSpPr txBox="1"/>
          <p:nvPr/>
        </p:nvSpPr>
        <p:spPr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1" name="Google Shape;461;p50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63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2" name="Google Shape;462;p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" name="Google Shape;490;p53:notes"/>
          <p:cNvSpPr txBox="1"/>
          <p:nvPr/>
        </p:nvSpPr>
        <p:spPr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1" name="Google Shape;491;p53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63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2" name="Google Shape;492;p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673418"/>
            <a:ext cx="5486400" cy="1432560"/>
          </a:xfrm>
        </p:spPr>
        <p:txBody>
          <a:bodyPr anchor="b"/>
          <a:lstStyle>
            <a:lvl1pPr algn="ctr"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161223"/>
            <a:ext cx="5486400" cy="993457"/>
          </a:xfrm>
        </p:spPr>
        <p:txBody>
          <a:bodyPr/>
          <a:lstStyle>
            <a:lvl1pPr marL="0" indent="0" algn="ctr">
              <a:buNone/>
              <a:defRPr sz="1440"/>
            </a:lvl1pPr>
            <a:lvl2pPr marL="274320" indent="0" algn="ctr">
              <a:buNone/>
              <a:defRPr sz="1200"/>
            </a:lvl2pPr>
            <a:lvl3pPr marL="548640" indent="0" algn="ctr">
              <a:buNone/>
              <a:defRPr sz="1080"/>
            </a:lvl3pPr>
            <a:lvl4pPr marL="822960" indent="0" algn="ctr">
              <a:buNone/>
              <a:defRPr sz="960"/>
            </a:lvl4pPr>
            <a:lvl5pPr marL="1097280" indent="0" algn="ctr">
              <a:buNone/>
              <a:defRPr sz="960"/>
            </a:lvl5pPr>
            <a:lvl6pPr marL="1371600" indent="0" algn="ctr">
              <a:buNone/>
              <a:defRPr sz="960"/>
            </a:lvl6pPr>
            <a:lvl7pPr marL="1645920" indent="0" algn="ctr">
              <a:buNone/>
              <a:defRPr sz="960"/>
            </a:lvl7pPr>
            <a:lvl8pPr marL="1920240" indent="0" algn="ctr">
              <a:buNone/>
              <a:defRPr sz="960"/>
            </a:lvl8pPr>
            <a:lvl9pPr marL="2194560" indent="0" algn="ctr">
              <a:buNone/>
              <a:defRPr sz="96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CF0BF-C3A9-4D6C-BDB3-FC19FEA1CBB9}" type="datetimeFigureOut">
              <a:rPr lang="en-US" smtClean="0"/>
              <a:t>3/28/2026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056DE-DC01-4506-95B8-19EE7E39E1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62122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CF0BF-C3A9-4D6C-BDB3-FC19FEA1CBB9}" type="datetimeFigureOut">
              <a:rPr lang="en-US" smtClean="0"/>
              <a:t>3/28/2026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056DE-DC01-4506-95B8-19EE7E39E1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12781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234940" y="219075"/>
            <a:ext cx="1577340" cy="348710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2920" y="219075"/>
            <a:ext cx="4640580" cy="348710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CF0BF-C3A9-4D6C-BDB3-FC19FEA1CBB9}" type="datetimeFigureOut">
              <a:rPr lang="en-US" smtClean="0"/>
              <a:t>3/28/2026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056DE-DC01-4506-95B8-19EE7E39E1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27364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CF0BF-C3A9-4D6C-BDB3-FC19FEA1CBB9}" type="datetimeFigureOut">
              <a:rPr lang="en-US" smtClean="0"/>
              <a:t>3/28/2026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056DE-DC01-4506-95B8-19EE7E39E1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71969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9110" y="1025843"/>
            <a:ext cx="6309360" cy="1711642"/>
          </a:xfrm>
        </p:spPr>
        <p:txBody>
          <a:bodyPr anchor="b"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9110" y="2753678"/>
            <a:ext cx="6309360" cy="900112"/>
          </a:xfrm>
        </p:spPr>
        <p:txBody>
          <a:bodyPr/>
          <a:lstStyle>
            <a:lvl1pPr marL="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1pPr>
            <a:lvl2pPr marL="27432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548640" indent="0">
              <a:buNone/>
              <a:defRPr sz="1080">
                <a:solidFill>
                  <a:schemeClr val="tx1">
                    <a:tint val="75000"/>
                  </a:schemeClr>
                </a:solidFill>
              </a:defRPr>
            </a:lvl3pPr>
            <a:lvl4pPr marL="822960" indent="0">
              <a:buNone/>
              <a:defRPr sz="960">
                <a:solidFill>
                  <a:schemeClr val="tx1">
                    <a:tint val="75000"/>
                  </a:schemeClr>
                </a:solidFill>
              </a:defRPr>
            </a:lvl4pPr>
            <a:lvl5pPr marL="1097280" indent="0">
              <a:buNone/>
              <a:defRPr sz="960">
                <a:solidFill>
                  <a:schemeClr val="tx1">
                    <a:tint val="75000"/>
                  </a:schemeClr>
                </a:solidFill>
              </a:defRPr>
            </a:lvl5pPr>
            <a:lvl6pPr marL="1371600" indent="0">
              <a:buNone/>
              <a:defRPr sz="960">
                <a:solidFill>
                  <a:schemeClr val="tx1">
                    <a:tint val="75000"/>
                  </a:schemeClr>
                </a:solidFill>
              </a:defRPr>
            </a:lvl6pPr>
            <a:lvl7pPr marL="1645920" indent="0">
              <a:buNone/>
              <a:defRPr sz="960">
                <a:solidFill>
                  <a:schemeClr val="tx1">
                    <a:tint val="75000"/>
                  </a:schemeClr>
                </a:solidFill>
              </a:defRPr>
            </a:lvl7pPr>
            <a:lvl8pPr marL="1920240" indent="0">
              <a:buNone/>
              <a:defRPr sz="960">
                <a:solidFill>
                  <a:schemeClr val="tx1">
                    <a:tint val="75000"/>
                  </a:schemeClr>
                </a:solidFill>
              </a:defRPr>
            </a:lvl8pPr>
            <a:lvl9pPr marL="2194560" indent="0">
              <a:buNone/>
              <a:defRPr sz="96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CF0BF-C3A9-4D6C-BDB3-FC19FEA1CBB9}" type="datetimeFigureOut">
              <a:rPr lang="en-US" smtClean="0"/>
              <a:t>3/28/2026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056DE-DC01-4506-95B8-19EE7E39E1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12786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2920" y="1095375"/>
            <a:ext cx="3108960" cy="261080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703320" y="1095375"/>
            <a:ext cx="3108960" cy="261080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CF0BF-C3A9-4D6C-BDB3-FC19FEA1CBB9}" type="datetimeFigureOut">
              <a:rPr lang="en-US" smtClean="0"/>
              <a:t>3/28/2026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056DE-DC01-4506-95B8-19EE7E39E1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47343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873" y="219075"/>
            <a:ext cx="6309360" cy="79533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3873" y="1008698"/>
            <a:ext cx="3094672" cy="494347"/>
          </a:xfrm>
        </p:spPr>
        <p:txBody>
          <a:bodyPr anchor="b"/>
          <a:lstStyle>
            <a:lvl1pPr marL="0" indent="0">
              <a:buNone/>
              <a:defRPr sz="1440" b="1"/>
            </a:lvl1pPr>
            <a:lvl2pPr marL="274320" indent="0">
              <a:buNone/>
              <a:defRPr sz="1200" b="1"/>
            </a:lvl2pPr>
            <a:lvl3pPr marL="548640" indent="0">
              <a:buNone/>
              <a:defRPr sz="1080" b="1"/>
            </a:lvl3pPr>
            <a:lvl4pPr marL="822960" indent="0">
              <a:buNone/>
              <a:defRPr sz="960" b="1"/>
            </a:lvl4pPr>
            <a:lvl5pPr marL="1097280" indent="0">
              <a:buNone/>
              <a:defRPr sz="960" b="1"/>
            </a:lvl5pPr>
            <a:lvl6pPr marL="1371600" indent="0">
              <a:buNone/>
              <a:defRPr sz="960" b="1"/>
            </a:lvl6pPr>
            <a:lvl7pPr marL="1645920" indent="0">
              <a:buNone/>
              <a:defRPr sz="960" b="1"/>
            </a:lvl7pPr>
            <a:lvl8pPr marL="1920240" indent="0">
              <a:buNone/>
              <a:defRPr sz="960" b="1"/>
            </a:lvl8pPr>
            <a:lvl9pPr marL="2194560" indent="0">
              <a:buNone/>
              <a:defRPr sz="96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3873" y="1503045"/>
            <a:ext cx="3094672" cy="221075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703320" y="1008698"/>
            <a:ext cx="3109913" cy="494347"/>
          </a:xfrm>
        </p:spPr>
        <p:txBody>
          <a:bodyPr anchor="b"/>
          <a:lstStyle>
            <a:lvl1pPr marL="0" indent="0">
              <a:buNone/>
              <a:defRPr sz="1440" b="1"/>
            </a:lvl1pPr>
            <a:lvl2pPr marL="274320" indent="0">
              <a:buNone/>
              <a:defRPr sz="1200" b="1"/>
            </a:lvl2pPr>
            <a:lvl3pPr marL="548640" indent="0">
              <a:buNone/>
              <a:defRPr sz="1080" b="1"/>
            </a:lvl3pPr>
            <a:lvl4pPr marL="822960" indent="0">
              <a:buNone/>
              <a:defRPr sz="960" b="1"/>
            </a:lvl4pPr>
            <a:lvl5pPr marL="1097280" indent="0">
              <a:buNone/>
              <a:defRPr sz="960" b="1"/>
            </a:lvl5pPr>
            <a:lvl6pPr marL="1371600" indent="0">
              <a:buNone/>
              <a:defRPr sz="960" b="1"/>
            </a:lvl6pPr>
            <a:lvl7pPr marL="1645920" indent="0">
              <a:buNone/>
              <a:defRPr sz="960" b="1"/>
            </a:lvl7pPr>
            <a:lvl8pPr marL="1920240" indent="0">
              <a:buNone/>
              <a:defRPr sz="960" b="1"/>
            </a:lvl8pPr>
            <a:lvl9pPr marL="2194560" indent="0">
              <a:buNone/>
              <a:defRPr sz="96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703320" y="1503045"/>
            <a:ext cx="3109913" cy="221075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CF0BF-C3A9-4D6C-BDB3-FC19FEA1CBB9}" type="datetimeFigureOut">
              <a:rPr lang="en-US" smtClean="0"/>
              <a:t>3/28/2026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056DE-DC01-4506-95B8-19EE7E39E1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91438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CF0BF-C3A9-4D6C-BDB3-FC19FEA1CBB9}" type="datetimeFigureOut">
              <a:rPr lang="en-US" smtClean="0"/>
              <a:t>3/28/2026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056DE-DC01-4506-95B8-19EE7E39E1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41505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CF0BF-C3A9-4D6C-BDB3-FC19FEA1CBB9}" type="datetimeFigureOut">
              <a:rPr lang="en-US" smtClean="0"/>
              <a:t>3/28/2026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056DE-DC01-4506-95B8-19EE7E39E1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82227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873" y="274320"/>
            <a:ext cx="2359342" cy="960120"/>
          </a:xfrm>
        </p:spPr>
        <p:txBody>
          <a:bodyPr anchor="b"/>
          <a:lstStyle>
            <a:lvl1pPr>
              <a:defRPr sz="192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09913" y="592455"/>
            <a:ext cx="3703320" cy="2924175"/>
          </a:xfrm>
        </p:spPr>
        <p:txBody>
          <a:bodyPr/>
          <a:lstStyle>
            <a:lvl1pPr>
              <a:defRPr sz="1920"/>
            </a:lvl1pPr>
            <a:lvl2pPr>
              <a:defRPr sz="1680"/>
            </a:lvl2pPr>
            <a:lvl3pPr>
              <a:defRPr sz="144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3873" y="1234440"/>
            <a:ext cx="2359342" cy="2286953"/>
          </a:xfrm>
        </p:spPr>
        <p:txBody>
          <a:bodyPr/>
          <a:lstStyle>
            <a:lvl1pPr marL="0" indent="0">
              <a:buNone/>
              <a:defRPr sz="960"/>
            </a:lvl1pPr>
            <a:lvl2pPr marL="274320" indent="0">
              <a:buNone/>
              <a:defRPr sz="840"/>
            </a:lvl2pPr>
            <a:lvl3pPr marL="548640" indent="0">
              <a:buNone/>
              <a:defRPr sz="720"/>
            </a:lvl3pPr>
            <a:lvl4pPr marL="822960" indent="0">
              <a:buNone/>
              <a:defRPr sz="600"/>
            </a:lvl4pPr>
            <a:lvl5pPr marL="1097280" indent="0">
              <a:buNone/>
              <a:defRPr sz="600"/>
            </a:lvl5pPr>
            <a:lvl6pPr marL="1371600" indent="0">
              <a:buNone/>
              <a:defRPr sz="600"/>
            </a:lvl6pPr>
            <a:lvl7pPr marL="1645920" indent="0">
              <a:buNone/>
              <a:defRPr sz="600"/>
            </a:lvl7pPr>
            <a:lvl8pPr marL="1920240" indent="0">
              <a:buNone/>
              <a:defRPr sz="600"/>
            </a:lvl8pPr>
            <a:lvl9pPr marL="2194560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CF0BF-C3A9-4D6C-BDB3-FC19FEA1CBB9}" type="datetimeFigureOut">
              <a:rPr lang="en-US" smtClean="0"/>
              <a:t>3/28/2026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056DE-DC01-4506-95B8-19EE7E39E1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45877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873" y="274320"/>
            <a:ext cx="2359342" cy="960120"/>
          </a:xfrm>
        </p:spPr>
        <p:txBody>
          <a:bodyPr anchor="b"/>
          <a:lstStyle>
            <a:lvl1pPr>
              <a:defRPr sz="192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109913" y="592455"/>
            <a:ext cx="3703320" cy="2924175"/>
          </a:xfrm>
        </p:spPr>
        <p:txBody>
          <a:bodyPr anchor="t"/>
          <a:lstStyle>
            <a:lvl1pPr marL="0" indent="0">
              <a:buNone/>
              <a:defRPr sz="1920"/>
            </a:lvl1pPr>
            <a:lvl2pPr marL="274320" indent="0">
              <a:buNone/>
              <a:defRPr sz="1680"/>
            </a:lvl2pPr>
            <a:lvl3pPr marL="548640" indent="0">
              <a:buNone/>
              <a:defRPr sz="1440"/>
            </a:lvl3pPr>
            <a:lvl4pPr marL="822960" indent="0">
              <a:buNone/>
              <a:defRPr sz="1200"/>
            </a:lvl4pPr>
            <a:lvl5pPr marL="1097280" indent="0">
              <a:buNone/>
              <a:defRPr sz="1200"/>
            </a:lvl5pPr>
            <a:lvl6pPr marL="1371600" indent="0">
              <a:buNone/>
              <a:defRPr sz="1200"/>
            </a:lvl6pPr>
            <a:lvl7pPr marL="1645920" indent="0">
              <a:buNone/>
              <a:defRPr sz="1200"/>
            </a:lvl7pPr>
            <a:lvl8pPr marL="1920240" indent="0">
              <a:buNone/>
              <a:defRPr sz="1200"/>
            </a:lvl8pPr>
            <a:lvl9pPr marL="2194560" indent="0">
              <a:buNone/>
              <a:defRPr sz="12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3873" y="1234440"/>
            <a:ext cx="2359342" cy="2286953"/>
          </a:xfrm>
        </p:spPr>
        <p:txBody>
          <a:bodyPr/>
          <a:lstStyle>
            <a:lvl1pPr marL="0" indent="0">
              <a:buNone/>
              <a:defRPr sz="960"/>
            </a:lvl1pPr>
            <a:lvl2pPr marL="274320" indent="0">
              <a:buNone/>
              <a:defRPr sz="840"/>
            </a:lvl2pPr>
            <a:lvl3pPr marL="548640" indent="0">
              <a:buNone/>
              <a:defRPr sz="720"/>
            </a:lvl3pPr>
            <a:lvl4pPr marL="822960" indent="0">
              <a:buNone/>
              <a:defRPr sz="600"/>
            </a:lvl4pPr>
            <a:lvl5pPr marL="1097280" indent="0">
              <a:buNone/>
              <a:defRPr sz="600"/>
            </a:lvl5pPr>
            <a:lvl6pPr marL="1371600" indent="0">
              <a:buNone/>
              <a:defRPr sz="600"/>
            </a:lvl6pPr>
            <a:lvl7pPr marL="1645920" indent="0">
              <a:buNone/>
              <a:defRPr sz="600"/>
            </a:lvl7pPr>
            <a:lvl8pPr marL="1920240" indent="0">
              <a:buNone/>
              <a:defRPr sz="600"/>
            </a:lvl8pPr>
            <a:lvl9pPr marL="2194560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CF0BF-C3A9-4D6C-BDB3-FC19FEA1CBB9}" type="datetimeFigureOut">
              <a:rPr lang="en-US" smtClean="0"/>
              <a:t>3/28/2026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056DE-DC01-4506-95B8-19EE7E39E1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92304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02920" y="219075"/>
            <a:ext cx="6309360" cy="7953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2920" y="1095375"/>
            <a:ext cx="6309360" cy="261080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02920" y="3813810"/>
            <a:ext cx="1645920" cy="2190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CCF0BF-C3A9-4D6C-BDB3-FC19FEA1CBB9}" type="datetimeFigureOut">
              <a:rPr lang="en-US" smtClean="0"/>
              <a:t>3/28/2026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423160" y="3813810"/>
            <a:ext cx="2468880" cy="2190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7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166360" y="3813810"/>
            <a:ext cx="1645920" cy="2190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7056DE-DC01-4506-95B8-19EE7E39E1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30326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548640" rtl="0" eaLnBrk="1" latinLnBrk="0" hangingPunct="1">
        <a:lnSpc>
          <a:spcPct val="90000"/>
        </a:lnSpc>
        <a:spcBef>
          <a:spcPct val="0"/>
        </a:spcBef>
        <a:buNone/>
        <a:defRPr sz="264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37160" indent="-137160" algn="l" defTabSz="54864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80" kern="1200">
          <a:solidFill>
            <a:schemeClr val="tx1"/>
          </a:solidFill>
          <a:latin typeface="+mn-lt"/>
          <a:ea typeface="+mn-ea"/>
          <a:cs typeface="+mn-cs"/>
        </a:defRPr>
      </a:lvl1pPr>
      <a:lvl2pPr marL="411480" indent="-137160" algn="l" defTabSz="548640" rtl="0" eaLnBrk="1" latinLnBrk="0" hangingPunct="1">
        <a:lnSpc>
          <a:spcPct val="90000"/>
        </a:lnSpc>
        <a:spcBef>
          <a:spcPts val="300"/>
        </a:spcBef>
        <a:buFont typeface="Arial" panose="020B0604020202020204" pitchFamily="34" charset="0"/>
        <a:buChar char="•"/>
        <a:defRPr sz="144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indent="-137160" algn="l" defTabSz="548640" rtl="0" eaLnBrk="1" latinLnBrk="0" hangingPunct="1">
        <a:lnSpc>
          <a:spcPct val="90000"/>
        </a:lnSpc>
        <a:spcBef>
          <a:spcPts val="3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60120" indent="-137160" algn="l" defTabSz="548640" rtl="0" eaLnBrk="1" latinLnBrk="0" hangingPunct="1">
        <a:lnSpc>
          <a:spcPct val="90000"/>
        </a:lnSpc>
        <a:spcBef>
          <a:spcPts val="300"/>
        </a:spcBef>
        <a:buFont typeface="Arial" panose="020B0604020202020204" pitchFamily="34" charset="0"/>
        <a:buChar char="•"/>
        <a:defRPr sz="1080" kern="1200">
          <a:solidFill>
            <a:schemeClr val="tx1"/>
          </a:solidFill>
          <a:latin typeface="+mn-lt"/>
          <a:ea typeface="+mn-ea"/>
          <a:cs typeface="+mn-cs"/>
        </a:defRPr>
      </a:lvl4pPr>
      <a:lvl5pPr marL="1234440" indent="-137160" algn="l" defTabSz="548640" rtl="0" eaLnBrk="1" latinLnBrk="0" hangingPunct="1">
        <a:lnSpc>
          <a:spcPct val="90000"/>
        </a:lnSpc>
        <a:spcBef>
          <a:spcPts val="300"/>
        </a:spcBef>
        <a:buFont typeface="Arial" panose="020B0604020202020204" pitchFamily="34" charset="0"/>
        <a:buChar char="•"/>
        <a:defRPr sz="108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37160" algn="l" defTabSz="548640" rtl="0" eaLnBrk="1" latinLnBrk="0" hangingPunct="1">
        <a:lnSpc>
          <a:spcPct val="90000"/>
        </a:lnSpc>
        <a:spcBef>
          <a:spcPts val="300"/>
        </a:spcBef>
        <a:buFont typeface="Arial" panose="020B0604020202020204" pitchFamily="34" charset="0"/>
        <a:buChar char="•"/>
        <a:defRPr sz="1080" kern="1200">
          <a:solidFill>
            <a:schemeClr val="tx1"/>
          </a:solidFill>
          <a:latin typeface="+mn-lt"/>
          <a:ea typeface="+mn-ea"/>
          <a:cs typeface="+mn-cs"/>
        </a:defRPr>
      </a:lvl6pPr>
      <a:lvl7pPr marL="1783080" indent="-137160" algn="l" defTabSz="548640" rtl="0" eaLnBrk="1" latinLnBrk="0" hangingPunct="1">
        <a:lnSpc>
          <a:spcPct val="90000"/>
        </a:lnSpc>
        <a:spcBef>
          <a:spcPts val="300"/>
        </a:spcBef>
        <a:buFont typeface="Arial" panose="020B0604020202020204" pitchFamily="34" charset="0"/>
        <a:buChar char="•"/>
        <a:defRPr sz="108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137160" algn="l" defTabSz="548640" rtl="0" eaLnBrk="1" latinLnBrk="0" hangingPunct="1">
        <a:lnSpc>
          <a:spcPct val="90000"/>
        </a:lnSpc>
        <a:spcBef>
          <a:spcPts val="300"/>
        </a:spcBef>
        <a:buFont typeface="Arial" panose="020B0604020202020204" pitchFamily="34" charset="0"/>
        <a:buChar char="•"/>
        <a:defRPr sz="1080" kern="1200">
          <a:solidFill>
            <a:schemeClr val="tx1"/>
          </a:solidFill>
          <a:latin typeface="+mn-lt"/>
          <a:ea typeface="+mn-ea"/>
          <a:cs typeface="+mn-cs"/>
        </a:defRPr>
      </a:lvl8pPr>
      <a:lvl9pPr marL="2331720" indent="-137160" algn="l" defTabSz="548640" rtl="0" eaLnBrk="1" latinLnBrk="0" hangingPunct="1">
        <a:lnSpc>
          <a:spcPct val="90000"/>
        </a:lnSpc>
        <a:spcBef>
          <a:spcPts val="300"/>
        </a:spcBef>
        <a:buFont typeface="Arial" panose="020B0604020202020204" pitchFamily="34" charset="0"/>
        <a:buChar char="•"/>
        <a:defRPr sz="108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48640" rtl="0" eaLnBrk="1" latinLnBrk="0" hangingPunct="1">
        <a:defRPr sz="1080" kern="1200">
          <a:solidFill>
            <a:schemeClr val="tx1"/>
          </a:solidFill>
          <a:latin typeface="+mn-lt"/>
          <a:ea typeface="+mn-ea"/>
          <a:cs typeface="+mn-cs"/>
        </a:defRPr>
      </a:lvl1pPr>
      <a:lvl2pPr marL="274320" algn="l" defTabSz="548640" rtl="0" eaLnBrk="1" latinLnBrk="0" hangingPunct="1">
        <a:defRPr sz="1080" kern="1200">
          <a:solidFill>
            <a:schemeClr val="tx1"/>
          </a:solidFill>
          <a:latin typeface="+mn-lt"/>
          <a:ea typeface="+mn-ea"/>
          <a:cs typeface="+mn-cs"/>
        </a:defRPr>
      </a:lvl2pPr>
      <a:lvl3pPr marL="548640" algn="l" defTabSz="548640" rtl="0" eaLnBrk="1" latinLnBrk="0" hangingPunct="1">
        <a:defRPr sz="1080" kern="1200">
          <a:solidFill>
            <a:schemeClr val="tx1"/>
          </a:solidFill>
          <a:latin typeface="+mn-lt"/>
          <a:ea typeface="+mn-ea"/>
          <a:cs typeface="+mn-cs"/>
        </a:defRPr>
      </a:lvl3pPr>
      <a:lvl4pPr marL="822960" algn="l" defTabSz="548640" rtl="0" eaLnBrk="1" latinLnBrk="0" hangingPunct="1">
        <a:defRPr sz="1080" kern="1200">
          <a:solidFill>
            <a:schemeClr val="tx1"/>
          </a:solidFill>
          <a:latin typeface="+mn-lt"/>
          <a:ea typeface="+mn-ea"/>
          <a:cs typeface="+mn-cs"/>
        </a:defRPr>
      </a:lvl4pPr>
      <a:lvl5pPr marL="1097280" algn="l" defTabSz="548640" rtl="0" eaLnBrk="1" latinLnBrk="0" hangingPunct="1">
        <a:defRPr sz="1080" kern="1200">
          <a:solidFill>
            <a:schemeClr val="tx1"/>
          </a:solidFill>
          <a:latin typeface="+mn-lt"/>
          <a:ea typeface="+mn-ea"/>
          <a:cs typeface="+mn-cs"/>
        </a:defRPr>
      </a:lvl5pPr>
      <a:lvl6pPr marL="1371600" algn="l" defTabSz="548640" rtl="0" eaLnBrk="1" latinLnBrk="0" hangingPunct="1">
        <a:defRPr sz="1080" kern="1200">
          <a:solidFill>
            <a:schemeClr val="tx1"/>
          </a:solidFill>
          <a:latin typeface="+mn-lt"/>
          <a:ea typeface="+mn-ea"/>
          <a:cs typeface="+mn-cs"/>
        </a:defRPr>
      </a:lvl6pPr>
      <a:lvl7pPr marL="1645920" algn="l" defTabSz="548640" rtl="0" eaLnBrk="1" latinLnBrk="0" hangingPunct="1">
        <a:defRPr sz="108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algn="l" defTabSz="548640" rtl="0" eaLnBrk="1" latinLnBrk="0" hangingPunct="1">
        <a:defRPr sz="1080" kern="1200">
          <a:solidFill>
            <a:schemeClr val="tx1"/>
          </a:solidFill>
          <a:latin typeface="+mn-lt"/>
          <a:ea typeface="+mn-ea"/>
          <a:cs typeface="+mn-cs"/>
        </a:defRPr>
      </a:lvl8pPr>
      <a:lvl9pPr marL="2194560" algn="l" defTabSz="548640" rtl="0" eaLnBrk="1" latinLnBrk="0" hangingPunct="1">
        <a:defRPr sz="108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notesSlide" Target="../notesSlides/notesSlide1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gi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gi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gi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8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B063A28-9CAA-B692-40CB-2306E587832C}"/>
              </a:ext>
            </a:extLst>
          </p:cNvPr>
          <p:cNvSpPr txBox="1"/>
          <p:nvPr/>
        </p:nvSpPr>
        <p:spPr>
          <a:xfrm>
            <a:off x="-60961" y="1051906"/>
            <a:ext cx="731520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Lesson 10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Shall They Hear?</a:t>
            </a:r>
          </a:p>
          <a:p>
            <a:pPr algn="ctr"/>
            <a:endParaRPr lang="en-US" sz="2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Vancouver, May 29, 2026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With Galen J. Currah, </a:t>
            </a:r>
            <a:r>
              <a:rPr lang="en-US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Dmiss</a:t>
            </a: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ctr"/>
            <a:endParaRPr lang="en-US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currah.download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/pages/perspectives/lesson10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4A8118C-4051-56E2-18D2-5E8D3AC9525B}"/>
              </a:ext>
            </a:extLst>
          </p:cNvPr>
          <p:cNvSpPr txBox="1"/>
          <p:nvPr/>
        </p:nvSpPr>
        <p:spPr>
          <a:xfrm>
            <a:off x="0" y="0"/>
            <a:ext cx="73151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Text, references</a:t>
            </a:r>
            <a:endParaRPr lang="en-US" sz="2800" dirty="0">
              <a:solidFill>
                <a:srgbClr val="00B05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8C8A3A4-3274-BF55-F6A9-A411720363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7315200" cy="853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8119026"/>
      </p:ext>
    </p:extLst>
  </p:cSld>
  <p:clrMapOvr>
    <a:masterClrMapping/>
  </p:clrMapOvr>
  <p:transition spd="slow">
    <p:push dir="u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DE7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AF94218-F76F-8B06-EDB2-61E7759200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6C321C5-E6EA-5C22-2309-E08286D25639}"/>
              </a:ext>
            </a:extLst>
          </p:cNvPr>
          <p:cNvSpPr txBox="1"/>
          <p:nvPr/>
        </p:nvSpPr>
        <p:spPr>
          <a:xfrm>
            <a:off x="88082" y="523220"/>
            <a:ext cx="7227118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57188" indent="-357188"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●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Joyful spiritual life &amp; obedience.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357188" indent="-357188"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●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Bible knowledge &amp; backgrounds.</a:t>
            </a:r>
          </a:p>
          <a:p>
            <a:pPr marL="357188" indent="-357188"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●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Cultural awareness &amp; appreciation.</a:t>
            </a:r>
          </a:p>
          <a:p>
            <a:pPr marL="357188" indent="-357188"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●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Worldview discovery &amp; analysis.</a:t>
            </a:r>
            <a:endParaRPr kumimoji="0" lang="en-US" sz="2800" b="1" i="0" u="none" strike="noStrike" kern="1200" cap="none" spc="0" normalizeH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357188" indent="-357188">
              <a:defRPr/>
            </a:pP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Communication messages &amp; tactics.</a:t>
            </a:r>
            <a:endParaRPr lang="en-US" sz="2800" b="1" baseline="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57188" indent="-357188">
              <a:defRPr/>
            </a:pP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Church-planting &amp; disciple-making.</a:t>
            </a:r>
          </a:p>
          <a:p>
            <a:pPr marL="357188" indent="-357188">
              <a:defRPr/>
            </a:pP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Social change ideals 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&amp; 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strategy.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D4CCEA5-3923-4C33-F661-5C7E512492DF}"/>
              </a:ext>
            </a:extLst>
          </p:cNvPr>
          <p:cNvSpPr txBox="1"/>
          <p:nvPr/>
        </p:nvSpPr>
        <p:spPr>
          <a:xfrm>
            <a:off x="1" y="0"/>
            <a:ext cx="73151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7 Christian-worker competences</a:t>
            </a:r>
            <a:endParaRPr lang="en-US" sz="2800" dirty="0">
              <a:solidFill>
                <a:srgbClr val="00B05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E15747D-B585-5778-970D-0738A2AAC7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7054" y="521978"/>
            <a:ext cx="6274607" cy="3592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264520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DE7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C021797-4244-03F0-D50F-BD8A00F826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4C1B8AB-2DC3-FF0A-7EE0-8B5D769E26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932" y="0"/>
            <a:ext cx="7315200" cy="41148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6FC3F71-4CD5-AF26-D0DE-76D2FCFDBC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3309956"/>
            <a:ext cx="775034" cy="804843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69E4F313-913C-367C-741A-5E0BE675C9E9}"/>
              </a:ext>
            </a:extLst>
          </p:cNvPr>
          <p:cNvSpPr/>
          <p:nvPr/>
        </p:nvSpPr>
        <p:spPr>
          <a:xfrm>
            <a:off x="1388962" y="1458410"/>
            <a:ext cx="1811438" cy="671332"/>
          </a:xfrm>
          <a:prstGeom prst="ellipse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99BE7670-B787-0FC0-50E1-5A0B0A05C320}"/>
              </a:ext>
            </a:extLst>
          </p:cNvPr>
          <p:cNvSpPr/>
          <p:nvPr/>
        </p:nvSpPr>
        <p:spPr>
          <a:xfrm>
            <a:off x="1388962" y="707985"/>
            <a:ext cx="1811438" cy="671332"/>
          </a:xfrm>
          <a:prstGeom prst="ellipse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68ED7A6E-445A-6EFE-3A41-26F8F11CD606}"/>
              </a:ext>
            </a:extLst>
          </p:cNvPr>
          <p:cNvSpPr/>
          <p:nvPr/>
        </p:nvSpPr>
        <p:spPr>
          <a:xfrm>
            <a:off x="3109732" y="18327"/>
            <a:ext cx="1811438" cy="671332"/>
          </a:xfrm>
          <a:prstGeom prst="ellipse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16613AEB-96C6-883A-973A-46BD8A951881}"/>
              </a:ext>
            </a:extLst>
          </p:cNvPr>
          <p:cNvSpPr/>
          <p:nvPr/>
        </p:nvSpPr>
        <p:spPr>
          <a:xfrm>
            <a:off x="4666527" y="738368"/>
            <a:ext cx="1811438" cy="671332"/>
          </a:xfrm>
          <a:prstGeom prst="ellipse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1A349FB3-167E-6890-9F16-9718073018D2}"/>
              </a:ext>
            </a:extLst>
          </p:cNvPr>
          <p:cNvSpPr/>
          <p:nvPr/>
        </p:nvSpPr>
        <p:spPr>
          <a:xfrm>
            <a:off x="4708967" y="1458409"/>
            <a:ext cx="1811438" cy="671332"/>
          </a:xfrm>
          <a:prstGeom prst="ellipse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B1742A6F-359F-7749-3DA0-302CABE30FA2}"/>
              </a:ext>
            </a:extLst>
          </p:cNvPr>
          <p:cNvSpPr/>
          <p:nvPr/>
        </p:nvSpPr>
        <p:spPr>
          <a:xfrm>
            <a:off x="4593221" y="2268636"/>
            <a:ext cx="1811438" cy="671332"/>
          </a:xfrm>
          <a:prstGeom prst="ellipse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6F753AFC-AE5B-0795-3B06-4ED2F5B733DA}"/>
              </a:ext>
            </a:extLst>
          </p:cNvPr>
          <p:cNvSpPr/>
          <p:nvPr/>
        </p:nvSpPr>
        <p:spPr>
          <a:xfrm>
            <a:off x="3109732" y="3037386"/>
            <a:ext cx="1811438" cy="671332"/>
          </a:xfrm>
          <a:prstGeom prst="ellipse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BB208601-5B78-738D-9056-5CEE08D5D9A5}"/>
              </a:ext>
            </a:extLst>
          </p:cNvPr>
          <p:cNvSpPr/>
          <p:nvPr/>
        </p:nvSpPr>
        <p:spPr>
          <a:xfrm>
            <a:off x="1479631" y="2266225"/>
            <a:ext cx="1811438" cy="671332"/>
          </a:xfrm>
          <a:prstGeom prst="ellipse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FDF9E8B-9D2B-2618-6545-9B57941263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1334"/>
            <a:ext cx="7315200" cy="4116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585898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5" grpId="0" animBg="1"/>
      <p:bldP spid="5" grpId="1" animBg="1"/>
      <p:bldP spid="6" grpId="0" animBg="1"/>
      <p:bldP spid="6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DE7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6854E8F-123A-F9A8-5041-CAFE2593BC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AE18DE0-F274-8296-E038-E8E1280038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7315200" cy="4114800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BB2AB5C8-467C-4F69-9600-CFFCF534D99E}"/>
              </a:ext>
            </a:extLst>
          </p:cNvPr>
          <p:cNvSpPr/>
          <p:nvPr/>
        </p:nvSpPr>
        <p:spPr>
          <a:xfrm>
            <a:off x="2037143" y="1122744"/>
            <a:ext cx="3125165" cy="2104160"/>
          </a:xfrm>
          <a:prstGeom prst="ellipse">
            <a:avLst/>
          </a:prstGeom>
          <a:noFill/>
          <a:ln w="76200"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9DB3E4D-1C42-6D37-7ADA-C3468C54FCB3}"/>
              </a:ext>
            </a:extLst>
          </p:cNvPr>
          <p:cNvSpPr/>
          <p:nvPr/>
        </p:nvSpPr>
        <p:spPr>
          <a:xfrm>
            <a:off x="474562" y="3657600"/>
            <a:ext cx="6232967" cy="497711"/>
          </a:xfrm>
          <a:prstGeom prst="rect">
            <a:avLst/>
          </a:prstGeom>
          <a:noFill/>
          <a:ln w="76200"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023699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DE7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FE34374-90BB-FE72-2D88-B647A63A7C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94;p41">
            <a:extLst>
              <a:ext uri="{FF2B5EF4-FFF2-40B4-BE49-F238E27FC236}">
                <a16:creationId xmlns:a16="http://schemas.microsoft.com/office/drawing/2014/main" id="{C9B75FD0-1980-C27C-AB3D-02C44F532F52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7416800" cy="558483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ctr" defTabSz="54864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  <a:spcBef>
                <a:spcPts val="0"/>
              </a:spcBef>
              <a:buClr>
                <a:schemeClr val="dk1"/>
              </a:buClr>
              <a:buSzPts val="4400"/>
              <a:buFont typeface="Calibri"/>
              <a:buNone/>
            </a:pPr>
            <a:r>
              <a:rPr lang="en-US" sz="28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Calibri"/>
                <a:sym typeface="Calibri"/>
              </a:rPr>
              <a:t>The 12 “love languages” of culture</a:t>
            </a:r>
            <a:endParaRPr lang="en-US" sz="2800" dirty="0">
              <a:solidFill>
                <a:srgbClr val="0070C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3" name="Google Shape;395;p41">
            <a:extLst>
              <a:ext uri="{FF2B5EF4-FFF2-40B4-BE49-F238E27FC236}">
                <a16:creationId xmlns:a16="http://schemas.microsoft.com/office/drawing/2014/main" id="{48D0B058-6AD0-01FB-D254-1D08220BC79B}"/>
              </a:ext>
            </a:extLst>
          </p:cNvPr>
          <p:cNvSpPr txBox="1">
            <a:spLocks/>
          </p:cNvSpPr>
          <p:nvPr/>
        </p:nvSpPr>
        <p:spPr>
          <a:xfrm>
            <a:off x="50800" y="477203"/>
            <a:ext cx="7264400" cy="3637597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t" anchorCtr="0">
            <a:noAutofit/>
          </a:bodyPr>
          <a:lstStyle>
            <a:lvl1pPr marL="0" indent="0" algn="ctr" defTabSz="54864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14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74320" indent="0" algn="ctr" defTabSz="548640" rtl="0" eaLnBrk="1" latinLnBrk="0" hangingPunct="1">
              <a:lnSpc>
                <a:spcPct val="90000"/>
              </a:lnSpc>
              <a:spcBef>
                <a:spcPts val="3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8640" indent="0" algn="ctr" defTabSz="548640" rtl="0" eaLnBrk="1" latinLnBrk="0" hangingPunct="1">
              <a:lnSpc>
                <a:spcPct val="90000"/>
              </a:lnSpc>
              <a:spcBef>
                <a:spcPts val="300"/>
              </a:spcBef>
              <a:buFont typeface="Arial" panose="020B0604020202020204" pitchFamily="34" charset="0"/>
              <a:buNone/>
              <a:defRPr sz="10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22960" indent="0" algn="ctr" defTabSz="548640" rtl="0" eaLnBrk="1" latinLnBrk="0" hangingPunct="1">
              <a:lnSpc>
                <a:spcPct val="90000"/>
              </a:lnSpc>
              <a:spcBef>
                <a:spcPts val="300"/>
              </a:spcBef>
              <a:buFont typeface="Arial" panose="020B0604020202020204" pitchFamily="34" charset="0"/>
              <a:buNone/>
              <a:defRPr sz="9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97280" indent="0" algn="ctr" defTabSz="548640" rtl="0" eaLnBrk="1" latinLnBrk="0" hangingPunct="1">
              <a:lnSpc>
                <a:spcPct val="90000"/>
              </a:lnSpc>
              <a:spcBef>
                <a:spcPts val="300"/>
              </a:spcBef>
              <a:buFont typeface="Arial" panose="020B0604020202020204" pitchFamily="34" charset="0"/>
              <a:buNone/>
              <a:defRPr sz="9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0" algn="ctr" defTabSz="548640" rtl="0" eaLnBrk="1" latinLnBrk="0" hangingPunct="1">
              <a:lnSpc>
                <a:spcPct val="90000"/>
              </a:lnSpc>
              <a:spcBef>
                <a:spcPts val="300"/>
              </a:spcBef>
              <a:buFont typeface="Arial" panose="020B0604020202020204" pitchFamily="34" charset="0"/>
              <a:buNone/>
              <a:defRPr sz="9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45920" indent="0" algn="ctr" defTabSz="548640" rtl="0" eaLnBrk="1" latinLnBrk="0" hangingPunct="1">
              <a:lnSpc>
                <a:spcPct val="90000"/>
              </a:lnSpc>
              <a:spcBef>
                <a:spcPts val="300"/>
              </a:spcBef>
              <a:buFont typeface="Arial" panose="020B0604020202020204" pitchFamily="34" charset="0"/>
              <a:buNone/>
              <a:defRPr sz="9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0240" indent="0" algn="ctr" defTabSz="548640" rtl="0" eaLnBrk="1" latinLnBrk="0" hangingPunct="1">
              <a:lnSpc>
                <a:spcPct val="90000"/>
              </a:lnSpc>
              <a:spcBef>
                <a:spcPts val="300"/>
              </a:spcBef>
              <a:buFont typeface="Arial" panose="020B0604020202020204" pitchFamily="34" charset="0"/>
              <a:buNone/>
              <a:defRPr sz="9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94560" indent="0" algn="ctr" defTabSz="548640" rtl="0" eaLnBrk="1" latinLnBrk="0" hangingPunct="1">
              <a:lnSpc>
                <a:spcPct val="90000"/>
              </a:lnSpc>
              <a:spcBef>
                <a:spcPts val="300"/>
              </a:spcBef>
              <a:buFont typeface="Arial" panose="020B0604020202020204" pitchFamily="34" charset="0"/>
              <a:buNone/>
              <a:defRPr sz="9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4163" indent="-284163" algn="l">
              <a:lnSpc>
                <a:spcPct val="100000"/>
              </a:lnSpc>
              <a:spcBef>
                <a:spcPts val="0"/>
              </a:spcBef>
              <a:buClr>
                <a:schemeClr val="dk1"/>
              </a:buClr>
              <a:buSzPts val="3200"/>
            </a:pP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 </a:t>
            </a:r>
            <a:r>
              <a:rPr lang="en-US" sz="2800" b="1" dirty="0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All human communication occurs through the use of these 12 languages.</a:t>
            </a:r>
          </a:p>
          <a:p>
            <a:pPr marL="284163" indent="-284163" algn="l">
              <a:lnSpc>
                <a:spcPct val="100000"/>
              </a:lnSpc>
              <a:spcBef>
                <a:spcPts val="0"/>
              </a:spcBef>
              <a:buClr>
                <a:schemeClr val="dk1"/>
              </a:buClr>
              <a:buSzPts val="3200"/>
            </a:pP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 </a:t>
            </a:r>
            <a:r>
              <a:rPr lang="en-US" sz="2800" b="1" dirty="0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Mission requires that we learn and communicate using these languages.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4163" indent="-284163" algn="l">
              <a:lnSpc>
                <a:spcPct val="100000"/>
              </a:lnSpc>
              <a:spcBef>
                <a:spcPts val="640"/>
              </a:spcBef>
              <a:buClr>
                <a:schemeClr val="dk1"/>
              </a:buClr>
              <a:buSzPts val="3200"/>
            </a:pP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 </a:t>
            </a:r>
            <a:r>
              <a:rPr lang="en-US" sz="2800" b="1" dirty="0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These help us to understand those with whom we are trying to communicate.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4163" indent="-284163" algn="l">
              <a:lnSpc>
                <a:spcPct val="100000"/>
              </a:lnSpc>
              <a:spcBef>
                <a:spcPts val="640"/>
              </a:spcBef>
              <a:buClr>
                <a:schemeClr val="dk1"/>
              </a:buClr>
              <a:buSzPts val="3200"/>
            </a:pP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 </a:t>
            </a:r>
            <a:r>
              <a:rPr lang="en-US" sz="2800" b="1" dirty="0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These helps us more effectively to create common understanding.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492994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DE7"/>
        </a:solidFill>
        <a:effectLst/>
      </p:bgPr>
    </p:bg>
    <p:spTree>
      <p:nvGrpSpPr>
        <p:cNvPr id="1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Google Shape;421;p45"/>
          <p:cNvSpPr txBox="1">
            <a:spLocks noGrp="1"/>
          </p:cNvSpPr>
          <p:nvPr>
            <p:ph type="title"/>
          </p:nvPr>
        </p:nvSpPr>
        <p:spPr>
          <a:xfrm>
            <a:off x="201168" y="13811"/>
            <a:ext cx="3657600" cy="6858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54855" tIns="27420" rIns="54855" bIns="27420" rtlCol="0" anchor="ctr" anchorCtr="0"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buClr>
                <a:schemeClr val="dk1"/>
              </a:buClr>
              <a:buSzPts val="3200"/>
            </a:pPr>
            <a:r>
              <a:rPr lang="en-US" sz="28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Calibri"/>
                <a:sym typeface="Calibri"/>
              </a:rPr>
              <a:t>	1. Verbal</a:t>
            </a:r>
            <a:endParaRPr lang="en-US" b="1" dirty="0">
              <a:solidFill>
                <a:srgbClr val="0070C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422" name="Google Shape;422;p45"/>
          <p:cNvSpPr txBox="1">
            <a:spLocks noGrp="1"/>
          </p:cNvSpPr>
          <p:nvPr>
            <p:ph type="body" idx="1"/>
          </p:nvPr>
        </p:nvSpPr>
        <p:spPr>
          <a:xfrm>
            <a:off x="264233" y="699611"/>
            <a:ext cx="3926910" cy="2715577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54855" tIns="27420" rIns="54855" bIns="27420" rtlCol="0" anchor="t" anchorCtr="0">
            <a:noAutofit/>
          </a:bodyPr>
          <a:lstStyle/>
          <a:p>
            <a:pPr marL="287338" indent="-287338">
              <a:lnSpc>
                <a:spcPct val="100000"/>
              </a:lnSpc>
              <a:spcBef>
                <a:spcPts val="384"/>
              </a:spcBef>
              <a:buClr>
                <a:schemeClr val="dk1"/>
              </a:buClr>
              <a:buSzPts val="3200"/>
              <a:buNone/>
            </a:pP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 </a:t>
            </a:r>
            <a:r>
              <a:rPr lang="en-US" sz="2400" b="1" dirty="0">
                <a:solidFill>
                  <a:schemeClr val="dk1"/>
                </a:solidFill>
                <a:latin typeface="Calibri"/>
                <a:ea typeface="Calibri"/>
                <a:cs typeface="Calibri"/>
              </a:rPr>
              <a:t>‘</a:t>
            </a:r>
            <a:r>
              <a:rPr lang="en-US" sz="2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Let there be light’ </a:t>
            </a:r>
            <a:br>
              <a:rPr lang="en-US" sz="2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— Gen 1:3</a:t>
            </a:r>
          </a:p>
          <a:p>
            <a:pPr marL="287338" indent="-287338">
              <a:lnSpc>
                <a:spcPct val="100000"/>
              </a:lnSpc>
              <a:spcBef>
                <a:spcPts val="384"/>
              </a:spcBef>
              <a:buClr>
                <a:schemeClr val="dk1"/>
              </a:buClr>
              <a:buSzPts val="3200"/>
              <a:buNone/>
            </a:pP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 </a:t>
            </a:r>
            <a:r>
              <a:rPr lang="en-US" sz="2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‘I am with you,’ declares </a:t>
            </a:r>
            <a:br>
              <a:rPr lang="en-US" sz="2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Lord — Hag 1:13</a:t>
            </a:r>
            <a:endParaRPr sz="2400" b="1" dirty="0"/>
          </a:p>
          <a:p>
            <a:pPr marL="287338" indent="-287338">
              <a:lnSpc>
                <a:spcPct val="100000"/>
              </a:lnSpc>
              <a:spcBef>
                <a:spcPts val="384"/>
              </a:spcBef>
              <a:buClr>
                <a:schemeClr val="dk1"/>
              </a:buClr>
              <a:buSzPts val="3200"/>
              <a:buNone/>
            </a:pP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 </a:t>
            </a:r>
            <a:r>
              <a:rPr lang="en-US" sz="2400" b="1" dirty="0">
                <a:solidFill>
                  <a:schemeClr val="dk1"/>
                </a:solidFill>
                <a:latin typeface="Calibri"/>
                <a:ea typeface="Calibri"/>
                <a:cs typeface="Calibri"/>
              </a:rPr>
              <a:t>‘</a:t>
            </a:r>
            <a:r>
              <a:rPr lang="en-US" sz="2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Take courage, it is I; </a:t>
            </a:r>
            <a:br>
              <a:rPr lang="en-US" sz="2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do not be afraid’ </a:t>
            </a:r>
            <a:br>
              <a:rPr lang="en-US" sz="2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— Mt 14:27</a:t>
            </a:r>
            <a:endParaRPr sz="2400" b="1" dirty="0"/>
          </a:p>
        </p:txBody>
      </p:sp>
      <p:sp>
        <p:nvSpPr>
          <p:cNvPr id="423" name="Google Shape;423;p45"/>
          <p:cNvSpPr/>
          <p:nvPr/>
        </p:nvSpPr>
        <p:spPr>
          <a:xfrm>
            <a:off x="1188720" y="960120"/>
            <a:ext cx="2194560" cy="2834640"/>
          </a:xfrm>
          <a:prstGeom prst="roundRect">
            <a:avLst>
              <a:gd name="adj" fmla="val 9"/>
            </a:avLst>
          </a:prstGeom>
          <a:noFill/>
          <a:ln>
            <a:noFill/>
          </a:ln>
        </p:spPr>
        <p:txBody>
          <a:bodyPr spcFirstLastPara="1" wrap="square" lIns="54855" tIns="27420" rIns="54855" bIns="27420" anchor="ctr" anchorCtr="0">
            <a:noAutofit/>
          </a:bodyPr>
          <a:lstStyle/>
          <a:p>
            <a:endParaRPr sz="108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074" name="Picture 2" descr="Kanon Preaching on Make a GIF">
            <a:extLst>
              <a:ext uri="{FF2B5EF4-FFF2-40B4-BE49-F238E27FC236}">
                <a16:creationId xmlns:a16="http://schemas.microsoft.com/office/drawing/2014/main" id="{58A85DAA-5CAD-786B-03BC-6765770329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7447" y="1997828"/>
            <a:ext cx="3755371" cy="2112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2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DE7"/>
        </a:solidFill>
        <a:effectLst/>
      </p:bgPr>
    </p:bg>
    <p:spTree>
      <p:nvGrpSpPr>
        <p:cNvPr id="1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Google Shape;430;p46"/>
          <p:cNvSpPr txBox="1">
            <a:spLocks noGrp="1"/>
          </p:cNvSpPr>
          <p:nvPr>
            <p:ph type="title"/>
          </p:nvPr>
        </p:nvSpPr>
        <p:spPr>
          <a:xfrm>
            <a:off x="0" y="0"/>
            <a:ext cx="5530132" cy="6858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54855" tIns="27420" rIns="54855" bIns="27420" rtlCol="0" anchor="ctr" anchorCtr="0"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buClr>
                <a:schemeClr val="dk1"/>
              </a:buClr>
              <a:buSzPts val="4400"/>
            </a:pPr>
            <a:r>
              <a:rPr lang="en-US" sz="28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Calibri"/>
                <a:sym typeface="Calibri"/>
              </a:rPr>
              <a:t>	2. Written</a:t>
            </a:r>
          </a:p>
        </p:txBody>
      </p:sp>
      <p:sp>
        <p:nvSpPr>
          <p:cNvPr id="431" name="Google Shape;431;p46"/>
          <p:cNvSpPr txBox="1">
            <a:spLocks noGrp="1"/>
          </p:cNvSpPr>
          <p:nvPr>
            <p:ph type="body" idx="1"/>
          </p:nvPr>
        </p:nvSpPr>
        <p:spPr>
          <a:xfrm>
            <a:off x="276702" y="685800"/>
            <a:ext cx="3273321" cy="3288553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54855" tIns="27420" rIns="54855" bIns="27420" rtlCol="0" anchor="t" anchorCtr="0">
            <a:noAutofit/>
          </a:bodyPr>
          <a:lstStyle/>
          <a:p>
            <a:pPr marL="231775" indent="-231775">
              <a:lnSpc>
                <a:spcPct val="100000"/>
              </a:lnSpc>
              <a:spcBef>
                <a:spcPts val="384"/>
              </a:spcBef>
              <a:buClr>
                <a:schemeClr val="dk1"/>
              </a:buClr>
              <a:buSzPts val="3200"/>
              <a:buNone/>
            </a:pP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 </a:t>
            </a:r>
            <a:r>
              <a:rPr lang="en-US" sz="2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LORD gave me the </a:t>
            </a:r>
            <a:br>
              <a:rPr lang="en-US" sz="2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two tablets of stone </a:t>
            </a:r>
            <a:br>
              <a:rPr lang="en-US" sz="2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written by the finger </a:t>
            </a:r>
            <a:br>
              <a:rPr lang="en-US" sz="2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of God </a:t>
            </a:r>
            <a:r>
              <a:rPr lang="en-US" sz="2400" b="1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—</a:t>
            </a:r>
            <a:r>
              <a:rPr lang="en-US" sz="2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Deut</a:t>
            </a:r>
            <a:r>
              <a:rPr lang="en-US" sz="2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9:10 </a:t>
            </a:r>
            <a:endParaRPr sz="2400" b="1" dirty="0"/>
          </a:p>
          <a:p>
            <a:pPr marL="231775" indent="-231775">
              <a:lnSpc>
                <a:spcPct val="100000"/>
              </a:lnSpc>
              <a:spcBef>
                <a:spcPts val="384"/>
              </a:spcBef>
              <a:buClr>
                <a:schemeClr val="dk1"/>
              </a:buClr>
              <a:buSzPts val="3200"/>
              <a:buNone/>
            </a:pP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 </a:t>
            </a:r>
            <a:r>
              <a:rPr lang="en-US" sz="2400" b="1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From childhood you have been acquainted with the sacred writings </a:t>
            </a:r>
            <a:r>
              <a:rPr lang="en-US" sz="2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— Pro 7:3</a:t>
            </a:r>
            <a:endParaRPr sz="2400" b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5F53C7D-6A26-EB0D-59F9-C8FE5FD699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87952" y="0"/>
            <a:ext cx="3127248" cy="411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1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DE7"/>
        </a:solidFill>
        <a:effectLst/>
      </p:bgPr>
    </p:bg>
    <p:spTree>
      <p:nvGrpSpPr>
        <p:cNvPr id="1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Google Shape;440;p47"/>
          <p:cNvSpPr txBox="1">
            <a:spLocks noGrp="1"/>
          </p:cNvSpPr>
          <p:nvPr>
            <p:ph type="title"/>
          </p:nvPr>
        </p:nvSpPr>
        <p:spPr>
          <a:xfrm>
            <a:off x="16240" y="-1699"/>
            <a:ext cx="4937760" cy="6858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54855" tIns="27420" rIns="54855" bIns="27420" rtlCol="0" anchor="ctr" anchorCtr="0"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buClr>
                <a:schemeClr val="dk1"/>
              </a:buClr>
              <a:buSzPts val="3200"/>
            </a:pPr>
            <a:r>
              <a:rPr lang="en-US" sz="28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Calibri"/>
                <a:sym typeface="Arial"/>
              </a:rPr>
              <a:t>	3. Numeric</a:t>
            </a:r>
            <a:endParaRPr lang="en-US" sz="2800" b="1" dirty="0">
              <a:solidFill>
                <a:srgbClr val="0070C0"/>
              </a:solidFill>
              <a:latin typeface="Verdana" panose="020B0604030504040204" pitchFamily="34" charset="0"/>
              <a:ea typeface="Verdana" panose="020B0604030504040204" pitchFamily="34" charset="0"/>
              <a:cs typeface="Calibri"/>
            </a:endParaRPr>
          </a:p>
        </p:txBody>
      </p:sp>
      <p:sp>
        <p:nvSpPr>
          <p:cNvPr id="441" name="Google Shape;441;p47"/>
          <p:cNvSpPr txBox="1">
            <a:spLocks noGrp="1"/>
          </p:cNvSpPr>
          <p:nvPr>
            <p:ph type="body" idx="1"/>
          </p:nvPr>
        </p:nvSpPr>
        <p:spPr>
          <a:xfrm>
            <a:off x="367197" y="686884"/>
            <a:ext cx="4272038" cy="3365085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54855" tIns="27420" rIns="54855" bIns="27420" rtlCol="0" anchor="t" anchorCtr="0">
            <a:noAutofit/>
          </a:bodyPr>
          <a:lstStyle/>
          <a:p>
            <a:pPr marL="231775" indent="-231775">
              <a:lnSpc>
                <a:spcPct val="100000"/>
              </a:lnSpc>
              <a:spcBef>
                <a:spcPts val="1020"/>
              </a:spcBef>
              <a:buClr>
                <a:schemeClr val="dk1"/>
              </a:buClr>
              <a:buSzPts val="3200"/>
              <a:buNone/>
            </a:pPr>
            <a:r>
              <a:rPr lang="en-US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 </a:t>
            </a:r>
            <a:r>
              <a:rPr lang="en-US" sz="2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Arial"/>
              </a:rPr>
              <a:t>The number of the beast … </a:t>
            </a:r>
            <a:br>
              <a:rPr lang="en-US" sz="2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Arial"/>
              </a:rPr>
            </a:br>
            <a:r>
              <a:rPr lang="en-US" sz="2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Arial"/>
              </a:rPr>
              <a:t>six hundred and sixty-six </a:t>
            </a:r>
            <a:br>
              <a:rPr lang="en-US" sz="2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Arial"/>
              </a:rPr>
            </a:br>
            <a:r>
              <a:rPr lang="en-US" sz="2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Arial"/>
              </a:rPr>
              <a:t>— Rev 13:18</a:t>
            </a:r>
            <a:endParaRPr sz="2400" b="1" dirty="0">
              <a:solidFill>
                <a:schemeClr val="dk1"/>
              </a:solidFill>
              <a:latin typeface="Calibri"/>
              <a:ea typeface="Calibri"/>
              <a:cs typeface="Calibri"/>
            </a:endParaRPr>
          </a:p>
          <a:p>
            <a:pPr marL="231775" indent="-231775">
              <a:lnSpc>
                <a:spcPct val="100000"/>
              </a:lnSpc>
              <a:spcBef>
                <a:spcPts val="1020"/>
              </a:spcBef>
              <a:buClr>
                <a:schemeClr val="dk1"/>
              </a:buClr>
              <a:buSzPts val="3200"/>
              <a:buNone/>
            </a:pPr>
            <a:r>
              <a:rPr lang="en-US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 </a:t>
            </a:r>
            <a:r>
              <a:rPr lang="en-US" sz="2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Arial"/>
              </a:rPr>
              <a:t>Seven times a day I praise You — </a:t>
            </a:r>
            <a:r>
              <a:rPr lang="en-US" sz="2400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Arial"/>
              </a:rPr>
              <a:t>Psa</a:t>
            </a:r>
            <a:r>
              <a:rPr lang="en-US" sz="2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Arial"/>
              </a:rPr>
              <a:t> 119:64</a:t>
            </a:r>
            <a:endParaRPr sz="2400" b="1" dirty="0">
              <a:solidFill>
                <a:schemeClr val="dk1"/>
              </a:solidFill>
              <a:latin typeface="Calibri"/>
              <a:ea typeface="Calibri"/>
              <a:cs typeface="Calibri"/>
            </a:endParaRPr>
          </a:p>
          <a:p>
            <a:pPr marL="205740" indent="-83820">
              <a:spcBef>
                <a:spcPts val="384"/>
              </a:spcBef>
              <a:buClr>
                <a:schemeClr val="dk1"/>
              </a:buClr>
              <a:buSzPts val="3200"/>
              <a:buNone/>
            </a:pPr>
            <a:endParaRPr sz="192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2" name="Google Shape;442;p47"/>
          <p:cNvSpPr txBox="1"/>
          <p:nvPr/>
        </p:nvSpPr>
        <p:spPr>
          <a:xfrm>
            <a:off x="5825983" y="55244"/>
            <a:ext cx="1009945" cy="5719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4000" tIns="28080" rIns="54000" bIns="28080" anchor="t" anchorCtr="0">
            <a:spAutoFit/>
          </a:bodyPr>
          <a:lstStyle/>
          <a:p>
            <a:pPr>
              <a:lnSpc>
                <a:spcPct val="93000"/>
              </a:lnSpc>
              <a:buClr>
                <a:srgbClr val="FFFF00"/>
              </a:buClr>
              <a:buSzPts val="6000"/>
            </a:pPr>
            <a:r>
              <a:rPr lang="en-US" sz="3600" b="1" dirty="0">
                <a:latin typeface="Arial"/>
                <a:ea typeface="Arial"/>
                <a:cs typeface="Arial"/>
                <a:sym typeface="Arial"/>
              </a:rPr>
              <a:t>666     </a:t>
            </a:r>
            <a:endParaRPr sz="1080" dirty="0"/>
          </a:p>
        </p:txBody>
      </p:sp>
      <p:pic>
        <p:nvPicPr>
          <p:cNvPr id="450" name="Google Shape;450;p48"/>
          <p:cNvPicPr preferRelativeResize="0"/>
          <p:nvPr/>
        </p:nvPicPr>
        <p:blipFill rotWithShape="1">
          <a:blip r:embed="rId3">
            <a:alphaModFix/>
          </a:blip>
          <a:srcRect l="5891" t="6628" r="3718"/>
          <a:stretch>
            <a:fillRect/>
          </a:stretch>
        </p:blipFill>
        <p:spPr>
          <a:xfrm>
            <a:off x="5244660" y="579348"/>
            <a:ext cx="1950721" cy="16935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Google Shape;458;p49">
            <a:extLst>
              <a:ext uri="{FF2B5EF4-FFF2-40B4-BE49-F238E27FC236}">
                <a16:creationId xmlns:a16="http://schemas.microsoft.com/office/drawing/2014/main" id="{F9673B30-A350-5255-1FA4-897109EA2429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244660" y="2366030"/>
            <a:ext cx="1950721" cy="16935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1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DE7"/>
        </a:solidFill>
        <a:effectLst/>
      </p:bgPr>
    </p:bg>
    <p:spTree>
      <p:nvGrpSpPr>
        <p:cNvPr id="1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Google Shape;464;p50"/>
          <p:cNvSpPr txBox="1">
            <a:spLocks noGrp="1"/>
          </p:cNvSpPr>
          <p:nvPr>
            <p:ph type="title"/>
          </p:nvPr>
        </p:nvSpPr>
        <p:spPr>
          <a:xfrm>
            <a:off x="0" y="0"/>
            <a:ext cx="4937760" cy="6858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54855" tIns="27420" rIns="54855" bIns="27420" rtlCol="0" anchor="ctr" anchorCtr="0"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buClr>
                <a:schemeClr val="dk1"/>
              </a:buClr>
              <a:buSzPts val="3200"/>
            </a:pPr>
            <a:r>
              <a:rPr lang="en-US" sz="28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Calibri"/>
                <a:sym typeface="Calibri"/>
              </a:rPr>
              <a:t>	4. Pictorial</a:t>
            </a:r>
            <a:endParaRPr lang="en-US" sz="2800" b="1" dirty="0">
              <a:solidFill>
                <a:srgbClr val="0070C0"/>
              </a:solidFill>
              <a:latin typeface="Verdana" panose="020B0604030504040204" pitchFamily="34" charset="0"/>
              <a:ea typeface="Verdana" panose="020B0604030504040204" pitchFamily="34" charset="0"/>
              <a:cs typeface="Calibri"/>
            </a:endParaRPr>
          </a:p>
        </p:txBody>
      </p:sp>
      <p:sp>
        <p:nvSpPr>
          <p:cNvPr id="465" name="Google Shape;465;p50"/>
          <p:cNvSpPr txBox="1">
            <a:spLocks noGrp="1"/>
          </p:cNvSpPr>
          <p:nvPr>
            <p:ph type="body" idx="1"/>
          </p:nvPr>
        </p:nvSpPr>
        <p:spPr>
          <a:xfrm>
            <a:off x="238913" y="685800"/>
            <a:ext cx="3737905" cy="2715577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54855" tIns="27420" rIns="54855" bIns="27420" rtlCol="0" anchor="t" anchorCtr="0">
            <a:noAutofit/>
          </a:bodyPr>
          <a:lstStyle/>
          <a:p>
            <a:pPr marL="284163" indent="-284163">
              <a:lnSpc>
                <a:spcPct val="100000"/>
              </a:lnSpc>
              <a:spcBef>
                <a:spcPts val="384"/>
              </a:spcBef>
              <a:buClr>
                <a:schemeClr val="dk1"/>
              </a:buClr>
              <a:buSzPts val="3200"/>
              <a:buNone/>
            </a:pP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 </a:t>
            </a:r>
            <a:r>
              <a:rPr lang="en-US" sz="2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With cherubim skillfully embroidered into the cloth using blue, purple, and scarlet yarn</a:t>
            </a:r>
            <a:br>
              <a:rPr lang="en-US" sz="2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1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— Exo 26:31 </a:t>
            </a:r>
            <a:endParaRPr sz="2400" b="1" dirty="0"/>
          </a:p>
          <a:p>
            <a:pPr marL="205740" indent="-83820">
              <a:spcBef>
                <a:spcPts val="384"/>
              </a:spcBef>
              <a:buClr>
                <a:schemeClr val="dk1"/>
              </a:buClr>
              <a:buSzPts val="3200"/>
              <a:buNone/>
            </a:pPr>
            <a:endParaRPr sz="192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6" name="Google Shape;466;p50"/>
          <p:cNvSpPr/>
          <p:nvPr/>
        </p:nvSpPr>
        <p:spPr>
          <a:xfrm>
            <a:off x="1739265" y="1289685"/>
            <a:ext cx="2009775" cy="367665"/>
          </a:xfrm>
          <a:prstGeom prst="roundRect">
            <a:avLst>
              <a:gd name="adj" fmla="val 55"/>
            </a:avLst>
          </a:prstGeom>
          <a:noFill/>
          <a:ln>
            <a:noFill/>
          </a:ln>
        </p:spPr>
        <p:txBody>
          <a:bodyPr spcFirstLastPara="1" wrap="square" lIns="54855" tIns="27420" rIns="54855" bIns="27420" anchor="ctr" anchorCtr="0">
            <a:noAutofit/>
          </a:bodyPr>
          <a:lstStyle/>
          <a:p>
            <a:endParaRPr sz="108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050" name="Picture 2" descr="Horizon Elementary -">
            <a:extLst>
              <a:ext uri="{FF2B5EF4-FFF2-40B4-BE49-F238E27FC236}">
                <a16:creationId xmlns:a16="http://schemas.microsoft.com/office/drawing/2014/main" id="{9BD45E98-21F5-1675-12F9-B0C5D0E731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5105" y="0"/>
            <a:ext cx="3250095" cy="2166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4" name="Google Shape;484;p52"/>
          <p:cNvPicPr preferRelativeResize="0"/>
          <p:nvPr/>
        </p:nvPicPr>
        <p:blipFill rotWithShape="1">
          <a:blip r:embed="rId4">
            <a:alphaModFix/>
          </a:blip>
          <a:srcRect l="-2236" t="-3472" r="-1593" b="-3471"/>
          <a:stretch/>
        </p:blipFill>
        <p:spPr>
          <a:xfrm>
            <a:off x="3976818" y="2217272"/>
            <a:ext cx="3387781" cy="195131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5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DE7"/>
        </a:solidFill>
        <a:effectLst/>
      </p:bgPr>
    </p:bg>
    <p:spTree>
      <p:nvGrpSpPr>
        <p:cNvPr id="1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" name="Google Shape;494;p53"/>
          <p:cNvSpPr txBox="1">
            <a:spLocks noGrp="1"/>
          </p:cNvSpPr>
          <p:nvPr>
            <p:ph type="title"/>
          </p:nvPr>
        </p:nvSpPr>
        <p:spPr>
          <a:xfrm>
            <a:off x="0" y="0"/>
            <a:ext cx="4207435" cy="6858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54855" tIns="27420" rIns="54855" bIns="27420" rtlCol="0" anchor="ctr" anchorCtr="0"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buClr>
                <a:schemeClr val="dk1"/>
              </a:buClr>
              <a:buSzPts val="4400"/>
            </a:pPr>
            <a:r>
              <a:rPr lang="en-US" sz="28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Calibri"/>
                <a:sym typeface="Calibri"/>
              </a:rPr>
              <a:t>	5. Artifactual</a:t>
            </a:r>
          </a:p>
        </p:txBody>
      </p:sp>
      <p:sp>
        <p:nvSpPr>
          <p:cNvPr id="495" name="Google Shape;495;p53"/>
          <p:cNvSpPr txBox="1">
            <a:spLocks noGrp="1"/>
          </p:cNvSpPr>
          <p:nvPr>
            <p:ph type="body" idx="1"/>
          </p:nvPr>
        </p:nvSpPr>
        <p:spPr>
          <a:xfrm>
            <a:off x="754729" y="699611"/>
            <a:ext cx="3131471" cy="2715577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54855" tIns="27420" rIns="54855" bIns="27420" rtlCol="0" anchor="t" anchorCtr="0">
            <a:noAutofit/>
          </a:bodyPr>
          <a:lstStyle/>
          <a:p>
            <a:pPr marL="287338" indent="-287338">
              <a:lnSpc>
                <a:spcPct val="100000"/>
              </a:lnSpc>
              <a:spcBef>
                <a:spcPts val="384"/>
              </a:spcBef>
              <a:buClr>
                <a:schemeClr val="dk1"/>
              </a:buClr>
              <a:buSzPts val="3200"/>
              <a:buNone/>
            </a:pP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 </a:t>
            </a:r>
            <a:r>
              <a:rPr lang="en-US" sz="2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He made a bronze altar, twenty cubits in length and twenty cubits in width and ten cubits in height.</a:t>
            </a:r>
            <a:r>
              <a:rPr lang="en-US" sz="2400" b="1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 </a:t>
            </a:r>
            <a:br>
              <a:rPr lang="en-US" sz="2400" b="1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</a:br>
            <a:r>
              <a:rPr lang="en-US" sz="2400" b="1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— 2 Chr 4:1</a:t>
            </a:r>
            <a:endParaRPr sz="2400" b="1" dirty="0">
              <a:solidFill>
                <a:schemeClr val="dk1"/>
              </a:solidFill>
              <a:latin typeface="Calibri"/>
              <a:ea typeface="Calibri"/>
              <a:cs typeface="Calibri"/>
            </a:endParaRPr>
          </a:p>
          <a:p>
            <a:pPr marL="205740" indent="-83820">
              <a:spcBef>
                <a:spcPts val="384"/>
              </a:spcBef>
              <a:buClr>
                <a:schemeClr val="dk1"/>
              </a:buClr>
              <a:buSzPts val="3200"/>
              <a:buNone/>
            </a:pPr>
            <a:endParaRPr sz="192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6" name="Google Shape;496;p53"/>
          <p:cNvSpPr/>
          <p:nvPr/>
        </p:nvSpPr>
        <p:spPr>
          <a:xfrm>
            <a:off x="1761173" y="1224915"/>
            <a:ext cx="2009775" cy="367665"/>
          </a:xfrm>
          <a:prstGeom prst="roundRect">
            <a:avLst>
              <a:gd name="adj" fmla="val 55"/>
            </a:avLst>
          </a:prstGeom>
          <a:noFill/>
          <a:ln>
            <a:noFill/>
          </a:ln>
        </p:spPr>
        <p:txBody>
          <a:bodyPr spcFirstLastPara="1" wrap="square" lIns="54855" tIns="27420" rIns="54855" bIns="27420" anchor="ctr" anchorCtr="0">
            <a:noAutofit/>
          </a:bodyPr>
          <a:lstStyle/>
          <a:p>
            <a:endParaRPr sz="108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97" name="Google Shape;497;p5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476802" y="-1"/>
            <a:ext cx="2838398" cy="1870635"/>
          </a:xfrm>
          <a:prstGeom prst="rect">
            <a:avLst/>
          </a:prstGeom>
          <a:noFill/>
          <a:ln>
            <a:noFill/>
          </a:ln>
        </p:spPr>
      </p:pic>
      <p:pic>
        <p:nvPicPr>
          <p:cNvPr id="506" name="Google Shape;506;p54"/>
          <p:cNvPicPr preferRelativeResize="0"/>
          <p:nvPr/>
        </p:nvPicPr>
        <p:blipFill rotWithShape="1">
          <a:blip r:embed="rId4">
            <a:alphaModFix/>
          </a:blip>
          <a:srcRect t="18214" b="8879"/>
          <a:stretch/>
        </p:blipFill>
        <p:spPr>
          <a:xfrm>
            <a:off x="4476803" y="1870634"/>
            <a:ext cx="2838398" cy="148216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5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DE7"/>
        </a:solidFill>
        <a:effectLst/>
      </p:bgPr>
    </p:bg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Google Shape;517;p56"/>
          <p:cNvSpPr txBox="1">
            <a:spLocks noGrp="1"/>
          </p:cNvSpPr>
          <p:nvPr>
            <p:ph type="title"/>
          </p:nvPr>
        </p:nvSpPr>
        <p:spPr>
          <a:xfrm>
            <a:off x="0" y="0"/>
            <a:ext cx="4937760" cy="6858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54855" tIns="27420" rIns="54855" bIns="27420" rtlCol="0" anchor="ctr" anchorCtr="0"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buClr>
                <a:schemeClr val="dk1"/>
              </a:buClr>
              <a:buSzPts val="3200"/>
            </a:pPr>
            <a:r>
              <a:rPr lang="en-US" sz="28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Calibri"/>
                <a:sym typeface="Calibri"/>
              </a:rPr>
              <a:t>	6. Audio</a:t>
            </a:r>
            <a:endParaRPr lang="en-US" sz="2800" b="1" dirty="0">
              <a:solidFill>
                <a:srgbClr val="0070C0"/>
              </a:solidFill>
              <a:latin typeface="Verdana" panose="020B0604030504040204" pitchFamily="34" charset="0"/>
              <a:ea typeface="Verdana" panose="020B0604030504040204" pitchFamily="34" charset="0"/>
              <a:cs typeface="Calibri"/>
            </a:endParaRPr>
          </a:p>
        </p:txBody>
      </p:sp>
      <p:sp>
        <p:nvSpPr>
          <p:cNvPr id="518" name="Google Shape;518;p56"/>
          <p:cNvSpPr txBox="1">
            <a:spLocks noGrp="1"/>
          </p:cNvSpPr>
          <p:nvPr>
            <p:ph type="body" idx="1"/>
          </p:nvPr>
        </p:nvSpPr>
        <p:spPr>
          <a:xfrm>
            <a:off x="274450" y="685800"/>
            <a:ext cx="4297680" cy="2715577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54855" tIns="27420" rIns="54855" bIns="27420" rtlCol="0" anchor="t" anchorCtr="0">
            <a:noAutofit/>
          </a:bodyPr>
          <a:lstStyle/>
          <a:p>
            <a:pPr marL="287338" indent="-287338">
              <a:lnSpc>
                <a:spcPct val="100000"/>
              </a:lnSpc>
              <a:spcBef>
                <a:spcPts val="384"/>
              </a:spcBef>
              <a:buClr>
                <a:schemeClr val="dk1"/>
              </a:buClr>
              <a:buSzPts val="3200"/>
              <a:buNone/>
            </a:pP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 </a:t>
            </a:r>
            <a:r>
              <a:rPr lang="en-US" sz="2400" b="1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Praise him with tambourine and dance; praise him with strings and pipe! </a:t>
            </a:r>
            <a:br>
              <a:rPr lang="en-US" sz="2400" b="1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</a:br>
            <a:r>
              <a:rPr lang="en-US" sz="2400" b="1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Praise him with sounding cymbals; praise him with loud clashing cymbals! </a:t>
            </a:r>
            <a:br>
              <a:rPr lang="en-US" sz="2400" b="1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</a:br>
            <a:r>
              <a:rPr lang="en-US" sz="2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— Psalm 150:3-4</a:t>
            </a:r>
            <a:endParaRPr sz="2400" b="1" dirty="0"/>
          </a:p>
        </p:txBody>
      </p:sp>
      <p:sp>
        <p:nvSpPr>
          <p:cNvPr id="519" name="Google Shape;519;p56"/>
          <p:cNvSpPr/>
          <p:nvPr/>
        </p:nvSpPr>
        <p:spPr>
          <a:xfrm>
            <a:off x="1761173" y="1224915"/>
            <a:ext cx="2009775" cy="367665"/>
          </a:xfrm>
          <a:prstGeom prst="roundRect">
            <a:avLst>
              <a:gd name="adj" fmla="val 55"/>
            </a:avLst>
          </a:prstGeom>
          <a:noFill/>
          <a:ln>
            <a:noFill/>
          </a:ln>
        </p:spPr>
        <p:txBody>
          <a:bodyPr spcFirstLastPara="1" wrap="square" lIns="54855" tIns="27420" rIns="54855" bIns="27420" anchor="ctr" anchorCtr="0">
            <a:noAutofit/>
          </a:bodyPr>
          <a:lstStyle/>
          <a:p>
            <a:endParaRPr sz="108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20" name="Google Shape;520;p5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846580" y="0"/>
            <a:ext cx="2474689" cy="345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Chinese_Opera">
            <a:hlinkClick r:id="" action="ppaction://media"/>
            <a:extLst>
              <a:ext uri="{FF2B5EF4-FFF2-40B4-BE49-F238E27FC236}">
                <a16:creationId xmlns:a16="http://schemas.microsoft.com/office/drawing/2014/main" id="{086F4B96-71A3-34A3-4D72-72782F1F8C0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846580" y="3526883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907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5" dur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18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DE7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F0AC4AD-68CC-5FA8-0AB9-B662B4FCFB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mazon_tribe_2026">
            <a:hlinkClick r:id="" action="ppaction://media"/>
            <a:extLst>
              <a:ext uri="{FF2B5EF4-FFF2-40B4-BE49-F238E27FC236}">
                <a16:creationId xmlns:a16="http://schemas.microsoft.com/office/drawing/2014/main" id="{266431E0-6182-6A03-58D6-2E5DD8A0978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8778" y="418353"/>
            <a:ext cx="7017643" cy="3696447"/>
          </a:xfrm>
          <a:prstGeom prst="rect">
            <a:avLst/>
          </a:prstGeom>
        </p:spPr>
      </p:pic>
      <p:sp>
        <p:nvSpPr>
          <p:cNvPr id="3" name="Google Shape;582;p61">
            <a:extLst>
              <a:ext uri="{FF2B5EF4-FFF2-40B4-BE49-F238E27FC236}">
                <a16:creationId xmlns:a16="http://schemas.microsoft.com/office/drawing/2014/main" id="{874B96E6-2976-68B2-5574-78AD2CDCA10F}"/>
              </a:ext>
            </a:extLst>
          </p:cNvPr>
          <p:cNvSpPr txBox="1">
            <a:spLocks/>
          </p:cNvSpPr>
          <p:nvPr/>
        </p:nvSpPr>
        <p:spPr>
          <a:xfrm>
            <a:off x="-77694" y="-121770"/>
            <a:ext cx="7496825" cy="6858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54855" tIns="27420" rIns="54855" bIns="27420" rtlCol="0" anchor="ctr" anchorCtr="0">
            <a:noAutofit/>
          </a:bodyPr>
          <a:lstStyle>
            <a:lvl1pPr algn="ctr" defTabSz="54864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spcBef>
                <a:spcPts val="0"/>
              </a:spcBef>
              <a:buClr>
                <a:schemeClr val="dk1"/>
              </a:buClr>
              <a:buSzPts val="4400"/>
            </a:pPr>
            <a:r>
              <a:rPr lang="en-US" sz="24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Calibri"/>
                <a:sym typeface="Calibri"/>
              </a:rPr>
              <a:t>First contact with an Amazon people 2025</a:t>
            </a:r>
          </a:p>
        </p:txBody>
      </p:sp>
    </p:spTree>
    <p:extLst>
      <p:ext uri="{BB962C8B-B14F-4D97-AF65-F5344CB8AC3E}">
        <p14:creationId xmlns:p14="http://schemas.microsoft.com/office/powerpoint/2010/main" val="270916868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95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DE7"/>
        </a:solidFill>
        <a:effectLst/>
      </p:bgPr>
    </p:bg>
    <p:spTree>
      <p:nvGrpSpPr>
        <p:cNvPr id="1" name="Shape 5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4" name="Google Shape;534;p57"/>
          <p:cNvSpPr/>
          <p:nvPr/>
        </p:nvSpPr>
        <p:spPr>
          <a:xfrm>
            <a:off x="1618297" y="3759517"/>
            <a:ext cx="1143000" cy="274320"/>
          </a:xfrm>
          <a:prstGeom prst="roundRect">
            <a:avLst>
              <a:gd name="adj" fmla="val 75"/>
            </a:avLst>
          </a:prstGeom>
          <a:noFill/>
          <a:ln>
            <a:noFill/>
          </a:ln>
        </p:spPr>
        <p:txBody>
          <a:bodyPr spcFirstLastPara="1" wrap="square" lIns="54855" tIns="27420" rIns="54855" bIns="27420" anchor="ctr" anchorCtr="0">
            <a:noAutofit/>
          </a:bodyPr>
          <a:lstStyle/>
          <a:p>
            <a:endParaRPr sz="108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5" name="Google Shape;535;p57"/>
          <p:cNvSpPr/>
          <p:nvPr/>
        </p:nvSpPr>
        <p:spPr>
          <a:xfrm>
            <a:off x="3063240" y="3749040"/>
            <a:ext cx="1737360" cy="274320"/>
          </a:xfrm>
          <a:prstGeom prst="roundRect">
            <a:avLst>
              <a:gd name="adj" fmla="val 75"/>
            </a:avLst>
          </a:prstGeom>
          <a:noFill/>
          <a:ln>
            <a:noFill/>
          </a:ln>
        </p:spPr>
        <p:txBody>
          <a:bodyPr spcFirstLastPara="1" wrap="square" lIns="54855" tIns="27420" rIns="54855" bIns="27420" anchor="ctr" anchorCtr="0">
            <a:noAutofit/>
          </a:bodyPr>
          <a:lstStyle/>
          <a:p>
            <a:endParaRPr sz="108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6" name="Google Shape;536;p57"/>
          <p:cNvSpPr txBox="1">
            <a:spLocks noGrp="1"/>
          </p:cNvSpPr>
          <p:nvPr>
            <p:ph type="title"/>
          </p:nvPr>
        </p:nvSpPr>
        <p:spPr>
          <a:xfrm>
            <a:off x="1" y="0"/>
            <a:ext cx="3108960" cy="6858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54855" tIns="27420" rIns="54855" bIns="27420" rtlCol="0" anchor="ctr" anchorCtr="0"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buClr>
                <a:schemeClr val="dk1"/>
              </a:buClr>
              <a:buSzPts val="3200"/>
            </a:pPr>
            <a:r>
              <a:rPr lang="en-US" sz="28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Calibri"/>
                <a:sym typeface="Calibri"/>
              </a:rPr>
              <a:t>	7. </a:t>
            </a:r>
            <a:r>
              <a:rPr lang="en-US" sz="2800" b="1" dirty="0" err="1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Calibri"/>
                <a:sym typeface="Calibri"/>
              </a:rPr>
              <a:t>Kinesic</a:t>
            </a:r>
            <a:endParaRPr lang="en-US" sz="2800" b="1" dirty="0">
              <a:solidFill>
                <a:srgbClr val="0070C0"/>
              </a:solidFill>
              <a:latin typeface="Verdana" panose="020B0604030504040204" pitchFamily="34" charset="0"/>
              <a:ea typeface="Verdana" panose="020B0604030504040204" pitchFamily="34" charset="0"/>
              <a:cs typeface="Calibri"/>
            </a:endParaRPr>
          </a:p>
        </p:txBody>
      </p:sp>
      <p:sp>
        <p:nvSpPr>
          <p:cNvPr id="537" name="Google Shape;537;p57"/>
          <p:cNvSpPr txBox="1">
            <a:spLocks noGrp="1"/>
          </p:cNvSpPr>
          <p:nvPr>
            <p:ph type="body" idx="1"/>
          </p:nvPr>
        </p:nvSpPr>
        <p:spPr>
          <a:xfrm>
            <a:off x="281279" y="685800"/>
            <a:ext cx="3678880" cy="2715577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54855" tIns="27420" rIns="54855" bIns="27420" rtlCol="0" anchor="t" anchorCtr="0">
            <a:noAutofit/>
          </a:bodyPr>
          <a:lstStyle/>
          <a:p>
            <a:pPr marL="287338" indent="-287338">
              <a:lnSpc>
                <a:spcPct val="100000"/>
              </a:lnSpc>
              <a:spcBef>
                <a:spcPts val="384"/>
              </a:spcBef>
              <a:buClr>
                <a:schemeClr val="dk1"/>
              </a:buClr>
              <a:buSzPts val="3200"/>
              <a:buNone/>
            </a:pP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 </a:t>
            </a:r>
            <a:r>
              <a:rPr lang="en-US" sz="2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Lie down on your left side — </a:t>
            </a:r>
            <a:r>
              <a:rPr lang="en-US" sz="2400" b="1" dirty="0" err="1">
                <a:solidFill>
                  <a:schemeClr val="dk1"/>
                </a:solidFill>
                <a:ea typeface="Calibri"/>
                <a:cs typeface="Calibri"/>
                <a:sym typeface="Calibri"/>
              </a:rPr>
              <a:t>Ezek</a:t>
            </a:r>
            <a:r>
              <a:rPr lang="en-US" sz="2400" b="1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 4:4</a:t>
            </a:r>
            <a:endParaRPr sz="2400" b="1" dirty="0"/>
          </a:p>
          <a:p>
            <a:pPr marL="287338" indent="-287338">
              <a:lnSpc>
                <a:spcPct val="100000"/>
              </a:lnSpc>
              <a:spcBef>
                <a:spcPts val="384"/>
              </a:spcBef>
              <a:buClr>
                <a:schemeClr val="dk1"/>
              </a:buClr>
              <a:buSzPts val="3200"/>
              <a:buNone/>
            </a:pP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 </a:t>
            </a:r>
            <a:r>
              <a:rPr lang="en-US" sz="2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Jesus stooped down and with His finger wrote on the ground</a:t>
            </a:r>
            <a:br>
              <a:rPr lang="en-US" sz="2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— </a:t>
            </a:r>
            <a:r>
              <a:rPr lang="en-US" sz="2400" b="1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John 8:6 </a:t>
            </a:r>
            <a:endParaRPr sz="2400" b="1" dirty="0"/>
          </a:p>
        </p:txBody>
      </p:sp>
      <p:sp>
        <p:nvSpPr>
          <p:cNvPr id="538" name="Google Shape;538;p57"/>
          <p:cNvSpPr/>
          <p:nvPr/>
        </p:nvSpPr>
        <p:spPr>
          <a:xfrm>
            <a:off x="1188720" y="960120"/>
            <a:ext cx="1920240" cy="2788920"/>
          </a:xfrm>
          <a:prstGeom prst="roundRect">
            <a:avLst>
              <a:gd name="adj" fmla="val 10"/>
            </a:avLst>
          </a:prstGeom>
          <a:noFill/>
          <a:ln>
            <a:noFill/>
          </a:ln>
        </p:spPr>
        <p:txBody>
          <a:bodyPr spcFirstLastPara="1" wrap="square" lIns="54855" tIns="27420" rIns="54855" bIns="27420" anchor="ctr" anchorCtr="0">
            <a:noAutofit/>
          </a:bodyPr>
          <a:lstStyle/>
          <a:p>
            <a:endParaRPr sz="108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2" descr="X] – @siphonophora on Tumblr">
            <a:extLst>
              <a:ext uri="{FF2B5EF4-FFF2-40B4-BE49-F238E27FC236}">
                <a16:creationId xmlns:a16="http://schemas.microsoft.com/office/drawing/2014/main" id="{02DBA806-4128-C494-7C1F-91631000A9B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090"/>
          <a:stretch>
            <a:fillRect/>
          </a:stretch>
        </p:blipFill>
        <p:spPr bwMode="auto">
          <a:xfrm>
            <a:off x="4384940" y="304800"/>
            <a:ext cx="293026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7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DE7"/>
        </a:solidFill>
        <a:effectLst/>
      </p:bgPr>
    </p:bg>
    <p:spTree>
      <p:nvGrpSpPr>
        <p:cNvPr id="1" name="Shape 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1" name="Google Shape;561;p59"/>
          <p:cNvSpPr txBox="1">
            <a:spLocks noGrp="1"/>
          </p:cNvSpPr>
          <p:nvPr>
            <p:ph type="title"/>
          </p:nvPr>
        </p:nvSpPr>
        <p:spPr>
          <a:xfrm>
            <a:off x="0" y="0"/>
            <a:ext cx="4937760" cy="6858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54855" tIns="27420" rIns="54855" bIns="27420" rtlCol="0" anchor="ctr" anchorCtr="0"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buClr>
                <a:schemeClr val="dk1"/>
              </a:buClr>
              <a:buSzPts val="4400"/>
            </a:pPr>
            <a:r>
              <a:rPr lang="en-US" sz="28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Calibri"/>
                <a:sym typeface="Calibri"/>
              </a:rPr>
              <a:t>	8. Optical</a:t>
            </a:r>
          </a:p>
        </p:txBody>
      </p:sp>
      <p:sp>
        <p:nvSpPr>
          <p:cNvPr id="562" name="Google Shape;562;p59"/>
          <p:cNvSpPr txBox="1">
            <a:spLocks noGrp="1"/>
          </p:cNvSpPr>
          <p:nvPr>
            <p:ph type="body" idx="1"/>
          </p:nvPr>
        </p:nvSpPr>
        <p:spPr>
          <a:xfrm>
            <a:off x="254298" y="685800"/>
            <a:ext cx="3486127" cy="3018472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54855" tIns="27420" rIns="54855" bIns="27420" rtlCol="0" anchor="t" anchorCtr="0">
            <a:noAutofit/>
          </a:bodyPr>
          <a:lstStyle/>
          <a:p>
            <a:pPr marL="231775" indent="-231775">
              <a:lnSpc>
                <a:spcPct val="100000"/>
              </a:lnSpc>
              <a:spcBef>
                <a:spcPts val="384"/>
              </a:spcBef>
              <a:buClr>
                <a:schemeClr val="dk1"/>
              </a:buClr>
              <a:buSzPts val="3200"/>
              <a:buNone/>
            </a:pP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 </a:t>
            </a:r>
            <a:r>
              <a:rPr lang="en-US" sz="2400" b="1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About noon a great light from heaven suddenly shone around me</a:t>
            </a:r>
            <a:br>
              <a:rPr lang="en-US" sz="2400" b="1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</a:br>
            <a:r>
              <a:rPr lang="en-US" sz="2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— Acts 22:6</a:t>
            </a:r>
            <a:endParaRPr sz="2400" b="1" dirty="0">
              <a:solidFill>
                <a:schemeClr val="dk1"/>
              </a:solidFill>
              <a:latin typeface="Calibri"/>
              <a:ea typeface="Calibri"/>
              <a:cs typeface="Calibri"/>
            </a:endParaRPr>
          </a:p>
          <a:p>
            <a:pPr marL="231775" indent="-231775">
              <a:lnSpc>
                <a:spcPct val="100000"/>
              </a:lnSpc>
              <a:spcBef>
                <a:spcPts val="384"/>
              </a:spcBef>
              <a:buClr>
                <a:schemeClr val="dk1"/>
              </a:buClr>
              <a:buSzPts val="3200"/>
              <a:buNone/>
            </a:pP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 </a:t>
            </a:r>
            <a:r>
              <a:rPr lang="en-US" sz="2400" b="1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When you see these things taking place</a:t>
            </a:r>
            <a:br>
              <a:rPr lang="en-US" sz="2400" b="1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</a:br>
            <a:r>
              <a:rPr lang="en-US" sz="2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— Luke 21:31</a:t>
            </a:r>
            <a:endParaRPr sz="2400" b="1" dirty="0">
              <a:solidFill>
                <a:schemeClr val="dk1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567" name="Google Shape;567;p59"/>
          <p:cNvSpPr/>
          <p:nvPr/>
        </p:nvSpPr>
        <p:spPr>
          <a:xfrm>
            <a:off x="1188720" y="960120"/>
            <a:ext cx="2194560" cy="2103120"/>
          </a:xfrm>
          <a:prstGeom prst="roundRect">
            <a:avLst>
              <a:gd name="adj" fmla="val 9"/>
            </a:avLst>
          </a:prstGeom>
          <a:noFill/>
          <a:ln>
            <a:noFill/>
          </a:ln>
        </p:spPr>
        <p:txBody>
          <a:bodyPr spcFirstLastPara="1" wrap="square" lIns="54855" tIns="27420" rIns="54855" bIns="27420" anchor="ctr" anchorCtr="0">
            <a:noAutofit/>
          </a:bodyPr>
          <a:lstStyle/>
          <a:p>
            <a:endParaRPr sz="108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146" name="Picture 2" descr="How to make mesh material fire like traffic light - Questions - Babylon.js">
            <a:extLst>
              <a:ext uri="{FF2B5EF4-FFF2-40B4-BE49-F238E27FC236}">
                <a16:creationId xmlns:a16="http://schemas.microsoft.com/office/drawing/2014/main" id="{314E3555-8B11-8A45-86A7-0D6BB3C7DB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0426" y="0"/>
            <a:ext cx="3505200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6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6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2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DE7"/>
        </a:solidFill>
        <a:effectLst/>
      </p:bgPr>
    </p:bg>
    <p:spTree>
      <p:nvGrpSpPr>
        <p:cNvPr id="1" name="Shape 5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" name="Google Shape;573;p60"/>
          <p:cNvSpPr txBox="1">
            <a:spLocks noGrp="1"/>
          </p:cNvSpPr>
          <p:nvPr>
            <p:ph type="title"/>
          </p:nvPr>
        </p:nvSpPr>
        <p:spPr>
          <a:xfrm>
            <a:off x="0" y="0"/>
            <a:ext cx="4937760" cy="6858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54855" tIns="27420" rIns="54855" bIns="27420" rtlCol="0" anchor="ctr" anchorCtr="0"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buClr>
                <a:schemeClr val="dk1"/>
              </a:buClr>
              <a:buSzPts val="4400"/>
            </a:pPr>
            <a:r>
              <a:rPr lang="en-US" sz="28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Calibri"/>
                <a:sym typeface="Calibri"/>
              </a:rPr>
              <a:t> 9. Tactile</a:t>
            </a:r>
          </a:p>
        </p:txBody>
      </p:sp>
      <p:sp>
        <p:nvSpPr>
          <p:cNvPr id="574" name="Google Shape;574;p60"/>
          <p:cNvSpPr txBox="1">
            <a:spLocks noGrp="1"/>
          </p:cNvSpPr>
          <p:nvPr>
            <p:ph type="body" idx="1"/>
          </p:nvPr>
        </p:nvSpPr>
        <p:spPr>
          <a:xfrm>
            <a:off x="383763" y="685800"/>
            <a:ext cx="2838450" cy="2715577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54855" tIns="27420" rIns="54855" bIns="27420" rtlCol="0" anchor="t" anchorCtr="0">
            <a:noAutofit/>
          </a:bodyPr>
          <a:lstStyle/>
          <a:p>
            <a:pPr marL="231775" indent="-231775">
              <a:lnSpc>
                <a:spcPct val="100000"/>
              </a:lnSpc>
              <a:spcBef>
                <a:spcPts val="384"/>
              </a:spcBef>
              <a:buClr>
                <a:schemeClr val="dk1"/>
              </a:buClr>
              <a:buSzPts val="3200"/>
              <a:buNone/>
            </a:pP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 </a:t>
            </a:r>
            <a:r>
              <a:rPr lang="en-US" sz="2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Greet one another with a holy kiss </a:t>
            </a:r>
            <a:br>
              <a:rPr lang="en-US" sz="2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— </a:t>
            </a:r>
            <a:r>
              <a:rPr lang="en-US" sz="2400" b="1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Rom 16:16 </a:t>
            </a:r>
            <a:endParaRPr sz="2400" b="1" dirty="0"/>
          </a:p>
          <a:p>
            <a:pPr marL="231775" indent="-231775">
              <a:lnSpc>
                <a:spcPct val="100000"/>
              </a:lnSpc>
              <a:spcBef>
                <a:spcPts val="384"/>
              </a:spcBef>
              <a:buClr>
                <a:schemeClr val="dk1"/>
              </a:buClr>
              <a:buSzPts val="3200"/>
              <a:buNone/>
            </a:pP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 </a:t>
            </a:r>
            <a:r>
              <a:rPr lang="en-US" sz="2400" b="1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He gave her his hand and raised her up </a:t>
            </a:r>
            <a:br>
              <a:rPr lang="en-US" sz="2400" b="1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</a:br>
            <a:r>
              <a:rPr lang="en-US" sz="2400" b="1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— </a:t>
            </a:r>
            <a:r>
              <a:rPr lang="en-US" sz="2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Acts 9:38-41</a:t>
            </a:r>
            <a:endParaRPr sz="2400" b="1" dirty="0"/>
          </a:p>
        </p:txBody>
      </p:sp>
      <p:sp>
        <p:nvSpPr>
          <p:cNvPr id="575" name="Google Shape;575;p60"/>
          <p:cNvSpPr/>
          <p:nvPr/>
        </p:nvSpPr>
        <p:spPr>
          <a:xfrm>
            <a:off x="1739265" y="1224915"/>
            <a:ext cx="2009775" cy="367665"/>
          </a:xfrm>
          <a:prstGeom prst="roundRect">
            <a:avLst>
              <a:gd name="adj" fmla="val 55"/>
            </a:avLst>
          </a:prstGeom>
          <a:noFill/>
          <a:ln>
            <a:noFill/>
          </a:ln>
        </p:spPr>
        <p:txBody>
          <a:bodyPr spcFirstLastPara="1" wrap="square" lIns="54855" tIns="27420" rIns="54855" bIns="27420" anchor="ctr" anchorCtr="0">
            <a:noAutofit/>
          </a:bodyPr>
          <a:lstStyle/>
          <a:p>
            <a:endParaRPr sz="108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53E0AD0-43A9-1D30-8C3A-8DB8F8D6DB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14870" y="1252392"/>
            <a:ext cx="4300330" cy="286240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7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7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4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DE7"/>
        </a:solidFill>
        <a:effectLst/>
      </p:bgPr>
    </p:bg>
    <p:spTree>
      <p:nvGrpSpPr>
        <p:cNvPr id="1" name="Shape 5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2" name="Google Shape;582;p61"/>
          <p:cNvSpPr txBox="1">
            <a:spLocks noGrp="1"/>
          </p:cNvSpPr>
          <p:nvPr>
            <p:ph type="title"/>
          </p:nvPr>
        </p:nvSpPr>
        <p:spPr>
          <a:xfrm>
            <a:off x="0" y="0"/>
            <a:ext cx="5587861" cy="6858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54855" tIns="27420" rIns="54855" bIns="27420" rtlCol="0" anchor="ctr" anchorCtr="0"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buClr>
                <a:schemeClr val="dk1"/>
              </a:buClr>
              <a:buSzPts val="4400"/>
            </a:pPr>
            <a:r>
              <a:rPr lang="en-US" sz="28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Calibri"/>
                <a:sym typeface="Calibri"/>
              </a:rPr>
              <a:t>	10. Spatial</a:t>
            </a:r>
          </a:p>
        </p:txBody>
      </p:sp>
      <p:sp>
        <p:nvSpPr>
          <p:cNvPr id="583" name="Google Shape;583;p61"/>
          <p:cNvSpPr txBox="1">
            <a:spLocks noGrp="1"/>
          </p:cNvSpPr>
          <p:nvPr>
            <p:ph type="body" idx="1"/>
          </p:nvPr>
        </p:nvSpPr>
        <p:spPr>
          <a:xfrm>
            <a:off x="329714" y="594360"/>
            <a:ext cx="4181773" cy="2715577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54855" tIns="27420" rIns="54855" bIns="27420" rtlCol="0" anchor="t" anchorCtr="0">
            <a:noAutofit/>
          </a:bodyPr>
          <a:lstStyle/>
          <a:p>
            <a:pPr marL="287338" indent="-287338">
              <a:lnSpc>
                <a:spcPct val="100000"/>
              </a:lnSpc>
              <a:spcBef>
                <a:spcPts val="384"/>
              </a:spcBef>
              <a:buClr>
                <a:schemeClr val="dk1"/>
              </a:buClr>
              <a:buSzPts val="3200"/>
              <a:buNone/>
            </a:pP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 </a:t>
            </a:r>
            <a:r>
              <a:rPr lang="en-US" sz="2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Make it 450 feet long, 75 feet wide, and 45 feet high</a:t>
            </a:r>
            <a:r>
              <a:rPr lang="en-US" sz="2400" b="1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 </a:t>
            </a:r>
            <a:br>
              <a:rPr lang="en-US" sz="2400" b="1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</a:br>
            <a:r>
              <a:rPr lang="en-US" sz="2400" b="1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— Gen 6:15 </a:t>
            </a:r>
            <a:endParaRPr sz="2400" b="1" dirty="0"/>
          </a:p>
        </p:txBody>
      </p:sp>
      <p:sp>
        <p:nvSpPr>
          <p:cNvPr id="584" name="Google Shape;584;p61"/>
          <p:cNvSpPr/>
          <p:nvPr/>
        </p:nvSpPr>
        <p:spPr>
          <a:xfrm>
            <a:off x="1188720" y="960120"/>
            <a:ext cx="2194560" cy="1965960"/>
          </a:xfrm>
          <a:prstGeom prst="roundRect">
            <a:avLst>
              <a:gd name="adj" fmla="val 10"/>
            </a:avLst>
          </a:prstGeom>
          <a:noFill/>
          <a:ln>
            <a:noFill/>
          </a:ln>
        </p:spPr>
        <p:txBody>
          <a:bodyPr spcFirstLastPara="1" wrap="square" lIns="54855" tIns="27420" rIns="54855" bIns="27420" anchor="ctr" anchorCtr="0">
            <a:noAutofit/>
          </a:bodyPr>
          <a:lstStyle/>
          <a:p>
            <a:endParaRPr sz="108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269D3B6-DEC3-D414-220F-D6AF32CCCB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87887" y="1889663"/>
            <a:ext cx="2297599" cy="207283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3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DE7"/>
        </a:solidFill>
        <a:effectLst/>
      </p:bgPr>
    </p:bg>
    <p:spTree>
      <p:nvGrpSpPr>
        <p:cNvPr id="1" name="Shape 6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8" name="Google Shape;618;p64"/>
          <p:cNvSpPr/>
          <p:nvPr/>
        </p:nvSpPr>
        <p:spPr>
          <a:xfrm>
            <a:off x="1618297" y="3759517"/>
            <a:ext cx="1143000" cy="274320"/>
          </a:xfrm>
          <a:prstGeom prst="roundRect">
            <a:avLst>
              <a:gd name="adj" fmla="val 75"/>
            </a:avLst>
          </a:prstGeom>
          <a:noFill/>
          <a:ln>
            <a:noFill/>
          </a:ln>
        </p:spPr>
        <p:txBody>
          <a:bodyPr spcFirstLastPara="1" wrap="square" lIns="54855" tIns="27420" rIns="54855" bIns="27420" anchor="ctr" anchorCtr="0">
            <a:noAutofit/>
          </a:bodyPr>
          <a:lstStyle/>
          <a:p>
            <a:endParaRPr sz="108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19" name="Google Shape;619;p64"/>
          <p:cNvSpPr/>
          <p:nvPr/>
        </p:nvSpPr>
        <p:spPr>
          <a:xfrm>
            <a:off x="3063240" y="3749040"/>
            <a:ext cx="1737360" cy="274320"/>
          </a:xfrm>
          <a:prstGeom prst="roundRect">
            <a:avLst>
              <a:gd name="adj" fmla="val 75"/>
            </a:avLst>
          </a:prstGeom>
          <a:noFill/>
          <a:ln>
            <a:noFill/>
          </a:ln>
        </p:spPr>
        <p:txBody>
          <a:bodyPr spcFirstLastPara="1" wrap="square" lIns="54855" tIns="27420" rIns="54855" bIns="27420" anchor="ctr" anchorCtr="0">
            <a:noAutofit/>
          </a:bodyPr>
          <a:lstStyle/>
          <a:p>
            <a:endParaRPr sz="108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20" name="Google Shape;620;p64"/>
          <p:cNvSpPr txBox="1">
            <a:spLocks noGrp="1"/>
          </p:cNvSpPr>
          <p:nvPr>
            <p:ph type="title"/>
          </p:nvPr>
        </p:nvSpPr>
        <p:spPr>
          <a:xfrm>
            <a:off x="0" y="0"/>
            <a:ext cx="5230177" cy="6858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54855" tIns="27420" rIns="54855" bIns="27420" rtlCol="0" anchor="ctr" anchorCtr="0"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buClr>
                <a:schemeClr val="dk1"/>
              </a:buClr>
              <a:buSzPts val="4400"/>
            </a:pPr>
            <a:r>
              <a:rPr lang="en-US" sz="28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Calibri"/>
                <a:sym typeface="Calibri"/>
              </a:rPr>
              <a:t>	11. Temporal</a:t>
            </a:r>
          </a:p>
        </p:txBody>
      </p:sp>
      <p:sp>
        <p:nvSpPr>
          <p:cNvPr id="621" name="Google Shape;621;p64"/>
          <p:cNvSpPr txBox="1">
            <a:spLocks noGrp="1"/>
          </p:cNvSpPr>
          <p:nvPr>
            <p:ph type="body" idx="1"/>
          </p:nvPr>
        </p:nvSpPr>
        <p:spPr>
          <a:xfrm>
            <a:off x="320039" y="685800"/>
            <a:ext cx="3587467" cy="2715577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54855" tIns="27420" rIns="54855" bIns="27420" rtlCol="0" anchor="t" anchorCtr="0">
            <a:noAutofit/>
          </a:bodyPr>
          <a:lstStyle/>
          <a:p>
            <a:pPr marL="287338" indent="-287338">
              <a:lnSpc>
                <a:spcPct val="100000"/>
              </a:lnSpc>
              <a:spcBef>
                <a:spcPts val="384"/>
              </a:spcBef>
              <a:buClr>
                <a:schemeClr val="dk1"/>
              </a:buClr>
              <a:buSzPts val="3200"/>
              <a:buNone/>
            </a:pP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 </a:t>
            </a:r>
            <a:r>
              <a:rPr lang="en-US" sz="2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Each day continuously</a:t>
            </a:r>
            <a:r>
              <a:rPr lang="en-US" sz="2400" b="1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 </a:t>
            </a:r>
            <a:br>
              <a:rPr lang="en-US" sz="2400" b="1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</a:br>
            <a:r>
              <a:rPr lang="en-US" sz="2400" b="1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— Exo 29:38-39 </a:t>
            </a:r>
            <a:endParaRPr sz="2400" b="1" dirty="0"/>
          </a:p>
          <a:p>
            <a:pPr marL="287338" indent="-287338">
              <a:lnSpc>
                <a:spcPct val="100000"/>
              </a:lnSpc>
              <a:spcBef>
                <a:spcPts val="384"/>
              </a:spcBef>
              <a:buClr>
                <a:schemeClr val="dk1"/>
              </a:buClr>
              <a:buSzPts val="3200"/>
              <a:buNone/>
            </a:pP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 </a:t>
            </a:r>
            <a:r>
              <a:rPr lang="en-US" sz="2400" b="1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Immediately the rooster crowed a second time </a:t>
            </a:r>
            <a:br>
              <a:rPr lang="en-US" sz="2400" b="1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</a:br>
            <a:r>
              <a:rPr lang="en-US" sz="2400" b="1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— Luke 22:60</a:t>
            </a:r>
            <a:endParaRPr sz="2400" b="1" dirty="0"/>
          </a:p>
        </p:txBody>
      </p:sp>
      <p:pic>
        <p:nvPicPr>
          <p:cNvPr id="5122" name="Picture 2" descr="Spinning Clock Stickers - Find &amp; Share on GIPHY">
            <a:extLst>
              <a:ext uri="{FF2B5EF4-FFF2-40B4-BE49-F238E27FC236}">
                <a16:creationId xmlns:a16="http://schemas.microsoft.com/office/drawing/2014/main" id="{42C2C164-C103-593A-F267-7699AB33E5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9780" y="0"/>
            <a:ext cx="3285420" cy="3285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697DAFA-E6B0-2DE3-652E-FCED055326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81082" y="2742144"/>
            <a:ext cx="4134118" cy="137265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1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DE7"/>
        </a:solidFill>
        <a:effectLst/>
      </p:bgPr>
    </p:bg>
    <p:spTree>
      <p:nvGrpSpPr>
        <p:cNvPr id="1" name="Shape 6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8" name="Google Shape;638;p65"/>
          <p:cNvSpPr/>
          <p:nvPr/>
        </p:nvSpPr>
        <p:spPr>
          <a:xfrm>
            <a:off x="1618297" y="3759517"/>
            <a:ext cx="1143000" cy="274320"/>
          </a:xfrm>
          <a:prstGeom prst="roundRect">
            <a:avLst>
              <a:gd name="adj" fmla="val 75"/>
            </a:avLst>
          </a:prstGeom>
          <a:noFill/>
          <a:ln>
            <a:noFill/>
          </a:ln>
        </p:spPr>
        <p:txBody>
          <a:bodyPr spcFirstLastPara="1" wrap="square" lIns="54855" tIns="27420" rIns="54855" bIns="27420" anchor="ctr" anchorCtr="0">
            <a:noAutofit/>
          </a:bodyPr>
          <a:lstStyle/>
          <a:p>
            <a:endParaRPr sz="108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39" name="Google Shape;639;p65"/>
          <p:cNvSpPr/>
          <p:nvPr/>
        </p:nvSpPr>
        <p:spPr>
          <a:xfrm>
            <a:off x="3063240" y="3749040"/>
            <a:ext cx="1737360" cy="274320"/>
          </a:xfrm>
          <a:prstGeom prst="roundRect">
            <a:avLst>
              <a:gd name="adj" fmla="val 75"/>
            </a:avLst>
          </a:prstGeom>
          <a:noFill/>
          <a:ln>
            <a:noFill/>
          </a:ln>
        </p:spPr>
        <p:txBody>
          <a:bodyPr spcFirstLastPara="1" wrap="square" lIns="54855" tIns="27420" rIns="54855" bIns="27420" anchor="ctr" anchorCtr="0">
            <a:noAutofit/>
          </a:bodyPr>
          <a:lstStyle/>
          <a:p>
            <a:endParaRPr sz="108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40" name="Google Shape;640;p65"/>
          <p:cNvSpPr txBox="1">
            <a:spLocks noGrp="1"/>
          </p:cNvSpPr>
          <p:nvPr>
            <p:ph type="title"/>
          </p:nvPr>
        </p:nvSpPr>
        <p:spPr>
          <a:xfrm>
            <a:off x="0" y="22859"/>
            <a:ext cx="5163503" cy="6858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54855" tIns="27420" rIns="54855" bIns="27420" rtlCol="0" anchor="ctr" anchorCtr="0"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buClr>
                <a:schemeClr val="dk1"/>
              </a:buClr>
              <a:buSzPts val="4400"/>
            </a:pPr>
            <a:r>
              <a:rPr lang="en-US" sz="28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Calibri"/>
                <a:sym typeface="Calibri"/>
              </a:rPr>
              <a:t>	12. Olfactory</a:t>
            </a:r>
          </a:p>
        </p:txBody>
      </p:sp>
      <p:sp>
        <p:nvSpPr>
          <p:cNvPr id="641" name="Google Shape;641;p65"/>
          <p:cNvSpPr txBox="1">
            <a:spLocks noGrp="1"/>
          </p:cNvSpPr>
          <p:nvPr>
            <p:ph type="body" idx="1"/>
          </p:nvPr>
        </p:nvSpPr>
        <p:spPr>
          <a:xfrm>
            <a:off x="265285" y="708659"/>
            <a:ext cx="3666635" cy="2715577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54855" tIns="27420" rIns="54855" bIns="27420" rtlCol="0" anchor="t" anchorCtr="0">
            <a:noAutofit/>
          </a:bodyPr>
          <a:lstStyle/>
          <a:p>
            <a:pPr marL="287338" indent="-287338">
              <a:lnSpc>
                <a:spcPct val="100000"/>
              </a:lnSpc>
              <a:spcBef>
                <a:spcPts val="384"/>
              </a:spcBef>
              <a:buClr>
                <a:schemeClr val="dk1"/>
              </a:buClr>
              <a:buSzPts val="3200"/>
              <a:buNone/>
            </a:pP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 </a:t>
            </a:r>
            <a:r>
              <a:rPr lang="en-US" sz="2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Spices for the anointing oil and for the fragrant incense — </a:t>
            </a:r>
            <a:r>
              <a:rPr lang="en-US" sz="2400" b="1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Exo 25:6</a:t>
            </a:r>
            <a:endParaRPr sz="2400" b="1" dirty="0"/>
          </a:p>
          <a:p>
            <a:pPr marL="287338" indent="-287338">
              <a:lnSpc>
                <a:spcPct val="100000"/>
              </a:lnSpc>
              <a:spcBef>
                <a:spcPts val="384"/>
              </a:spcBef>
              <a:buClr>
                <a:schemeClr val="dk1"/>
              </a:buClr>
              <a:buSzPts val="3200"/>
              <a:buNone/>
            </a:pP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 </a:t>
            </a:r>
            <a:r>
              <a:rPr lang="en-US" sz="2400" b="1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The master of the feast tasted the water now become wine — John 2:9</a:t>
            </a:r>
            <a:endParaRPr sz="2400" b="1" dirty="0"/>
          </a:p>
          <a:p>
            <a:pPr marL="205740" indent="-83820">
              <a:spcBef>
                <a:spcPts val="384"/>
              </a:spcBef>
              <a:buClr>
                <a:schemeClr val="dk1"/>
              </a:buClr>
              <a:buSzPts val="3200"/>
              <a:buNone/>
            </a:pPr>
            <a:endParaRPr sz="192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42" name="Google Shape;642;p65"/>
          <p:cNvSpPr/>
          <p:nvPr/>
        </p:nvSpPr>
        <p:spPr>
          <a:xfrm>
            <a:off x="1188720" y="960120"/>
            <a:ext cx="2106930" cy="2331720"/>
          </a:xfrm>
          <a:prstGeom prst="roundRect">
            <a:avLst>
              <a:gd name="adj" fmla="val 9"/>
            </a:avLst>
          </a:prstGeom>
          <a:noFill/>
          <a:ln>
            <a:noFill/>
          </a:ln>
        </p:spPr>
        <p:txBody>
          <a:bodyPr spcFirstLastPara="1" wrap="square" lIns="54855" tIns="27420" rIns="54855" bIns="27420" anchor="ctr" anchorCtr="0">
            <a:noAutofit/>
          </a:bodyPr>
          <a:lstStyle/>
          <a:p>
            <a:endParaRPr sz="108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43" name="Google Shape;643;p6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428788" y="0"/>
            <a:ext cx="1886412" cy="2469873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9814BB4-AEEE-2104-372F-0D5D7AC53C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46232" y="2474109"/>
            <a:ext cx="2459309" cy="164069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1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DE7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C8A57B2-37C5-EDE4-3A6A-2F89AC41D4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088FCF9-221E-0A05-6093-66D1A94B3B6D}"/>
              </a:ext>
            </a:extLst>
          </p:cNvPr>
          <p:cNvSpPr txBox="1"/>
          <p:nvPr/>
        </p:nvSpPr>
        <p:spPr>
          <a:xfrm>
            <a:off x="238222" y="1477327"/>
            <a:ext cx="722711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57188" indent="-357188"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●</a:t>
            </a:r>
            <a:r>
              <a:rPr kumimoji="0" lang="en-US" sz="2800" b="1" i="0" u="none" strike="noStrike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is the signal?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357188" indent="-357188">
              <a:defRPr/>
            </a:pP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What does it mean to you?</a:t>
            </a:r>
          </a:p>
          <a:p>
            <a:pPr marL="357188" indent="-357188"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● 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do you feel </a:t>
            </a:r>
            <a:b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about it?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3C75E51-64FD-BCE6-9C67-28EF66EFF56A}"/>
              </a:ext>
            </a:extLst>
          </p:cNvPr>
          <p:cNvSpPr txBox="1"/>
          <p:nvPr/>
        </p:nvSpPr>
        <p:spPr>
          <a:xfrm>
            <a:off x="1" y="0"/>
            <a:ext cx="73151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Exercise</a:t>
            </a:r>
            <a:endParaRPr lang="en-US" sz="2800" dirty="0">
              <a:solidFill>
                <a:srgbClr val="00B05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0076E18-5698-C881-B8AC-53B4CA2202E4}"/>
              </a:ext>
            </a:extLst>
          </p:cNvPr>
          <p:cNvSpPr txBox="1"/>
          <p:nvPr/>
        </p:nvSpPr>
        <p:spPr>
          <a:xfrm>
            <a:off x="238222" y="523220"/>
            <a:ext cx="707697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Identify any of the 12 signal systems in this room, right now. (2 minutes)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170" name="Picture 2" descr="Seniors | Hillsdale Baptist Church">
            <a:extLst>
              <a:ext uri="{FF2B5EF4-FFF2-40B4-BE49-F238E27FC236}">
                <a16:creationId xmlns:a16="http://schemas.microsoft.com/office/drawing/2014/main" id="{AB9192B6-272A-DB8F-64E9-0A944853EC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5824" y="2371725"/>
            <a:ext cx="2619375" cy="1743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03144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DE7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0148C56-3E59-29D1-FF70-C3E293E5A3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B28B3B0-0FCC-54BA-1418-16EFF8DA83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733" y="3286281"/>
            <a:ext cx="775034" cy="804843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F6F13594-0989-33E4-752A-3CFA358ABF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8681" y="0"/>
            <a:ext cx="5488634" cy="41148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C48C03CE-600F-90FA-5A4B-9F7833BC1030}"/>
              </a:ext>
            </a:extLst>
          </p:cNvPr>
          <p:cNvSpPr/>
          <p:nvPr/>
        </p:nvSpPr>
        <p:spPr>
          <a:xfrm>
            <a:off x="2815428" y="593255"/>
            <a:ext cx="1773382" cy="325582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85E1AB8-0C5E-636E-CD70-ED2C0322A733}"/>
              </a:ext>
            </a:extLst>
          </p:cNvPr>
          <p:cNvSpPr/>
          <p:nvPr/>
        </p:nvSpPr>
        <p:spPr>
          <a:xfrm>
            <a:off x="2816307" y="860113"/>
            <a:ext cx="1773382" cy="325582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AA10858-5276-FCBE-3F40-84F0E85939EA}"/>
              </a:ext>
            </a:extLst>
          </p:cNvPr>
          <p:cNvSpPr/>
          <p:nvPr/>
        </p:nvSpPr>
        <p:spPr>
          <a:xfrm>
            <a:off x="2816307" y="1154595"/>
            <a:ext cx="1773382" cy="325582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6CC1859-68ED-4190-7E2A-A82F6844B5E9}"/>
              </a:ext>
            </a:extLst>
          </p:cNvPr>
          <p:cNvSpPr/>
          <p:nvPr/>
        </p:nvSpPr>
        <p:spPr>
          <a:xfrm>
            <a:off x="2819425" y="1419952"/>
            <a:ext cx="1773382" cy="325582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5F5DE9F-2306-3016-6DC9-B8A1C664D8F6}"/>
              </a:ext>
            </a:extLst>
          </p:cNvPr>
          <p:cNvSpPr/>
          <p:nvPr/>
        </p:nvSpPr>
        <p:spPr>
          <a:xfrm>
            <a:off x="2816307" y="1680857"/>
            <a:ext cx="1773382" cy="325582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E9E513F-F32A-6DB7-2543-D8063B0817C2}"/>
              </a:ext>
            </a:extLst>
          </p:cNvPr>
          <p:cNvSpPr/>
          <p:nvPr/>
        </p:nvSpPr>
        <p:spPr>
          <a:xfrm>
            <a:off x="2816307" y="1918576"/>
            <a:ext cx="1773382" cy="325582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791F18D-95E8-F0F6-4ADF-F974EFF000C1}"/>
              </a:ext>
            </a:extLst>
          </p:cNvPr>
          <p:cNvSpPr/>
          <p:nvPr/>
        </p:nvSpPr>
        <p:spPr>
          <a:xfrm>
            <a:off x="2816307" y="2176437"/>
            <a:ext cx="1773382" cy="325582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A69C086-8AED-7D06-40E3-0E0B0EAA8020}"/>
              </a:ext>
            </a:extLst>
          </p:cNvPr>
          <p:cNvSpPr/>
          <p:nvPr/>
        </p:nvSpPr>
        <p:spPr>
          <a:xfrm>
            <a:off x="2816307" y="2451476"/>
            <a:ext cx="1773382" cy="325582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E71474E-DD3F-4051-B285-D0661235B23B}"/>
              </a:ext>
            </a:extLst>
          </p:cNvPr>
          <p:cNvSpPr/>
          <p:nvPr/>
        </p:nvSpPr>
        <p:spPr>
          <a:xfrm>
            <a:off x="2816307" y="2710154"/>
            <a:ext cx="1773382" cy="325582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D3C9A91-4694-00D4-EA7E-44A1C6D7EA10}"/>
              </a:ext>
            </a:extLst>
          </p:cNvPr>
          <p:cNvSpPr/>
          <p:nvPr/>
        </p:nvSpPr>
        <p:spPr>
          <a:xfrm>
            <a:off x="2816307" y="2984376"/>
            <a:ext cx="1773382" cy="325582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1852043-0A96-BD32-4EC3-F936A9C24958}"/>
              </a:ext>
            </a:extLst>
          </p:cNvPr>
          <p:cNvSpPr/>
          <p:nvPr/>
        </p:nvSpPr>
        <p:spPr>
          <a:xfrm>
            <a:off x="2816307" y="3243054"/>
            <a:ext cx="1773382" cy="325582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E1BE167A-5949-6749-ACC9-2FC53A0265FA}"/>
              </a:ext>
            </a:extLst>
          </p:cNvPr>
          <p:cNvSpPr/>
          <p:nvPr/>
        </p:nvSpPr>
        <p:spPr>
          <a:xfrm>
            <a:off x="2816307" y="3502807"/>
            <a:ext cx="1773382" cy="325582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Arrow: Up 23">
            <a:extLst>
              <a:ext uri="{FF2B5EF4-FFF2-40B4-BE49-F238E27FC236}">
                <a16:creationId xmlns:a16="http://schemas.microsoft.com/office/drawing/2014/main" id="{91CBF45E-0602-75D9-8605-47C7E0E397BE}"/>
              </a:ext>
            </a:extLst>
          </p:cNvPr>
          <p:cNvSpPr/>
          <p:nvPr/>
        </p:nvSpPr>
        <p:spPr>
          <a:xfrm>
            <a:off x="1588475" y="789993"/>
            <a:ext cx="597159" cy="2898710"/>
          </a:xfrm>
          <a:prstGeom prst="up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Arrow: Up 24">
            <a:extLst>
              <a:ext uri="{FF2B5EF4-FFF2-40B4-BE49-F238E27FC236}">
                <a16:creationId xmlns:a16="http://schemas.microsoft.com/office/drawing/2014/main" id="{57B008A1-306A-7A41-AB2B-11FCB77E6783}"/>
              </a:ext>
            </a:extLst>
          </p:cNvPr>
          <p:cNvSpPr/>
          <p:nvPr/>
        </p:nvSpPr>
        <p:spPr>
          <a:xfrm rot="10800000">
            <a:off x="5235681" y="789993"/>
            <a:ext cx="597159" cy="2898710"/>
          </a:xfrm>
          <a:prstGeom prst="up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B0337D2F-D4BD-48FD-2355-E3410E1D3A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15684"/>
            <a:ext cx="7311279" cy="4112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709137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8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9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4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6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2" grpId="0" animBg="1"/>
      <p:bldP spid="12" grpId="1" animBg="1"/>
      <p:bldP spid="13" grpId="0" animBg="1"/>
      <p:bldP spid="13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24" grpId="0" animBg="1"/>
      <p:bldP spid="25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DE7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05C047F-644F-9CBC-E017-9669EBC3E8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366925D-8396-6036-C900-BB270C5CFE3D}"/>
              </a:ext>
            </a:extLst>
          </p:cNvPr>
          <p:cNvSpPr txBox="1"/>
          <p:nvPr/>
        </p:nvSpPr>
        <p:spPr>
          <a:xfrm>
            <a:off x="88082" y="454795"/>
            <a:ext cx="7227118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57188" indent="-357188"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●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Several or all occur simultaneously.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357188" indent="-357188"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●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Local folk employ these more correctly.</a:t>
            </a:r>
          </a:p>
          <a:p>
            <a:pPr marL="357188" indent="-357188"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●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Employ several whenever possible.</a:t>
            </a:r>
          </a:p>
          <a:p>
            <a:pPr marL="357188" indent="-357188"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●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Observe these in local settings.</a:t>
            </a:r>
            <a:endParaRPr kumimoji="0" lang="en-US" sz="2800" b="1" i="0" u="none" strike="noStrike" kern="1200" cap="none" spc="0" normalizeH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357188" indent="-357188">
              <a:defRPr/>
            </a:pP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Discuss possible meanings &amp; usage.</a:t>
            </a:r>
          </a:p>
          <a:p>
            <a:pPr marL="357188" indent="-357188">
              <a:defRPr/>
            </a:pP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Verify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hypotheses with local folk.</a:t>
            </a:r>
          </a:p>
          <a:p>
            <a:pPr marL="357188" indent="-357188">
              <a:defRPr/>
            </a:pP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baseline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Choose 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mix of new and local media.</a:t>
            </a:r>
          </a:p>
          <a:p>
            <a:pPr marL="357188" indent="-357188">
              <a:defRPr/>
            </a:pP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Local folk to do most communicating.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DD8EDD9-12A5-6291-C230-E1FF3C9B6EAB}"/>
              </a:ext>
            </a:extLst>
          </p:cNvPr>
          <p:cNvSpPr txBox="1"/>
          <p:nvPr/>
        </p:nvSpPr>
        <p:spPr>
          <a:xfrm>
            <a:off x="1" y="0"/>
            <a:ext cx="73151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Make Use of Signal Systems</a:t>
            </a:r>
            <a:endParaRPr lang="en-US" sz="2800" dirty="0">
              <a:solidFill>
                <a:srgbClr val="00B05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4800144-D764-1228-B0BC-672571E2CBE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755" b="3227"/>
          <a:stretch>
            <a:fillRect/>
          </a:stretch>
        </p:blipFill>
        <p:spPr>
          <a:xfrm>
            <a:off x="0" y="-1"/>
            <a:ext cx="7314600" cy="4114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87521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DE7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73EAEF3-33DB-4959-84E7-CBAB32CDF8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1B35F25-6465-D397-2709-2A9B0C1C71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4722"/>
            <a:ext cx="7315199" cy="41148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D4F03F9-9382-FC58-C073-3082E29DF0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40166" y="3309957"/>
            <a:ext cx="775034" cy="804843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3940386C-F815-58F7-C13F-25F3882DA717}"/>
              </a:ext>
            </a:extLst>
          </p:cNvPr>
          <p:cNvSpPr/>
          <p:nvPr/>
        </p:nvSpPr>
        <p:spPr>
          <a:xfrm>
            <a:off x="28935" y="190985"/>
            <a:ext cx="1012785" cy="3889093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53A8056-0EA4-F706-CC8A-C3CC2388B4B1}"/>
              </a:ext>
            </a:extLst>
          </p:cNvPr>
          <p:cNvSpPr/>
          <p:nvPr/>
        </p:nvSpPr>
        <p:spPr>
          <a:xfrm>
            <a:off x="1529786" y="190985"/>
            <a:ext cx="1012785" cy="3889093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584244D-13E2-262C-7E21-715E22D0F757}"/>
              </a:ext>
            </a:extLst>
          </p:cNvPr>
          <p:cNvSpPr/>
          <p:nvPr/>
        </p:nvSpPr>
        <p:spPr>
          <a:xfrm>
            <a:off x="2768277" y="190985"/>
            <a:ext cx="1601166" cy="3889093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8B6309C-DEE8-16F7-5711-F2EE96969F56}"/>
              </a:ext>
            </a:extLst>
          </p:cNvPr>
          <p:cNvSpPr/>
          <p:nvPr/>
        </p:nvSpPr>
        <p:spPr>
          <a:xfrm>
            <a:off x="4544990" y="190985"/>
            <a:ext cx="1439121" cy="3889093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0204C7D-C9BC-F50A-AB60-BF5D07849B7C}"/>
              </a:ext>
            </a:extLst>
          </p:cNvPr>
          <p:cNvSpPr/>
          <p:nvPr/>
        </p:nvSpPr>
        <p:spPr>
          <a:xfrm>
            <a:off x="6273480" y="190984"/>
            <a:ext cx="1012785" cy="3889093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975069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D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7315200" cy="422239"/>
          </a:xfrm>
        </p:spPr>
        <p:txBody>
          <a:bodyPr>
            <a:noAutofit/>
          </a:bodyPr>
          <a:lstStyle/>
          <a:p>
            <a:pPr algn="ctr"/>
            <a:r>
              <a:rPr lang="en-US" sz="28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9 Key Concepts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96980" y="348497"/>
            <a:ext cx="5224272" cy="3624190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  <a:buClr>
                <a:srgbClr val="C00000"/>
              </a:buClr>
              <a:buFont typeface="Calibri" panose="020F0502020204030204" pitchFamily="34" charset="0"/>
              <a:buChar char="•"/>
            </a:pPr>
            <a:r>
              <a:rPr lang="en-US" sz="2800" b="1" dirty="0"/>
              <a:t>Culture (and cultural difference)</a:t>
            </a:r>
          </a:p>
          <a:p>
            <a:pPr>
              <a:spcBef>
                <a:spcPts val="0"/>
              </a:spcBef>
              <a:buClr>
                <a:srgbClr val="C00000"/>
              </a:buClr>
              <a:buFont typeface="Calibri" panose="020F0502020204030204" pitchFamily="34" charset="0"/>
              <a:buChar char="•"/>
            </a:pPr>
            <a:r>
              <a:rPr lang="en-US" sz="2800" b="1" dirty="0"/>
              <a:t>Worldview</a:t>
            </a:r>
          </a:p>
          <a:p>
            <a:pPr>
              <a:spcBef>
                <a:spcPts val="0"/>
              </a:spcBef>
              <a:buClr>
                <a:srgbClr val="C00000"/>
              </a:buClr>
              <a:buFont typeface="Calibri" panose="020F0502020204030204" pitchFamily="34" charset="0"/>
              <a:buChar char="•"/>
            </a:pPr>
            <a:r>
              <a:rPr lang="en-US" sz="2800" b="1" dirty="0"/>
              <a:t>Cross-cultural communication</a:t>
            </a:r>
          </a:p>
          <a:p>
            <a:pPr>
              <a:spcBef>
                <a:spcPts val="0"/>
              </a:spcBef>
              <a:buClr>
                <a:srgbClr val="C00000"/>
              </a:buClr>
              <a:buFont typeface="Calibri" panose="020F0502020204030204" pitchFamily="34" charset="0"/>
              <a:buChar char="•"/>
            </a:pPr>
            <a:r>
              <a:rPr lang="en-US" sz="2800" b="1" dirty="0"/>
              <a:t>Ethnocentrism</a:t>
            </a:r>
          </a:p>
          <a:p>
            <a:pPr>
              <a:spcBef>
                <a:spcPts val="0"/>
              </a:spcBef>
              <a:buClr>
                <a:srgbClr val="C00000"/>
              </a:buClr>
              <a:buFont typeface="Calibri" panose="020F0502020204030204" pitchFamily="34" charset="0"/>
              <a:buChar char="•"/>
            </a:pPr>
            <a:r>
              <a:rPr lang="en-US" sz="2800" b="1" dirty="0"/>
              <a:t>Contextualization</a:t>
            </a:r>
          </a:p>
          <a:p>
            <a:pPr>
              <a:spcBef>
                <a:spcPts val="0"/>
              </a:spcBef>
              <a:buClr>
                <a:srgbClr val="C00000"/>
              </a:buClr>
              <a:buFont typeface="Calibri" panose="020F0502020204030204" pitchFamily="34" charset="0"/>
              <a:buChar char="•"/>
              <a:defRPr/>
            </a:pPr>
            <a:r>
              <a:rPr lang="en-US" sz="2800" b="1" dirty="0"/>
              <a:t>Redemptive Analogy</a:t>
            </a:r>
          </a:p>
          <a:p>
            <a:pPr>
              <a:spcBef>
                <a:spcPts val="0"/>
              </a:spcBef>
              <a:buClr>
                <a:srgbClr val="C00000"/>
              </a:buClr>
              <a:buFont typeface="Calibri" panose="020F0502020204030204" pitchFamily="34" charset="0"/>
              <a:buChar char="•"/>
              <a:defRPr/>
            </a:pPr>
            <a:r>
              <a:rPr lang="en-US" sz="2800" b="1" dirty="0"/>
              <a:t>Deep-level conversion</a:t>
            </a:r>
          </a:p>
          <a:p>
            <a:pPr>
              <a:spcBef>
                <a:spcPts val="0"/>
              </a:spcBef>
              <a:buClr>
                <a:srgbClr val="C00000"/>
              </a:buClr>
              <a:buFont typeface="Calibri" panose="020F0502020204030204" pitchFamily="34" charset="0"/>
              <a:buChar char="•"/>
              <a:defRPr/>
            </a:pPr>
            <a:r>
              <a:rPr lang="en-US" sz="2800" b="1" dirty="0"/>
              <a:t>Power Encounter</a:t>
            </a:r>
          </a:p>
          <a:p>
            <a:pPr>
              <a:spcBef>
                <a:spcPts val="0"/>
              </a:spcBef>
              <a:buClr>
                <a:srgbClr val="C00000"/>
              </a:buClr>
              <a:buFont typeface="Calibri" panose="020F0502020204030204" pitchFamily="34" charset="0"/>
              <a:buChar char="•"/>
              <a:defRPr/>
            </a:pPr>
            <a:r>
              <a:rPr lang="en-US" sz="2800" b="1" dirty="0"/>
              <a:t>Excluded middle.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42C9771-B89E-0194-A770-4EACDA9AF4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3309956"/>
            <a:ext cx="775034" cy="80484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F5CCB9D-DFC2-17B8-0289-25FA30142B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43029" y="418779"/>
            <a:ext cx="2781541" cy="36960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DE7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9E27795-8371-5E1A-4C09-A093D1FF87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77680650-DDBA-099B-B52A-1748D5E0E9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3095" y="519825"/>
            <a:ext cx="1783235" cy="57917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8F77094-3888-4A15-A504-B46862402A81}"/>
              </a:ext>
            </a:extLst>
          </p:cNvPr>
          <p:cNvSpPr txBox="1"/>
          <p:nvPr/>
        </p:nvSpPr>
        <p:spPr>
          <a:xfrm>
            <a:off x="1" y="0"/>
            <a:ext cx="73151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Find ‘Redemptive Analogies’</a:t>
            </a:r>
            <a:endParaRPr lang="en-US" sz="2800" dirty="0">
              <a:solidFill>
                <a:srgbClr val="00B05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FAB982F4-ED0C-4A88-15AD-AA3BF2D29BCB}"/>
              </a:ext>
            </a:extLst>
          </p:cNvPr>
          <p:cNvSpPr txBox="1">
            <a:spLocks/>
          </p:cNvSpPr>
          <p:nvPr/>
        </p:nvSpPr>
        <p:spPr>
          <a:xfrm>
            <a:off x="0" y="1098995"/>
            <a:ext cx="7315200" cy="30356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54864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14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74320" indent="0" algn="ctr" defTabSz="548640" rtl="0" eaLnBrk="1" latinLnBrk="0" hangingPunct="1">
              <a:lnSpc>
                <a:spcPct val="90000"/>
              </a:lnSpc>
              <a:spcBef>
                <a:spcPts val="3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8640" indent="0" algn="ctr" defTabSz="548640" rtl="0" eaLnBrk="1" latinLnBrk="0" hangingPunct="1">
              <a:lnSpc>
                <a:spcPct val="90000"/>
              </a:lnSpc>
              <a:spcBef>
                <a:spcPts val="300"/>
              </a:spcBef>
              <a:buFont typeface="Arial" panose="020B0604020202020204" pitchFamily="34" charset="0"/>
              <a:buNone/>
              <a:defRPr sz="10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22960" indent="0" algn="ctr" defTabSz="548640" rtl="0" eaLnBrk="1" latinLnBrk="0" hangingPunct="1">
              <a:lnSpc>
                <a:spcPct val="90000"/>
              </a:lnSpc>
              <a:spcBef>
                <a:spcPts val="300"/>
              </a:spcBef>
              <a:buFont typeface="Arial" panose="020B0604020202020204" pitchFamily="34" charset="0"/>
              <a:buNone/>
              <a:defRPr sz="9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97280" indent="0" algn="ctr" defTabSz="548640" rtl="0" eaLnBrk="1" latinLnBrk="0" hangingPunct="1">
              <a:lnSpc>
                <a:spcPct val="90000"/>
              </a:lnSpc>
              <a:spcBef>
                <a:spcPts val="300"/>
              </a:spcBef>
              <a:buFont typeface="Arial" panose="020B0604020202020204" pitchFamily="34" charset="0"/>
              <a:buNone/>
              <a:defRPr sz="9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0" algn="ctr" defTabSz="548640" rtl="0" eaLnBrk="1" latinLnBrk="0" hangingPunct="1">
              <a:lnSpc>
                <a:spcPct val="90000"/>
              </a:lnSpc>
              <a:spcBef>
                <a:spcPts val="300"/>
              </a:spcBef>
              <a:buFont typeface="Arial" panose="020B0604020202020204" pitchFamily="34" charset="0"/>
              <a:buNone/>
              <a:defRPr sz="9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45920" indent="0" algn="ctr" defTabSz="548640" rtl="0" eaLnBrk="1" latinLnBrk="0" hangingPunct="1">
              <a:lnSpc>
                <a:spcPct val="90000"/>
              </a:lnSpc>
              <a:spcBef>
                <a:spcPts val="300"/>
              </a:spcBef>
              <a:buFont typeface="Arial" panose="020B0604020202020204" pitchFamily="34" charset="0"/>
              <a:buNone/>
              <a:defRPr sz="9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0240" indent="0" algn="ctr" defTabSz="548640" rtl="0" eaLnBrk="1" latinLnBrk="0" hangingPunct="1">
              <a:lnSpc>
                <a:spcPct val="90000"/>
              </a:lnSpc>
              <a:spcBef>
                <a:spcPts val="300"/>
              </a:spcBef>
              <a:buFont typeface="Arial" panose="020B0604020202020204" pitchFamily="34" charset="0"/>
              <a:buNone/>
              <a:defRPr sz="9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94560" indent="0" algn="ctr" defTabSz="548640" rtl="0" eaLnBrk="1" latinLnBrk="0" hangingPunct="1">
              <a:lnSpc>
                <a:spcPct val="90000"/>
              </a:lnSpc>
              <a:spcBef>
                <a:spcPts val="300"/>
              </a:spcBef>
              <a:buFont typeface="Arial" panose="020B0604020202020204" pitchFamily="34" charset="0"/>
              <a:buNone/>
              <a:defRPr sz="9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8925" indent="-288925" algn="l"/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 </a:t>
            </a:r>
            <a:r>
              <a:rPr lang="en-US" sz="2400" b="1" dirty="0">
                <a:solidFill>
                  <a:srgbClr val="0070C0"/>
                </a:solidFill>
              </a:rPr>
              <a:t>“</a:t>
            </a:r>
            <a:r>
              <a:rPr lang="en-US" sz="2400" b="1" dirty="0" err="1">
                <a:solidFill>
                  <a:srgbClr val="0070C0"/>
                </a:solidFill>
              </a:rPr>
              <a:t>Gëm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te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jébbalu</a:t>
            </a:r>
            <a:r>
              <a:rPr lang="en-US" sz="2400" b="1" dirty="0">
                <a:solidFill>
                  <a:srgbClr val="0070C0"/>
                </a:solidFill>
              </a:rPr>
              <a:t>” = “Believe and give yourself.”</a:t>
            </a:r>
          </a:p>
          <a:p>
            <a:pPr marL="288925" indent="-288925" algn="l"/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/>
              <a:t>Believe (in Islam) and give yourself (and your wealth) to someone (who will intercede for you on earth and at the final judgment.)</a:t>
            </a:r>
          </a:p>
          <a:p>
            <a:pPr marL="288925" indent="-288925" algn="l"/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>
                <a:solidFill>
                  <a:srgbClr val="0070C0"/>
                </a:solidFill>
              </a:rPr>
              <a:t>An act of obeisance and sacrifice to a religious cleric who has </a:t>
            </a:r>
            <a:r>
              <a:rPr lang="en-US" sz="2400" b="1" i="1" dirty="0">
                <a:solidFill>
                  <a:srgbClr val="0070C0"/>
                </a:solidFill>
              </a:rPr>
              <a:t>baraka</a:t>
            </a:r>
            <a:r>
              <a:rPr lang="en-US" sz="2400" b="1" dirty="0">
                <a:solidFill>
                  <a:srgbClr val="0070C0"/>
                </a:solidFill>
              </a:rPr>
              <a:t> (power) to save you.</a:t>
            </a:r>
          </a:p>
          <a:p>
            <a:pPr marL="288925" indent="-288925" algn="l"/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/>
              <a:t>An analogy to faith in Jesus as believers’ only Mediator and Intercessor (1 Tim. 2:5; Heb. 7:25).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5EE111D-C038-400E-F1E4-8786E49679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7315200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932974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DE7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88B375F-4596-F00D-E6BD-F491E3FB70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9B098B79-1FF4-B84C-0F5E-160F4A9F81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7315200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659733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DE7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CABE72B-84D1-4F87-DF4D-C59FF839C6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85761F2-4E7B-F069-CA1D-BA0189D7AC8A}"/>
              </a:ext>
            </a:extLst>
          </p:cNvPr>
          <p:cNvSpPr txBox="1"/>
          <p:nvPr/>
        </p:nvSpPr>
        <p:spPr>
          <a:xfrm>
            <a:off x="1" y="0"/>
            <a:ext cx="73151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The 6-D model of national culture</a:t>
            </a:r>
            <a:endParaRPr lang="en-US" sz="2800" dirty="0">
              <a:solidFill>
                <a:srgbClr val="00B05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72A0F57-8635-3CE4-73AF-A750FA32B3DB}"/>
              </a:ext>
            </a:extLst>
          </p:cNvPr>
          <p:cNvSpPr txBox="1"/>
          <p:nvPr/>
        </p:nvSpPr>
        <p:spPr>
          <a:xfrm>
            <a:off x="195550" y="503128"/>
            <a:ext cx="7174514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57188" indent="-357188"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●</a:t>
            </a:r>
            <a:r>
              <a:rPr kumimoji="0" lang="en-US" sz="2800" b="1" i="0" u="none" strike="noStrike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Geert Hofstede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assisted by others, came up with six basic issues that society needs to come to term with </a:t>
            </a:r>
            <a:b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order to organize itself. </a:t>
            </a:r>
          </a:p>
          <a:p>
            <a:pPr marL="357188" indent="-357188">
              <a:defRPr/>
            </a:pP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These are called 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dimensions of culture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Each of them has been expressed on </a:t>
            </a:r>
            <a:b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scale that runs roughly from 0 to 100.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B536D08-F250-B732-3D9C-D1D88785D8F2}"/>
              </a:ext>
            </a:extLst>
          </p:cNvPr>
          <p:cNvSpPr txBox="1"/>
          <p:nvPr/>
        </p:nvSpPr>
        <p:spPr>
          <a:xfrm>
            <a:off x="0" y="3856383"/>
            <a:ext cx="731519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/>
              <a:t>https://geerthofstede.com/culture-geert-hofstede-gert-jan-hofstede/6d-model-of-national-culture/</a:t>
            </a:r>
          </a:p>
        </p:txBody>
      </p:sp>
    </p:spTree>
    <p:extLst>
      <p:ext uri="{BB962C8B-B14F-4D97-AF65-F5344CB8AC3E}">
        <p14:creationId xmlns:p14="http://schemas.microsoft.com/office/powerpoint/2010/main" val="365598203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DE7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48229DC-CCD3-E290-076E-5AA0528E17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2F15869-4C8A-6ADB-22BF-35EC8A495F6B}"/>
              </a:ext>
            </a:extLst>
          </p:cNvPr>
          <p:cNvSpPr txBox="1"/>
          <p:nvPr/>
        </p:nvSpPr>
        <p:spPr>
          <a:xfrm>
            <a:off x="1" y="0"/>
            <a:ext cx="73151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Collectivism – Individualism</a:t>
            </a:r>
            <a:endParaRPr lang="en-US" sz="2800" dirty="0">
              <a:solidFill>
                <a:srgbClr val="00B05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120F4AF-0D2E-D51F-C440-4D54E06455E7}"/>
              </a:ext>
            </a:extLst>
          </p:cNvPr>
          <p:cNvSpPr txBox="1"/>
          <p:nvPr/>
        </p:nvSpPr>
        <p:spPr>
          <a:xfrm>
            <a:off x="195550" y="569023"/>
            <a:ext cx="7119650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57188" indent="-357188"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●</a:t>
            </a:r>
            <a:r>
              <a:rPr kumimoji="0" lang="en-US" sz="2800" b="1" i="0" u="none" strike="noStrike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Individualism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is the extent to which people feel independent.</a:t>
            </a:r>
          </a:p>
          <a:p>
            <a:pPr marL="357188" indent="-357188">
              <a:defRPr/>
            </a:pP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As opposed 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collectivism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which is  being interdependent as members </a:t>
            </a:r>
            <a:b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 larger wholes.</a:t>
            </a:r>
          </a:p>
          <a:p>
            <a:pPr marL="357188" indent="-357188">
              <a:defRPr/>
            </a:pP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With whom will you share about Jesus? Individuals? Or groups?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B775573-C5B2-DB89-488A-5D117E5A5400}"/>
              </a:ext>
            </a:extLst>
          </p:cNvPr>
          <p:cNvSpPr txBox="1"/>
          <p:nvPr/>
        </p:nvSpPr>
        <p:spPr>
          <a:xfrm>
            <a:off x="0" y="3856383"/>
            <a:ext cx="731519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/>
              <a:t>https://geerthofstede.com/culture-geert-hofstede-gert-jan-hofstede/6d-model-of-national-culture/</a:t>
            </a:r>
          </a:p>
        </p:txBody>
      </p:sp>
    </p:spTree>
    <p:extLst>
      <p:ext uri="{BB962C8B-B14F-4D97-AF65-F5344CB8AC3E}">
        <p14:creationId xmlns:p14="http://schemas.microsoft.com/office/powerpoint/2010/main" val="197793581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DE7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C6686FB-7E9A-7558-2C0A-6ABB59B3F1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1B9DDA5-4FE8-BFA6-DE14-190B7048B0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215" y="65168"/>
            <a:ext cx="6906768" cy="379121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E4AFA9E-76E5-F50E-579B-3D9F2641CB35}"/>
              </a:ext>
            </a:extLst>
          </p:cNvPr>
          <p:cNvSpPr txBox="1"/>
          <p:nvPr/>
        </p:nvSpPr>
        <p:spPr>
          <a:xfrm>
            <a:off x="0" y="3856383"/>
            <a:ext cx="731519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/>
              <a:t>https://geerthofstede.com/culture-geert-hofstede-gert-jan-hofstede/6d-model-of-national-culture/</a:t>
            </a:r>
          </a:p>
        </p:txBody>
      </p:sp>
    </p:spTree>
    <p:extLst>
      <p:ext uri="{BB962C8B-B14F-4D97-AF65-F5344CB8AC3E}">
        <p14:creationId xmlns:p14="http://schemas.microsoft.com/office/powerpoint/2010/main" val="1371906672"/>
      </p:ext>
    </p:extLst>
  </p:cSld>
  <p:clrMapOvr>
    <a:masterClrMapping/>
  </p:clrMapOvr>
  <p:transition spd="slow">
    <p:push dir="u"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DE7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9CDE1BB-D53E-70C3-1E10-E8F8DCE767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7420C98-125A-18F3-831C-26C1B394E113}"/>
              </a:ext>
            </a:extLst>
          </p:cNvPr>
          <p:cNvSpPr txBox="1"/>
          <p:nvPr/>
        </p:nvSpPr>
        <p:spPr>
          <a:xfrm>
            <a:off x="0" y="3856383"/>
            <a:ext cx="731519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/>
              <a:t>https://geerthofstede.com/culture-geert-hofstede-gert-jan-hofstede/6d-model-of-national-culture/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F5244B5-7739-84A3-EE9E-BF220ABBA2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7315198" cy="41148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4DE5054-06D6-0858-F854-7AAB9C285AD8}"/>
              </a:ext>
            </a:extLst>
          </p:cNvPr>
          <p:cNvSpPr txBox="1"/>
          <p:nvPr/>
        </p:nvSpPr>
        <p:spPr>
          <a:xfrm>
            <a:off x="52086" y="2858947"/>
            <a:ext cx="13137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Collective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4769799-5257-8248-0A80-8639CB639A62}"/>
              </a:ext>
            </a:extLst>
          </p:cNvPr>
          <p:cNvSpPr txBox="1"/>
          <p:nvPr/>
        </p:nvSpPr>
        <p:spPr>
          <a:xfrm>
            <a:off x="6165449" y="2907175"/>
            <a:ext cx="11497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Individual</a:t>
            </a:r>
          </a:p>
        </p:txBody>
      </p:sp>
    </p:spTree>
    <p:extLst>
      <p:ext uri="{BB962C8B-B14F-4D97-AF65-F5344CB8AC3E}">
        <p14:creationId xmlns:p14="http://schemas.microsoft.com/office/powerpoint/2010/main" val="3406625268"/>
      </p:ext>
    </p:extLst>
  </p:cSld>
  <p:clrMapOvr>
    <a:masterClrMapping/>
  </p:clrMapOvr>
  <p:transition spd="slow">
    <p:push dir="u"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DE7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B03C1DE-D87A-4FD2-E7EB-3974D3BD7C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6F08FDA-34F6-C5DD-1436-75CAC93DD593}"/>
              </a:ext>
            </a:extLst>
          </p:cNvPr>
          <p:cNvSpPr txBox="1"/>
          <p:nvPr/>
        </p:nvSpPr>
        <p:spPr>
          <a:xfrm>
            <a:off x="1" y="0"/>
            <a:ext cx="73151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Power Distance</a:t>
            </a:r>
            <a:endParaRPr lang="en-US" sz="2800" dirty="0">
              <a:solidFill>
                <a:srgbClr val="00B05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10095F2-9487-7E65-1908-FBB0E753AB56}"/>
              </a:ext>
            </a:extLst>
          </p:cNvPr>
          <p:cNvSpPr txBox="1"/>
          <p:nvPr/>
        </p:nvSpPr>
        <p:spPr>
          <a:xfrm>
            <a:off x="195550" y="569023"/>
            <a:ext cx="6827042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57188" indent="-357188"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●</a:t>
            </a:r>
            <a:r>
              <a:rPr kumimoji="0" lang="en-US" sz="2800" b="1" i="0" u="none" strike="noStrike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T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 extent to which the less powerful members of organizations and institutions …</a:t>
            </a:r>
          </a:p>
          <a:p>
            <a:pPr marL="357188" indent="-357188">
              <a:defRPr/>
            </a:pP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Accept and expect 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that power is distributed unequally.</a:t>
            </a:r>
          </a:p>
          <a:p>
            <a:pPr marL="357188" indent="-357188">
              <a:defRPr/>
            </a:pP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What traits do you seek in those whom you empower as leaders?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6E1E5CA-0CD2-4031-4210-E902844695E1}"/>
              </a:ext>
            </a:extLst>
          </p:cNvPr>
          <p:cNvSpPr txBox="1"/>
          <p:nvPr/>
        </p:nvSpPr>
        <p:spPr>
          <a:xfrm>
            <a:off x="0" y="3856383"/>
            <a:ext cx="731519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/>
              <a:t>https://geerthofstede.com/culture-geert-hofstede-gert-jan-hofstede/6d-model-of-national-culture/</a:t>
            </a:r>
          </a:p>
        </p:txBody>
      </p:sp>
    </p:spTree>
    <p:extLst>
      <p:ext uri="{BB962C8B-B14F-4D97-AF65-F5344CB8AC3E}">
        <p14:creationId xmlns:p14="http://schemas.microsoft.com/office/powerpoint/2010/main" val="310903778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DE7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0830023-11ED-BACC-39B8-7AB3FE1FE4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1202421-9AEC-0B42-D0AD-6AC826E895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311" y="90018"/>
            <a:ext cx="6894576" cy="376636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0E005D2-6FE7-2B76-8E8F-98FDA7F110A1}"/>
              </a:ext>
            </a:extLst>
          </p:cNvPr>
          <p:cNvSpPr txBox="1"/>
          <p:nvPr/>
        </p:nvSpPr>
        <p:spPr>
          <a:xfrm>
            <a:off x="0" y="3856383"/>
            <a:ext cx="731519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/>
              <a:t>https://geerthofstede.com/culture-geert-hofstede-gert-jan-hofstede/6d-model-of-national-culture/</a:t>
            </a:r>
          </a:p>
        </p:txBody>
      </p:sp>
    </p:spTree>
    <p:extLst>
      <p:ext uri="{BB962C8B-B14F-4D97-AF65-F5344CB8AC3E}">
        <p14:creationId xmlns:p14="http://schemas.microsoft.com/office/powerpoint/2010/main" val="4097481458"/>
      </p:ext>
    </p:extLst>
  </p:cSld>
  <p:clrMapOvr>
    <a:masterClrMapping/>
  </p:clrMapOvr>
  <p:transition spd="slow">
    <p:push dir="u"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DE7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72DE6C9-F8C2-0984-8E7E-A31606CFCE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4826A1B-5413-587E-3B82-E643E5587F38}"/>
              </a:ext>
            </a:extLst>
          </p:cNvPr>
          <p:cNvSpPr txBox="1"/>
          <p:nvPr/>
        </p:nvSpPr>
        <p:spPr>
          <a:xfrm>
            <a:off x="0" y="3856383"/>
            <a:ext cx="731519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/>
              <a:t>https://geerthofstede.com/culture-geert-hofstede-gert-jan-hofstede/6d-model-of-national-culture/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9BB9324-C78D-D724-FD4D-4B3C0BC5C5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7315198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1441418"/>
      </p:ext>
    </p:extLst>
  </p:cSld>
  <p:clrMapOvr>
    <a:masterClrMapping/>
  </p:clrMapOvr>
  <p:transition spd="slow">
    <p:push dir="u"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DE7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4B4BE87-D841-7B08-C262-B05EC8EA05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1AE9A95-99FF-701B-10CF-34F617EF8808}"/>
              </a:ext>
            </a:extLst>
          </p:cNvPr>
          <p:cNvSpPr txBox="1"/>
          <p:nvPr/>
        </p:nvSpPr>
        <p:spPr>
          <a:xfrm>
            <a:off x="1" y="0"/>
            <a:ext cx="73151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Femineity – Masculinity</a:t>
            </a:r>
            <a:endParaRPr lang="en-US" sz="2800" dirty="0">
              <a:solidFill>
                <a:srgbClr val="00B05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9DC85E9-A9D1-B575-E6D6-C33D4169724F}"/>
              </a:ext>
            </a:extLst>
          </p:cNvPr>
          <p:cNvSpPr txBox="1"/>
          <p:nvPr/>
        </p:nvSpPr>
        <p:spPr>
          <a:xfrm>
            <a:off x="195549" y="569023"/>
            <a:ext cx="7119649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57188" indent="-357188"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●</a:t>
            </a:r>
            <a:r>
              <a:rPr kumimoji="0" lang="en-US" sz="2800" b="1" i="0" u="none" strike="noStrike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a 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feminine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society, the genders are emotionally closer. Competing is not so openly endorsed.</a:t>
            </a:r>
          </a:p>
          <a:p>
            <a:pPr marL="357188" indent="-357188">
              <a:defRPr/>
            </a:pP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Masculinity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is the extent to which </a:t>
            </a:r>
            <a:b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use of force in endorsed socially.</a:t>
            </a:r>
          </a:p>
          <a:p>
            <a:pPr marL="357188" indent="-357188">
              <a:defRPr/>
            </a:pP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Which biblical characters will you present as ideals to follow?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40D23C4-0619-4947-C825-A1D7E2DBF99A}"/>
              </a:ext>
            </a:extLst>
          </p:cNvPr>
          <p:cNvSpPr txBox="1"/>
          <p:nvPr/>
        </p:nvSpPr>
        <p:spPr>
          <a:xfrm>
            <a:off x="0" y="3856383"/>
            <a:ext cx="731519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/>
              <a:t>https://geerthofstede.com/culture-geert-hofstede-gert-jan-hofstede/6d-model-of-national-culture/</a:t>
            </a:r>
          </a:p>
        </p:txBody>
      </p:sp>
    </p:spTree>
    <p:extLst>
      <p:ext uri="{BB962C8B-B14F-4D97-AF65-F5344CB8AC3E}">
        <p14:creationId xmlns:p14="http://schemas.microsoft.com/office/powerpoint/2010/main" val="121189115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D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2"/>
          <p:cNvSpPr txBox="1">
            <a:spLocks/>
          </p:cNvSpPr>
          <p:nvPr/>
        </p:nvSpPr>
        <p:spPr>
          <a:xfrm>
            <a:off x="347472" y="462260"/>
            <a:ext cx="6772656" cy="3832579"/>
          </a:xfrm>
          <a:prstGeom prst="rect">
            <a:avLst/>
          </a:prstGeom>
        </p:spPr>
        <p:txBody>
          <a:bodyPr vert="horz" lIns="54864" tIns="27432" rIns="54864" bIns="27432" rtlCol="0">
            <a:noAutofit/>
          </a:bodyPr>
          <a:lstStyle/>
          <a:p>
            <a:pPr marL="285750" indent="-285750" defTabSz="274320">
              <a:defRPr/>
            </a:pP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/>
              <a:t>Humans do not </a:t>
            </a:r>
            <a:r>
              <a:rPr lang="en-US" sz="2200" b="1" i="1" dirty="0"/>
              <a:t>discover </a:t>
            </a:r>
            <a:r>
              <a:rPr lang="en-US" sz="2200" b="1" dirty="0"/>
              <a:t>the Good News about Jesus; </a:t>
            </a:r>
            <a:br>
              <a:rPr lang="en-US" sz="2200" b="1" dirty="0"/>
            </a:br>
            <a:r>
              <a:rPr lang="en-US" sz="2200" b="1" dirty="0"/>
              <a:t>it must be </a:t>
            </a:r>
            <a:r>
              <a:rPr lang="en-US" sz="2200" b="1" i="1" dirty="0"/>
              <a:t>disclosed </a:t>
            </a:r>
            <a:r>
              <a:rPr lang="en-US" sz="2200" b="1" dirty="0"/>
              <a:t>to them.</a:t>
            </a:r>
          </a:p>
          <a:p>
            <a:pPr marL="285750" indent="-285750" defTabSz="274320">
              <a:defRPr/>
            </a:pP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>
                <a:solidFill>
                  <a:srgbClr val="0070C0"/>
                </a:solidFill>
              </a:rPr>
              <a:t>That Good News is more than </a:t>
            </a:r>
            <a:r>
              <a:rPr lang="en-US" sz="2200" b="1" i="1" dirty="0">
                <a:solidFill>
                  <a:srgbClr val="0070C0"/>
                </a:solidFill>
              </a:rPr>
              <a:t>information</a:t>
            </a:r>
            <a:r>
              <a:rPr lang="en-US" sz="2200" b="1" dirty="0">
                <a:solidFill>
                  <a:srgbClr val="0070C0"/>
                </a:solidFill>
              </a:rPr>
              <a:t>; </a:t>
            </a:r>
            <a:br>
              <a:rPr lang="en-US" sz="2200" b="1" dirty="0">
                <a:solidFill>
                  <a:srgbClr val="0070C0"/>
                </a:solidFill>
              </a:rPr>
            </a:br>
            <a:r>
              <a:rPr lang="en-US" sz="2200" b="1" dirty="0">
                <a:solidFill>
                  <a:srgbClr val="0070C0"/>
                </a:solidFill>
              </a:rPr>
              <a:t>it includes an </a:t>
            </a:r>
            <a:r>
              <a:rPr lang="en-US" sz="2200" b="1" i="1" dirty="0">
                <a:solidFill>
                  <a:srgbClr val="0070C0"/>
                </a:solidFill>
              </a:rPr>
              <a:t>invitation </a:t>
            </a:r>
            <a:r>
              <a:rPr lang="en-US" sz="2200" b="1" dirty="0">
                <a:solidFill>
                  <a:srgbClr val="0070C0"/>
                </a:solidFill>
              </a:rPr>
              <a:t>to know God</a:t>
            </a:r>
            <a:r>
              <a:rPr lang="en-US" sz="2200" b="1" i="1" dirty="0">
                <a:solidFill>
                  <a:srgbClr val="0070C0"/>
                </a:solidFill>
              </a:rPr>
              <a:t>.</a:t>
            </a:r>
            <a:endParaRPr lang="en-US" sz="2200" b="1" dirty="0">
              <a:solidFill>
                <a:srgbClr val="0070C0"/>
              </a:solidFill>
            </a:endParaRPr>
          </a:p>
          <a:p>
            <a:pPr marL="285750" indent="-285750" defTabSz="274320">
              <a:defRPr/>
            </a:pP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/>
              <a:t>The Good News can flow easily </a:t>
            </a:r>
            <a:r>
              <a:rPr lang="en-US" sz="2200" b="1" i="1" dirty="0"/>
              <a:t>within</a:t>
            </a:r>
            <a:r>
              <a:rPr lang="en-US" sz="2200" b="1" dirty="0"/>
              <a:t> a culture, </a:t>
            </a:r>
            <a:br>
              <a:rPr lang="en-US" sz="2200" b="1" dirty="0"/>
            </a:br>
            <a:r>
              <a:rPr lang="en-US" sz="2200" b="1" dirty="0"/>
              <a:t>but it does not easily leap between cultures.</a:t>
            </a:r>
          </a:p>
          <a:p>
            <a:pPr marL="285750" indent="-285750" defTabSz="274320">
              <a:defRPr/>
            </a:pP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>
                <a:solidFill>
                  <a:srgbClr val="0070C0"/>
                </a:solidFill>
              </a:rPr>
              <a:t>God converts folk within their culture, and Jesus’ disciples can learn to obey Him in ways that ‘redeem’ their culture.</a:t>
            </a:r>
          </a:p>
          <a:p>
            <a:pPr marL="285750" indent="-285750" defTabSz="274320">
              <a:defRPr/>
            </a:pP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/>
              <a:t>Our task entails helping others hear God’s call.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867A296-FC1B-EF4A-D1D8-0D8E3757B318}"/>
              </a:ext>
            </a:extLst>
          </p:cNvPr>
          <p:cNvSpPr txBox="1"/>
          <p:nvPr/>
        </p:nvSpPr>
        <p:spPr>
          <a:xfrm>
            <a:off x="0" y="0"/>
            <a:ext cx="7315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5 Presuppositions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716F61D-9648-07D9-1BC4-3176F6B141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43405" y="3250169"/>
            <a:ext cx="774259" cy="80474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9F83F8C-58EB-99E0-CD17-7932E28FCF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05313" y="523220"/>
            <a:ext cx="4256973" cy="357887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DE7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6F150E9-647C-CABA-BED3-7C258B57EE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F8507F2-88EF-87EA-5B4A-11FDFB8878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305" y="143827"/>
            <a:ext cx="6758356" cy="358082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149F658-B0FF-25EA-C96D-155D5659A328}"/>
              </a:ext>
            </a:extLst>
          </p:cNvPr>
          <p:cNvSpPr txBox="1"/>
          <p:nvPr/>
        </p:nvSpPr>
        <p:spPr>
          <a:xfrm>
            <a:off x="0" y="3856383"/>
            <a:ext cx="731519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/>
              <a:t>https://geerthofstede.com/culture-geert-hofstede-gert-jan-hofstede/6d-model-of-national-culture/</a:t>
            </a:r>
          </a:p>
        </p:txBody>
      </p:sp>
    </p:spTree>
    <p:extLst>
      <p:ext uri="{BB962C8B-B14F-4D97-AF65-F5344CB8AC3E}">
        <p14:creationId xmlns:p14="http://schemas.microsoft.com/office/powerpoint/2010/main" val="2669858701"/>
      </p:ext>
    </p:extLst>
  </p:cSld>
  <p:clrMapOvr>
    <a:masterClrMapping/>
  </p:clrMapOvr>
  <p:transition spd="slow">
    <p:push dir="u"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DE7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F7366C6-BEF0-BF89-CE74-B2DDD86743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247134F-57D5-7F9A-D0F9-BEB17646A7F8}"/>
              </a:ext>
            </a:extLst>
          </p:cNvPr>
          <p:cNvSpPr txBox="1"/>
          <p:nvPr/>
        </p:nvSpPr>
        <p:spPr>
          <a:xfrm>
            <a:off x="0" y="3856383"/>
            <a:ext cx="731519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/>
              <a:t>https://geerthofstede.com/culture-geert-hofstede-gert-jan-hofstede/6d-model-of-national-culture/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4D6EA29-277C-8E3C-17A7-7587553E3F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936"/>
            <a:ext cx="7315200" cy="410686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6BA91D8-68DF-C082-F472-CB0E5C2D078F}"/>
              </a:ext>
            </a:extLst>
          </p:cNvPr>
          <p:cNvSpPr txBox="1"/>
          <p:nvPr/>
        </p:nvSpPr>
        <p:spPr>
          <a:xfrm>
            <a:off x="52086" y="2858947"/>
            <a:ext cx="13137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Feminine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B586126-BF11-DC7F-195A-EBBEEFF49FE2}"/>
              </a:ext>
            </a:extLst>
          </p:cNvPr>
          <p:cNvSpPr txBox="1"/>
          <p:nvPr/>
        </p:nvSpPr>
        <p:spPr>
          <a:xfrm>
            <a:off x="6136513" y="2858947"/>
            <a:ext cx="11786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Masculine</a:t>
            </a:r>
          </a:p>
        </p:txBody>
      </p:sp>
    </p:spTree>
    <p:extLst>
      <p:ext uri="{BB962C8B-B14F-4D97-AF65-F5344CB8AC3E}">
        <p14:creationId xmlns:p14="http://schemas.microsoft.com/office/powerpoint/2010/main" val="588761313"/>
      </p:ext>
    </p:extLst>
  </p:cSld>
  <p:clrMapOvr>
    <a:masterClrMapping/>
  </p:clrMapOvr>
  <p:transition spd="slow">
    <p:push dir="u"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DE7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ADD4C51-194A-F67D-F23B-8B0128136C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44EC2C5-8270-6E9E-1EDB-0A186901FDF9}"/>
              </a:ext>
            </a:extLst>
          </p:cNvPr>
          <p:cNvSpPr txBox="1"/>
          <p:nvPr/>
        </p:nvSpPr>
        <p:spPr>
          <a:xfrm>
            <a:off x="1" y="0"/>
            <a:ext cx="73151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Uncertainty Avoidance</a:t>
            </a:r>
            <a:endParaRPr lang="en-US" sz="2800" dirty="0">
              <a:solidFill>
                <a:srgbClr val="00B05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22D62C2-4839-7FC5-72E0-C1ED1B6C037A}"/>
              </a:ext>
            </a:extLst>
          </p:cNvPr>
          <p:cNvSpPr txBox="1"/>
          <p:nvPr/>
        </p:nvSpPr>
        <p:spPr>
          <a:xfrm>
            <a:off x="178188" y="485068"/>
            <a:ext cx="7137012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57188" indent="-357188"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●</a:t>
            </a:r>
            <a:r>
              <a:rPr kumimoji="0" lang="en-US" sz="2800" b="1" i="0" u="none" strike="noStrike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Uncertainty avoidance deals with </a:t>
            </a:r>
            <a:b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society’s 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tolerance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for ambiguity.</a:t>
            </a:r>
          </a:p>
          <a:p>
            <a:pPr marL="357188" indent="-357188">
              <a:defRPr/>
            </a:pP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Avoidance results from anxiety and 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distrust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the face of the unknown, and conversely, with a wish to have fixed habits and rituals, and to know the truth.</a:t>
            </a:r>
          </a:p>
          <a:p>
            <a:pPr marL="357188" indent="-357188">
              <a:defRPr/>
            </a:pP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How much liturgy will in introduce?</a:t>
            </a:r>
          </a:p>
        </p:txBody>
      </p:sp>
    </p:spTree>
    <p:extLst>
      <p:ext uri="{BB962C8B-B14F-4D97-AF65-F5344CB8AC3E}">
        <p14:creationId xmlns:p14="http://schemas.microsoft.com/office/powerpoint/2010/main" val="105931206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DE7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B8D58B4-9AFD-3CDD-4813-E966B284F8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4485655-403B-F017-7532-5D5FA330EC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977" y="107823"/>
            <a:ext cx="6956220" cy="374856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EA1C4F7-C75C-DA2F-807D-C51040E401B2}"/>
              </a:ext>
            </a:extLst>
          </p:cNvPr>
          <p:cNvSpPr txBox="1"/>
          <p:nvPr/>
        </p:nvSpPr>
        <p:spPr>
          <a:xfrm>
            <a:off x="0" y="3856383"/>
            <a:ext cx="731519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/>
              <a:t>https://geerthofstede.com/culture-geert-hofstede-gert-jan-hofstede/6d-model-of-national-culture/</a:t>
            </a:r>
          </a:p>
        </p:txBody>
      </p:sp>
    </p:spTree>
    <p:extLst>
      <p:ext uri="{BB962C8B-B14F-4D97-AF65-F5344CB8AC3E}">
        <p14:creationId xmlns:p14="http://schemas.microsoft.com/office/powerpoint/2010/main" val="3655007356"/>
      </p:ext>
    </p:extLst>
  </p:cSld>
  <p:clrMapOvr>
    <a:masterClrMapping/>
  </p:clrMapOvr>
  <p:transition spd="slow">
    <p:push dir="u"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DE7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AFFAE65-AAB6-0013-8283-2AEDE7B1BB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200FA24-EF26-4CE7-806E-60701947DDDE}"/>
              </a:ext>
            </a:extLst>
          </p:cNvPr>
          <p:cNvSpPr txBox="1"/>
          <p:nvPr/>
        </p:nvSpPr>
        <p:spPr>
          <a:xfrm>
            <a:off x="0" y="3856383"/>
            <a:ext cx="731519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/>
              <a:t>https://geerthofstede.com/culture-geert-hofstede-gert-jan-hofstede/6d-model-of-national-culture/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5386EE0-24AC-9D51-8453-9570204976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7315199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1191996"/>
      </p:ext>
    </p:extLst>
  </p:cSld>
  <p:clrMapOvr>
    <a:masterClrMapping/>
  </p:clrMapOvr>
  <p:transition spd="slow">
    <p:push dir="u"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DE7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9266664-DD7D-D237-AF79-69E9C61918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C58C94E-D3F5-BA80-9B0C-657214BEF0C1}"/>
              </a:ext>
            </a:extLst>
          </p:cNvPr>
          <p:cNvSpPr txBox="1"/>
          <p:nvPr/>
        </p:nvSpPr>
        <p:spPr>
          <a:xfrm>
            <a:off x="1" y="0"/>
            <a:ext cx="73151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Short vs. Long-term Orientation</a:t>
            </a:r>
            <a:endParaRPr lang="en-US" sz="2800" dirty="0">
              <a:solidFill>
                <a:srgbClr val="00B05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5FDEAC9-9718-47FE-D754-70444826FCCB}"/>
              </a:ext>
            </a:extLst>
          </p:cNvPr>
          <p:cNvSpPr txBox="1"/>
          <p:nvPr/>
        </p:nvSpPr>
        <p:spPr>
          <a:xfrm>
            <a:off x="195550" y="569023"/>
            <a:ext cx="711965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57188" indent="-357188"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●</a:t>
            </a:r>
            <a:r>
              <a:rPr kumimoji="0" lang="en-US" sz="2800" b="1" i="0" u="none" strike="noStrike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a 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short-time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-oriented culture, the world is essentially as it was created, so that the past provides a moral compass. [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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n-US" sz="2800" b="1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Less preparation.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]</a:t>
            </a:r>
          </a:p>
          <a:p>
            <a:pPr marL="357188" indent="-357188">
              <a:defRPr/>
            </a:pP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a 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long-time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-oriented culture, a basic notion about the world is that it is </a:t>
            </a:r>
            <a:b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flux, and preparing for the future is always needed. [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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n-US" sz="2800" b="1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More preparation.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70581766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DE7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EAC75A7-9E51-17E8-93FB-4748A9C3C5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FD0643E-ACE2-829B-A43B-2E98896CC2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5077" y="130278"/>
            <a:ext cx="6825044" cy="372610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027A75A-3496-A438-63D5-F627C160338E}"/>
              </a:ext>
            </a:extLst>
          </p:cNvPr>
          <p:cNvSpPr txBox="1"/>
          <p:nvPr/>
        </p:nvSpPr>
        <p:spPr>
          <a:xfrm>
            <a:off x="0" y="3856383"/>
            <a:ext cx="731519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/>
              <a:t>https://geerthofstede.com/culture-geert-hofstede-gert-jan-hofstede/6d-model-of-national-culture/</a:t>
            </a:r>
          </a:p>
        </p:txBody>
      </p:sp>
    </p:spTree>
    <p:extLst>
      <p:ext uri="{BB962C8B-B14F-4D97-AF65-F5344CB8AC3E}">
        <p14:creationId xmlns:p14="http://schemas.microsoft.com/office/powerpoint/2010/main" val="2627259030"/>
      </p:ext>
    </p:extLst>
  </p:cSld>
  <p:clrMapOvr>
    <a:masterClrMapping/>
  </p:clrMapOvr>
  <p:transition spd="slow">
    <p:push dir="u"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DE7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8B92AC8-F76F-83B8-D44F-6F2D70D1E4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6A8B6EE-0AAC-5E6D-FB72-05D44A393A78}"/>
              </a:ext>
            </a:extLst>
          </p:cNvPr>
          <p:cNvSpPr txBox="1"/>
          <p:nvPr/>
        </p:nvSpPr>
        <p:spPr>
          <a:xfrm>
            <a:off x="0" y="3856383"/>
            <a:ext cx="731519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/>
              <a:t>https://geerthofstede.com/culture-geert-hofstede-gert-jan-hofstede/6d-model-of-national-culture/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D6FA6D4-3AB8-13E2-2816-F4047AB2A8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7315199" cy="41148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DD8DE53-FC65-F421-1A23-0469C4A2A8B6}"/>
              </a:ext>
            </a:extLst>
          </p:cNvPr>
          <p:cNvSpPr txBox="1"/>
          <p:nvPr/>
        </p:nvSpPr>
        <p:spPr>
          <a:xfrm>
            <a:off x="185195" y="2957332"/>
            <a:ext cx="13137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Short term</a:t>
            </a:r>
          </a:p>
        </p:txBody>
      </p:sp>
    </p:spTree>
    <p:extLst>
      <p:ext uri="{BB962C8B-B14F-4D97-AF65-F5344CB8AC3E}">
        <p14:creationId xmlns:p14="http://schemas.microsoft.com/office/powerpoint/2010/main" val="2952261838"/>
      </p:ext>
    </p:extLst>
  </p:cSld>
  <p:clrMapOvr>
    <a:masterClrMapping/>
  </p:clrMapOvr>
  <p:transition spd="slow">
    <p:push dir="u"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DE7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F4FD6CB-33BA-DFCE-22EB-1C6EDDEA1F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3F9B3C4-4DA5-E568-4EB7-64A569874E7A}"/>
              </a:ext>
            </a:extLst>
          </p:cNvPr>
          <p:cNvSpPr txBox="1"/>
          <p:nvPr/>
        </p:nvSpPr>
        <p:spPr>
          <a:xfrm>
            <a:off x="1" y="0"/>
            <a:ext cx="73151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Indulgence – Restraint</a:t>
            </a:r>
            <a:endParaRPr lang="en-US" sz="2800" dirty="0">
              <a:solidFill>
                <a:srgbClr val="00B05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400F141-63D1-0094-9E62-9BA2513658E4}"/>
              </a:ext>
            </a:extLst>
          </p:cNvPr>
          <p:cNvSpPr txBox="1"/>
          <p:nvPr/>
        </p:nvSpPr>
        <p:spPr>
          <a:xfrm>
            <a:off x="68837" y="420087"/>
            <a:ext cx="7177523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57188" indent="-357188"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●</a:t>
            </a:r>
            <a:r>
              <a:rPr kumimoji="0" lang="en-US" sz="2800" b="1" i="0" u="none" strike="noStrike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an 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indulgent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culture it is good to be free. Doing what your impulses want you to do, is good. Friends are important and life makes sense.</a:t>
            </a:r>
          </a:p>
          <a:p>
            <a:pPr marL="357188" indent="-357188">
              <a:defRPr/>
            </a:pP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a 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restrained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culture, the feeling is that life is hard, and duty, not freedom, is the normal state of being.</a:t>
            </a:r>
          </a:p>
          <a:p>
            <a:pPr marL="357188" indent="-357188">
              <a:defRPr/>
            </a:pP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What to teach about church attendance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69342CB-B96E-1CD1-7F6C-D8A31FCA1D49}"/>
              </a:ext>
            </a:extLst>
          </p:cNvPr>
          <p:cNvSpPr txBox="1"/>
          <p:nvPr/>
        </p:nvSpPr>
        <p:spPr>
          <a:xfrm>
            <a:off x="0" y="3856383"/>
            <a:ext cx="731519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/>
              <a:t>https://geerthofstede.com/culture-geert-hofstede-gert-jan-hofstede/6d-model-of-national-culture/</a:t>
            </a:r>
          </a:p>
        </p:txBody>
      </p:sp>
    </p:spTree>
    <p:extLst>
      <p:ext uri="{BB962C8B-B14F-4D97-AF65-F5344CB8AC3E}">
        <p14:creationId xmlns:p14="http://schemas.microsoft.com/office/powerpoint/2010/main" val="824604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DE7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CE7B1C5-5374-BF14-9ED5-997F00F10D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6E06FFC-9A82-2063-1D28-7F2C3E0990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733" y="180593"/>
            <a:ext cx="7029733" cy="362331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C2E6065-FAAB-9889-1B05-69542733316A}"/>
              </a:ext>
            </a:extLst>
          </p:cNvPr>
          <p:cNvSpPr txBox="1"/>
          <p:nvPr/>
        </p:nvSpPr>
        <p:spPr>
          <a:xfrm>
            <a:off x="0" y="3856383"/>
            <a:ext cx="731519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/>
              <a:t>https://geerthofstede.com/culture-geert-hofstede-gert-jan-hofstede/6d-model-of-national-culture/</a:t>
            </a:r>
          </a:p>
        </p:txBody>
      </p:sp>
    </p:spTree>
    <p:extLst>
      <p:ext uri="{BB962C8B-B14F-4D97-AF65-F5344CB8AC3E}">
        <p14:creationId xmlns:p14="http://schemas.microsoft.com/office/powerpoint/2010/main" val="1122249749"/>
      </p:ext>
    </p:extLst>
  </p:cSld>
  <p:clrMapOvr>
    <a:masterClrMapping/>
  </p:clrMapOvr>
  <p:transition spd="slow"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DE7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A09DFDD-62B4-80EB-934C-96CC9A8800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270;p34" descr="A picture containing sitting, white&#10;&#10;Description automatically generated">
            <a:extLst>
              <a:ext uri="{FF2B5EF4-FFF2-40B4-BE49-F238E27FC236}">
                <a16:creationId xmlns:a16="http://schemas.microsoft.com/office/drawing/2014/main" id="{0624B2FE-C66B-A09D-C22B-16D65E8CA373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l="12164" t="21218" r="18968" b="18309"/>
          <a:stretch/>
        </p:blipFill>
        <p:spPr>
          <a:xfrm>
            <a:off x="0" y="1"/>
            <a:ext cx="7315200" cy="4160519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2723827-EFD3-7465-477B-821614D3D10F}"/>
              </a:ext>
            </a:extLst>
          </p:cNvPr>
          <p:cNvSpPr txBox="1"/>
          <p:nvPr/>
        </p:nvSpPr>
        <p:spPr>
          <a:xfrm>
            <a:off x="742950" y="1445895"/>
            <a:ext cx="213741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External behavior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8CF0D6D-8B10-ED52-E190-CB9F82B2D1E9}"/>
              </a:ext>
            </a:extLst>
          </p:cNvPr>
          <p:cNvSpPr txBox="1"/>
          <p:nvPr/>
        </p:nvSpPr>
        <p:spPr>
          <a:xfrm>
            <a:off x="2975612" y="514826"/>
            <a:ext cx="213741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Verdana" panose="020B0604030504040204" pitchFamily="34" charset="0"/>
                <a:ea typeface="Verdana" panose="020B0604030504040204" pitchFamily="34" charset="0"/>
              </a:rPr>
              <a:t>Social authority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7BB8D8B-5528-5FC1-BCC5-E61D7799E8A1}"/>
              </a:ext>
            </a:extLst>
          </p:cNvPr>
          <p:cNvSpPr txBox="1"/>
          <p:nvPr/>
        </p:nvSpPr>
        <p:spPr>
          <a:xfrm>
            <a:off x="2612708" y="2891789"/>
            <a:ext cx="242316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Verdana" panose="020B0604030504040204" pitchFamily="34" charset="0"/>
                <a:ea typeface="Verdana" panose="020B0604030504040204" pitchFamily="34" charset="0"/>
              </a:rPr>
              <a:t>Personal experience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47AB053-85F8-A1C1-9D1E-4DCA585A5243}"/>
              </a:ext>
            </a:extLst>
          </p:cNvPr>
          <p:cNvSpPr txBox="1"/>
          <p:nvPr/>
        </p:nvSpPr>
        <p:spPr>
          <a:xfrm>
            <a:off x="5332095" y="1126153"/>
            <a:ext cx="213741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Verdana" panose="020B0604030504040204" pitchFamily="34" charset="0"/>
                <a:ea typeface="Verdana" panose="020B0604030504040204" pitchFamily="34" charset="0"/>
              </a:rPr>
              <a:t>Cultural beliefs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DC0CB559-6B69-9085-99C9-2B553068FF51}"/>
              </a:ext>
            </a:extLst>
          </p:cNvPr>
          <p:cNvCxnSpPr/>
          <p:nvPr/>
        </p:nvCxnSpPr>
        <p:spPr>
          <a:xfrm>
            <a:off x="3680462" y="1423511"/>
            <a:ext cx="754380" cy="615315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5C6DACD7-B0AA-B0DF-7FD2-A1358010029C}"/>
              </a:ext>
            </a:extLst>
          </p:cNvPr>
          <p:cNvCxnSpPr>
            <a:cxnSpLocks/>
          </p:cNvCxnSpPr>
          <p:nvPr/>
        </p:nvCxnSpPr>
        <p:spPr>
          <a:xfrm flipV="1">
            <a:off x="3489960" y="2271712"/>
            <a:ext cx="1164908" cy="68580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5DFB5AC2-6211-87C6-8F2F-D4F36124790B}"/>
              </a:ext>
            </a:extLst>
          </p:cNvPr>
          <p:cNvSpPr txBox="1"/>
          <p:nvPr/>
        </p:nvSpPr>
        <p:spPr>
          <a:xfrm>
            <a:off x="-1" y="3852742"/>
            <a:ext cx="738738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Adapted from Donals K. Smith, </a:t>
            </a:r>
            <a:r>
              <a:rPr lang="en-US" sz="1400" b="1" i="1" dirty="0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Creating Understanding,</a:t>
            </a:r>
            <a:r>
              <a:rPr lang="en-US" sz="1400" b="1" dirty="0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1992, pp 253-5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0B36A0AC-7A8C-BF97-F720-263E5355FC4C}"/>
              </a:ext>
            </a:extLst>
          </p:cNvPr>
          <p:cNvCxnSpPr>
            <a:cxnSpLocks/>
          </p:cNvCxnSpPr>
          <p:nvPr/>
        </p:nvCxnSpPr>
        <p:spPr>
          <a:xfrm flipH="1">
            <a:off x="5332095" y="2057400"/>
            <a:ext cx="838200" cy="433686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1">
            <a:extLst>
              <a:ext uri="{FF2B5EF4-FFF2-40B4-BE49-F238E27FC236}">
                <a16:creationId xmlns:a16="http://schemas.microsoft.com/office/drawing/2014/main" id="{F2678B78-4481-FBD2-5B3C-7058F88E0602}"/>
              </a:ext>
            </a:extLst>
          </p:cNvPr>
          <p:cNvSpPr txBox="1">
            <a:spLocks/>
          </p:cNvSpPr>
          <p:nvPr/>
        </p:nvSpPr>
        <p:spPr>
          <a:xfrm>
            <a:off x="0" y="12101"/>
            <a:ext cx="7315200" cy="471993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>
            <a:lvl1pPr algn="ctr" defTabSz="54864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The Cultural Onion</a:t>
            </a:r>
          </a:p>
        </p:txBody>
      </p:sp>
    </p:spTree>
    <p:extLst>
      <p:ext uri="{BB962C8B-B14F-4D97-AF65-F5344CB8AC3E}">
        <p14:creationId xmlns:p14="http://schemas.microsoft.com/office/powerpoint/2010/main" val="288833136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DE7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066FC24-B51A-C495-B7D3-DF6640B20C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7B09CDF-EA99-3258-72CC-FAAB042D5A85}"/>
              </a:ext>
            </a:extLst>
          </p:cNvPr>
          <p:cNvSpPr txBox="1"/>
          <p:nvPr/>
        </p:nvSpPr>
        <p:spPr>
          <a:xfrm>
            <a:off x="0" y="3856383"/>
            <a:ext cx="731519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/>
              <a:t>https://geerthofstede.com/culture-geert-hofstede-gert-jan-hofstede/6d-model-of-national-culture/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EC25F2D-5B8D-68F1-EE0B-8F6D7CA9C5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87" y="0"/>
            <a:ext cx="7315200" cy="41148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47F67DE-810F-5CF2-0E9C-BB1FE11AA46B}"/>
              </a:ext>
            </a:extLst>
          </p:cNvPr>
          <p:cNvSpPr txBox="1"/>
          <p:nvPr/>
        </p:nvSpPr>
        <p:spPr>
          <a:xfrm>
            <a:off x="52086" y="2858947"/>
            <a:ext cx="13137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Restrained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7BC835A-C45B-D30D-5243-1E90F568A8A5}"/>
              </a:ext>
            </a:extLst>
          </p:cNvPr>
          <p:cNvSpPr txBox="1"/>
          <p:nvPr/>
        </p:nvSpPr>
        <p:spPr>
          <a:xfrm>
            <a:off x="6117220" y="2863677"/>
            <a:ext cx="11458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Indulgent</a:t>
            </a:r>
          </a:p>
        </p:txBody>
      </p:sp>
    </p:spTree>
    <p:extLst>
      <p:ext uri="{BB962C8B-B14F-4D97-AF65-F5344CB8AC3E}">
        <p14:creationId xmlns:p14="http://schemas.microsoft.com/office/powerpoint/2010/main" val="2998589577"/>
      </p:ext>
    </p:extLst>
  </p:cSld>
  <p:clrMapOvr>
    <a:masterClrMapping/>
  </p:clrMapOvr>
  <p:transition spd="slow">
    <p:push dir="u"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DE7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D503090-D211-1B81-9B2C-DCED2FB40D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8D4C285-43C9-6FFA-7F3F-B5BD8E65F3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7315200" cy="392409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2DE67CF-4A8E-417E-9261-1897044FF984}"/>
              </a:ext>
            </a:extLst>
          </p:cNvPr>
          <p:cNvSpPr txBox="1"/>
          <p:nvPr/>
        </p:nvSpPr>
        <p:spPr>
          <a:xfrm>
            <a:off x="0" y="3886863"/>
            <a:ext cx="731519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/>
              <a:t>https://geerthofstede.com/country-comparison-bar-charts/</a:t>
            </a:r>
          </a:p>
        </p:txBody>
      </p:sp>
    </p:spTree>
    <p:extLst>
      <p:ext uri="{BB962C8B-B14F-4D97-AF65-F5344CB8AC3E}">
        <p14:creationId xmlns:p14="http://schemas.microsoft.com/office/powerpoint/2010/main" val="2381636902"/>
      </p:ext>
    </p:extLst>
  </p:cSld>
  <p:clrMapOvr>
    <a:masterClrMapping/>
  </p:clrMapOvr>
  <p:transition spd="slow">
    <p:push dir="u"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DE7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C7E57E0-039B-8192-EA8B-B1B42F0D7A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E7561ED-1CF0-B2D9-3C82-86F4862E81EB}"/>
              </a:ext>
            </a:extLst>
          </p:cNvPr>
          <p:cNvSpPr txBox="1"/>
          <p:nvPr/>
        </p:nvSpPr>
        <p:spPr>
          <a:xfrm>
            <a:off x="1" y="0"/>
            <a:ext cx="73151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Discuss Implications for Ministry</a:t>
            </a:r>
            <a:endParaRPr lang="en-US" sz="2800" dirty="0">
              <a:solidFill>
                <a:srgbClr val="00B05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C74C115-57D5-BCB2-6410-B20BAD2266B2}"/>
              </a:ext>
            </a:extLst>
          </p:cNvPr>
          <p:cNvSpPr txBox="1"/>
          <p:nvPr/>
        </p:nvSpPr>
        <p:spPr>
          <a:xfrm>
            <a:off x="97774" y="523220"/>
            <a:ext cx="7315199" cy="3616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57188" indent="-357188">
              <a:spcAft>
                <a:spcPts val="600"/>
              </a:spcAft>
              <a:defRPr/>
            </a:pP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With whom will you share about Jesus? (Individuals? Youth? Families? Chiefs?)</a:t>
            </a:r>
          </a:p>
          <a:p>
            <a:pPr marL="357188" indent="-357188">
              <a:defRPr/>
            </a:pP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What importance will you give</a:t>
            </a:r>
            <a:b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baptism and to communion?</a:t>
            </a:r>
          </a:p>
          <a:p>
            <a:pPr marL="357188" indent="-357188">
              <a:defRPr/>
            </a:pP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Which personality traits will you seek </a:t>
            </a:r>
            <a:b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potential leaders?</a:t>
            </a:r>
          </a:p>
          <a:p>
            <a:pPr marL="357188" indent="-357188">
              <a:defRPr/>
            </a:pP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Which economic practices will you promote among believers?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8BAE2EB-9C21-4434-0D16-ADAA2B6CF9F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4544"/>
          <a:stretch>
            <a:fillRect/>
          </a:stretch>
        </p:blipFill>
        <p:spPr>
          <a:xfrm>
            <a:off x="0" y="0"/>
            <a:ext cx="7315199" cy="4139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941033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DE7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467BBAD-227F-CB9D-E5A9-C4122A6C4D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A306FA6-4067-57C8-0E98-8EFAA5BF91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8423" y="0"/>
            <a:ext cx="4951460" cy="41148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9C2ECC4-3255-95BE-380C-A2520AD135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3309956"/>
            <a:ext cx="775034" cy="804843"/>
          </a:xfrm>
          <a:prstGeom prst="rect">
            <a:avLst/>
          </a:prstGeom>
        </p:spPr>
      </p:pic>
      <p:sp>
        <p:nvSpPr>
          <p:cNvPr id="7" name="Isosceles Triangle 6">
            <a:extLst>
              <a:ext uri="{FF2B5EF4-FFF2-40B4-BE49-F238E27FC236}">
                <a16:creationId xmlns:a16="http://schemas.microsoft.com/office/drawing/2014/main" id="{A0A86AC9-1E46-2C90-FA07-E3A7A2BB5121}"/>
              </a:ext>
            </a:extLst>
          </p:cNvPr>
          <p:cNvSpPr/>
          <p:nvPr/>
        </p:nvSpPr>
        <p:spPr>
          <a:xfrm>
            <a:off x="2970415" y="321425"/>
            <a:ext cx="1490749" cy="1280159"/>
          </a:xfrm>
          <a:prstGeom prst="triangl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39EDE00-44EB-8B2D-AD96-F871272FF910}"/>
              </a:ext>
            </a:extLst>
          </p:cNvPr>
          <p:cNvSpPr/>
          <p:nvPr/>
        </p:nvSpPr>
        <p:spPr>
          <a:xfrm>
            <a:off x="1778925" y="2704408"/>
            <a:ext cx="1036320" cy="1036319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6211B6F9-D27D-6A2D-63A5-2DD4661D21F9}"/>
              </a:ext>
            </a:extLst>
          </p:cNvPr>
          <p:cNvSpPr/>
          <p:nvPr/>
        </p:nvSpPr>
        <p:spPr>
          <a:xfrm>
            <a:off x="4660669" y="2643447"/>
            <a:ext cx="1097280" cy="1097280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407459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8" grpId="0" animBg="1"/>
      <p:bldP spid="8" grpId="1" animBg="1"/>
      <p:bldP spid="9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DE7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207F21D-778C-BBC9-91A5-AC19EA230E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1044111-A6CF-F7D0-F322-7D51A837E1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451" y="3286928"/>
            <a:ext cx="775034" cy="80484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38939B9-0E69-4C51-9FE1-51B331A9DE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0200" y="0"/>
            <a:ext cx="4114800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2340230"/>
      </p:ext>
    </p:extLst>
  </p:cSld>
  <p:clrMapOvr>
    <a:masterClrMapping/>
  </p:clrMapOvr>
  <p:transition spd="slow">
    <p:push dir="u"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DE7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D645BD2-7960-9994-5EFD-C92DE9C4CF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F0AAA5D-8311-84B6-D9EA-FB8698BFF4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7315200" cy="41148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CDFE1993-E9A7-FE7F-3D2A-1CA69B156096}"/>
              </a:ext>
            </a:extLst>
          </p:cNvPr>
          <p:cNvSpPr/>
          <p:nvPr/>
        </p:nvSpPr>
        <p:spPr>
          <a:xfrm>
            <a:off x="4438892" y="2841585"/>
            <a:ext cx="1441048" cy="821803"/>
          </a:xfrm>
          <a:prstGeom prst="round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C1ECDF3-CB60-B8AE-3131-726E59267733}"/>
              </a:ext>
            </a:extLst>
          </p:cNvPr>
          <p:cNvSpPr/>
          <p:nvPr/>
        </p:nvSpPr>
        <p:spPr>
          <a:xfrm>
            <a:off x="4811211" y="1454552"/>
            <a:ext cx="1441048" cy="821803"/>
          </a:xfrm>
          <a:prstGeom prst="round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E847AC90-F7A1-F9A3-76AB-E173819B06B6}"/>
              </a:ext>
            </a:extLst>
          </p:cNvPr>
          <p:cNvSpPr/>
          <p:nvPr/>
        </p:nvSpPr>
        <p:spPr>
          <a:xfrm>
            <a:off x="4319287" y="304801"/>
            <a:ext cx="1441048" cy="821803"/>
          </a:xfrm>
          <a:prstGeom prst="round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5AF86BDD-468B-D40E-846A-74F76CBC2436}"/>
              </a:ext>
            </a:extLst>
          </p:cNvPr>
          <p:cNvSpPr/>
          <p:nvPr/>
        </p:nvSpPr>
        <p:spPr>
          <a:xfrm>
            <a:off x="2625525" y="0"/>
            <a:ext cx="1441048" cy="821803"/>
          </a:xfrm>
          <a:prstGeom prst="round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71A9A1AE-6B95-60DA-2B1B-5E5C62950504}"/>
              </a:ext>
            </a:extLst>
          </p:cNvPr>
          <p:cNvSpPr/>
          <p:nvPr/>
        </p:nvSpPr>
        <p:spPr>
          <a:xfrm>
            <a:off x="1210519" y="698341"/>
            <a:ext cx="1441048" cy="821803"/>
          </a:xfrm>
          <a:prstGeom prst="round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49D2D368-6098-B7CB-5BA5-CD5E3E802A18}"/>
              </a:ext>
            </a:extLst>
          </p:cNvPr>
          <p:cNvSpPr/>
          <p:nvPr/>
        </p:nvSpPr>
        <p:spPr>
          <a:xfrm>
            <a:off x="934655" y="1842305"/>
            <a:ext cx="1441048" cy="821803"/>
          </a:xfrm>
          <a:prstGeom prst="round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9B780AFA-57DC-686E-0864-B423A54CB72E}"/>
              </a:ext>
            </a:extLst>
          </p:cNvPr>
          <p:cNvSpPr/>
          <p:nvPr/>
        </p:nvSpPr>
        <p:spPr>
          <a:xfrm>
            <a:off x="1464196" y="3037389"/>
            <a:ext cx="1441048" cy="821803"/>
          </a:xfrm>
          <a:prstGeom prst="round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E25E1CCF-CC32-D43E-7944-D97721FE183C}"/>
              </a:ext>
            </a:extLst>
          </p:cNvPr>
          <p:cNvSpPr/>
          <p:nvPr/>
        </p:nvSpPr>
        <p:spPr>
          <a:xfrm>
            <a:off x="1464195" y="-2972"/>
            <a:ext cx="4296139" cy="4069003"/>
          </a:xfrm>
          <a:prstGeom prst="ellipse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92E6C648-B266-F234-C336-ED1D8C7B41D0}"/>
              </a:ext>
            </a:extLst>
          </p:cNvPr>
          <p:cNvCxnSpPr>
            <a:cxnSpLocks/>
          </p:cNvCxnSpPr>
          <p:nvPr/>
        </p:nvCxnSpPr>
        <p:spPr>
          <a:xfrm>
            <a:off x="4194048" y="3809999"/>
            <a:ext cx="384048" cy="49193"/>
          </a:xfrm>
          <a:prstGeom prst="line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6C0779F8-12FE-C654-AF93-6381F76F89D9}"/>
              </a:ext>
            </a:extLst>
          </p:cNvPr>
          <p:cNvCxnSpPr>
            <a:cxnSpLocks/>
          </p:cNvCxnSpPr>
          <p:nvPr/>
        </p:nvCxnSpPr>
        <p:spPr>
          <a:xfrm flipV="1">
            <a:off x="4319287" y="3859192"/>
            <a:ext cx="216137" cy="255608"/>
          </a:xfrm>
          <a:prstGeom prst="line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D627408-A76E-45FF-E28B-FAD419B6149C}"/>
              </a:ext>
            </a:extLst>
          </p:cNvPr>
          <p:cNvCxnSpPr>
            <a:cxnSpLocks/>
          </p:cNvCxnSpPr>
          <p:nvPr/>
        </p:nvCxnSpPr>
        <p:spPr>
          <a:xfrm flipH="1">
            <a:off x="2181914" y="209384"/>
            <a:ext cx="131737" cy="324981"/>
          </a:xfrm>
          <a:prstGeom prst="line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F75F8AF2-05DB-E3F9-59E4-3C1BE9E446B8}"/>
              </a:ext>
            </a:extLst>
          </p:cNvPr>
          <p:cNvCxnSpPr>
            <a:cxnSpLocks/>
          </p:cNvCxnSpPr>
          <p:nvPr/>
        </p:nvCxnSpPr>
        <p:spPr>
          <a:xfrm flipH="1">
            <a:off x="2181915" y="507861"/>
            <a:ext cx="387576" cy="0"/>
          </a:xfrm>
          <a:prstGeom prst="line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pic>
        <p:nvPicPr>
          <p:cNvPr id="25" name="Picture 24">
            <a:extLst>
              <a:ext uri="{FF2B5EF4-FFF2-40B4-BE49-F238E27FC236}">
                <a16:creationId xmlns:a16="http://schemas.microsoft.com/office/drawing/2014/main" id="{5A15EE51-0E32-6B5B-1947-AD44BFA745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3309956"/>
            <a:ext cx="775034" cy="804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901198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  <p:bldP spid="10" grpId="0" animBg="1"/>
      <p:bldP spid="10" grpId="1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DE7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42DB3A1-2840-D2F8-CE7D-9E4BF01807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4B83197-D061-066F-3A9C-FA8646B62EEA}"/>
              </a:ext>
            </a:extLst>
          </p:cNvPr>
          <p:cNvSpPr txBox="1"/>
          <p:nvPr/>
        </p:nvSpPr>
        <p:spPr>
          <a:xfrm>
            <a:off x="1" y="0"/>
            <a:ext cx="73151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Communicate for Lasting Change</a:t>
            </a:r>
            <a:endParaRPr lang="en-US" sz="2800" dirty="0">
              <a:solidFill>
                <a:srgbClr val="00B05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15DDFF7-AD48-E026-A780-03A1175014A9}"/>
              </a:ext>
            </a:extLst>
          </p:cNvPr>
          <p:cNvSpPr txBox="1"/>
          <p:nvPr/>
        </p:nvSpPr>
        <p:spPr>
          <a:xfrm>
            <a:off x="195550" y="569023"/>
            <a:ext cx="7119650" cy="32624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57188" indent="-357188">
              <a:spcAft>
                <a:spcPts val="600"/>
              </a:spcAft>
              <a:defRPr/>
            </a:pP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Lasting change occurs within existing social networks.</a:t>
            </a:r>
          </a:p>
          <a:p>
            <a:pPr marL="357188" indent="-357188">
              <a:spcAft>
                <a:spcPts val="600"/>
              </a:spcAft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●</a:t>
            </a:r>
            <a:r>
              <a:rPr kumimoji="0" lang="en-US" sz="2800" b="1" i="0" u="none" strike="noStrike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Plan messages and media for each phase of change.</a:t>
            </a:r>
          </a:p>
          <a:p>
            <a:pPr marL="357188" indent="-357188">
              <a:defRPr/>
            </a:pP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Be ready with required inputs at the point of decision, lest willing groups conclude, “It does not work!”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184B99B-BC74-01D4-FE3E-4D278F0996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7315200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539275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DE7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3D09F21-1568-DABE-CE73-93049444B9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B173313-8F12-3EEF-9AF8-F3C4F484FE84}"/>
              </a:ext>
            </a:extLst>
          </p:cNvPr>
          <p:cNvSpPr txBox="1"/>
          <p:nvPr/>
        </p:nvSpPr>
        <p:spPr>
          <a:xfrm>
            <a:off x="1" y="0"/>
            <a:ext cx="73151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Ethnographic Interviewing</a:t>
            </a:r>
            <a:endParaRPr lang="en-US" sz="2800" dirty="0">
              <a:solidFill>
                <a:srgbClr val="00B05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70B781B-A247-5310-36D9-C9DA06120E4D}"/>
              </a:ext>
            </a:extLst>
          </p:cNvPr>
          <p:cNvSpPr txBox="1"/>
          <p:nvPr/>
        </p:nvSpPr>
        <p:spPr>
          <a:xfrm>
            <a:off x="1" y="523220"/>
            <a:ext cx="7315199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57188" indent="-357188"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●</a:t>
            </a:r>
            <a:r>
              <a:rPr kumimoji="0" lang="en-US" sz="2800" b="1" i="0" u="none" strike="noStrike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Discover insiders’ knowledge &amp; skills, and understand their meanings.</a:t>
            </a:r>
          </a:p>
          <a:p>
            <a:pPr marL="357188" indent="-357188">
              <a:defRPr/>
            </a:pP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Interview individuals or small groups about their activities &amp; explanations.</a:t>
            </a:r>
          </a:p>
          <a:p>
            <a:pPr marL="357188" indent="-357188">
              <a:defRPr/>
            </a:pP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Pose open-ended, “grand tour” queries, listen and take notes.</a:t>
            </a:r>
          </a:p>
          <a:p>
            <a:pPr marL="357188" indent="-357188">
              <a:defRPr/>
            </a:pP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Then ask for information about their replies, preferably in their language.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D0E110A-D6AC-7C82-4800-95E2ACADE0C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" t="6402" r="403"/>
          <a:stretch>
            <a:fillRect/>
          </a:stretch>
        </p:blipFill>
        <p:spPr>
          <a:xfrm>
            <a:off x="-16296" y="0"/>
            <a:ext cx="7347791" cy="4128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524532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DE7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F64A5C3-A69A-26D6-C7BC-01E8978FC7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D313AD6-DCD5-D7E2-13F9-A4EB82BE0004}"/>
              </a:ext>
            </a:extLst>
          </p:cNvPr>
          <p:cNvSpPr txBox="1"/>
          <p:nvPr/>
        </p:nvSpPr>
        <p:spPr>
          <a:xfrm>
            <a:off x="88080" y="523220"/>
            <a:ext cx="7315199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57188" indent="-357188"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●</a:t>
            </a:r>
            <a:r>
              <a:rPr kumimoji="0" lang="en-US" sz="2800" b="1" i="0" u="none" strike="noStrike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Can you describe _______ to me?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357188" indent="-357188"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●</a:t>
            </a:r>
            <a:r>
              <a:rPr kumimoji="0" lang="en-US" sz="2800" b="1" i="0" u="none" strike="noStrike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kinds of _______ are there?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357188" indent="-357188">
              <a:defRPr/>
            </a:pP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What are the stages of doing _______?</a:t>
            </a:r>
          </a:p>
          <a:p>
            <a:pPr marL="357188" indent="-357188">
              <a:defRPr/>
            </a:pP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What are the parts of a _______?</a:t>
            </a:r>
          </a:p>
          <a:p>
            <a:pPr marL="357188" indent="-357188"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● 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are your reasons for _______?</a:t>
            </a:r>
          </a:p>
          <a:p>
            <a:pPr marL="357188" indent="-357188">
              <a:defRPr/>
            </a:pP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what places do you _______?</a:t>
            </a:r>
          </a:p>
          <a:p>
            <a:pPr marL="357188" indent="-357188">
              <a:defRPr/>
            </a:pP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Who are the persons in a _______?</a:t>
            </a:r>
          </a:p>
          <a:p>
            <a:pPr marL="357188" indent="-357188">
              <a:defRPr/>
            </a:pP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What results from _______?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64FCE05-65C0-AF41-7F53-5E55F8F01134}"/>
              </a:ext>
            </a:extLst>
          </p:cNvPr>
          <p:cNvSpPr txBox="1"/>
          <p:nvPr/>
        </p:nvSpPr>
        <p:spPr>
          <a:xfrm>
            <a:off x="1" y="0"/>
            <a:ext cx="73151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Typical queries</a:t>
            </a:r>
            <a:endParaRPr lang="en-US" sz="2800" dirty="0">
              <a:solidFill>
                <a:srgbClr val="00B05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580883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DE7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9D03CD8-D41D-0267-DCFD-80D1290C5F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D188350-BA95-571D-8CE2-A74FDC3D4C27}"/>
              </a:ext>
            </a:extLst>
          </p:cNvPr>
          <p:cNvSpPr txBox="1"/>
          <p:nvPr/>
        </p:nvSpPr>
        <p:spPr>
          <a:xfrm>
            <a:off x="238222" y="2057400"/>
            <a:ext cx="722711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57188" indent="-357188"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●</a:t>
            </a:r>
            <a:r>
              <a:rPr kumimoji="0" lang="en-US" sz="2800" b="1" i="0" u="none" strike="noStrike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Pose a “grand tour” question.</a:t>
            </a:r>
          </a:p>
          <a:p>
            <a:pPr marL="357188" indent="-357188">
              <a:defRPr/>
            </a:pP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Pose a query about their reply.</a:t>
            </a:r>
          </a:p>
          <a:p>
            <a:pPr marL="357188" indent="-357188">
              <a:defRPr/>
            </a:pP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Pose a query about this reply.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128288D-B357-540F-AB74-419057F8689F}"/>
              </a:ext>
            </a:extLst>
          </p:cNvPr>
          <p:cNvSpPr txBox="1"/>
          <p:nvPr/>
        </p:nvSpPr>
        <p:spPr>
          <a:xfrm>
            <a:off x="1" y="0"/>
            <a:ext cx="73151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Exercise</a:t>
            </a:r>
            <a:endParaRPr lang="en-US" sz="2800" dirty="0">
              <a:solidFill>
                <a:srgbClr val="00B05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47B99BA-9AB6-999F-43B6-7CE80DB3B4B3}"/>
              </a:ext>
            </a:extLst>
          </p:cNvPr>
          <p:cNvSpPr txBox="1"/>
          <p:nvPr/>
        </p:nvSpPr>
        <p:spPr>
          <a:xfrm>
            <a:off x="238222" y="523220"/>
            <a:ext cx="707697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Ask someone what </a:t>
            </a:r>
            <a:b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 their work, hobby or </a:t>
            </a:r>
            <a:b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expertise. Then: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 descr="Beware - An old favorite from Gary Larson :) | Facebook">
            <a:extLst>
              <a:ext uri="{FF2B5EF4-FFF2-40B4-BE49-F238E27FC236}">
                <a16:creationId xmlns:a16="http://schemas.microsoft.com/office/drawing/2014/main" id="{B2E3B7A2-B72C-5692-E793-1A27B33298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599" y="0"/>
            <a:ext cx="2133600" cy="213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2BAFDF1-E096-ECAC-7F8F-166757A197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40165" y="3309957"/>
            <a:ext cx="775034" cy="804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9639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D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Galen\Pictures\iTunes Pictures\layers_of_culture_onion_2010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154" y="0"/>
            <a:ext cx="6282891" cy="2540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1603799" y="2515642"/>
            <a:ext cx="5195246" cy="1628093"/>
          </a:xfrm>
        </p:spPr>
        <p:txBody>
          <a:bodyPr>
            <a:no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US" sz="19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>
                <a:solidFill>
                  <a:srgbClr val="0070C0"/>
                </a:solidFill>
              </a:rPr>
              <a:t>Behavior:</a:t>
            </a:r>
            <a:r>
              <a:rPr lang="en-US" sz="19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1900" b="1" dirty="0"/>
              <a:t>What I do.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9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>
                <a:solidFill>
                  <a:srgbClr val="0070C0"/>
                </a:solidFill>
              </a:rPr>
              <a:t>Authority: </a:t>
            </a:r>
            <a:r>
              <a:rPr lang="en-US" sz="1900" b="1" dirty="0"/>
              <a:t>Who tells me to do so.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9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>
                <a:solidFill>
                  <a:srgbClr val="0070C0"/>
                </a:solidFill>
              </a:rPr>
              <a:t>Experience: </a:t>
            </a:r>
            <a:r>
              <a:rPr lang="en-US" sz="1900" b="1" dirty="0"/>
              <a:t>What happens to me.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9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>
                <a:solidFill>
                  <a:srgbClr val="0070C0"/>
                </a:solidFill>
              </a:rPr>
              <a:t>Beliefs: </a:t>
            </a:r>
            <a:r>
              <a:rPr lang="en-US" sz="1900" b="1" dirty="0"/>
              <a:t>What I know to be true and real.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9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>
                <a:solidFill>
                  <a:srgbClr val="0070C0"/>
                </a:solidFill>
              </a:rPr>
              <a:t>Values: </a:t>
            </a:r>
            <a:r>
              <a:rPr lang="en-US" sz="1900" b="1" dirty="0"/>
              <a:t>What I know to be bad, good, and best.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9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>
                <a:solidFill>
                  <a:srgbClr val="0070C0"/>
                </a:solidFill>
              </a:rPr>
              <a:t>Emotions: </a:t>
            </a:r>
            <a:r>
              <a:rPr lang="en-US" sz="1900" b="1" dirty="0"/>
              <a:t>How I feel about it.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3E1C59B-D0D0-1B72-82D4-5C1E7496CA34}"/>
              </a:ext>
            </a:extLst>
          </p:cNvPr>
          <p:cNvSpPr/>
          <p:nvPr/>
        </p:nvSpPr>
        <p:spPr>
          <a:xfrm>
            <a:off x="439070" y="1"/>
            <a:ext cx="2939265" cy="2540496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DC45A2F-ABD9-4BDF-4199-8FF7A7740FFE}"/>
              </a:ext>
            </a:extLst>
          </p:cNvPr>
          <p:cNvSpPr/>
          <p:nvPr/>
        </p:nvSpPr>
        <p:spPr>
          <a:xfrm>
            <a:off x="3378336" y="0"/>
            <a:ext cx="3497792" cy="2540496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8A70C72-8E7B-EBF7-C997-9717671ABBBC}"/>
              </a:ext>
            </a:extLst>
          </p:cNvPr>
          <p:cNvSpPr txBox="1">
            <a:spLocks/>
          </p:cNvSpPr>
          <p:nvPr/>
        </p:nvSpPr>
        <p:spPr>
          <a:xfrm>
            <a:off x="0" y="12101"/>
            <a:ext cx="7315200" cy="471993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>
            <a:lvl1pPr algn="ctr" defTabSz="54864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The Cultural Onion</a:t>
            </a:r>
          </a:p>
        </p:txBody>
      </p:sp>
    </p:spTree>
    <p:extLst>
      <p:ext uri="{BB962C8B-B14F-4D97-AF65-F5344CB8AC3E}">
        <p14:creationId xmlns:p14="http://schemas.microsoft.com/office/powerpoint/2010/main" val="677810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  <p:bldP spid="8" grpId="0" animBg="1"/>
      <p:bldP spid="8" grpId="1" animBg="1"/>
      <p:bldP spid="9" grpId="0" animBg="1"/>
      <p:bldP spid="9" grpId="1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DE7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5F20E79-3DC6-AD72-F355-23024CB088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C439743-0C77-A62E-B4B1-998D549D17DC}"/>
              </a:ext>
            </a:extLst>
          </p:cNvPr>
          <p:cNvSpPr txBox="1"/>
          <p:nvPr/>
        </p:nvSpPr>
        <p:spPr>
          <a:xfrm>
            <a:off x="1" y="0"/>
            <a:ext cx="73151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Orality</a:t>
            </a:r>
            <a:endParaRPr lang="en-US" sz="2800" dirty="0">
              <a:solidFill>
                <a:srgbClr val="00B05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7768A2F-79E2-166B-77CC-B3A66B1B157A}"/>
              </a:ext>
            </a:extLst>
          </p:cNvPr>
          <p:cNvSpPr txBox="1"/>
          <p:nvPr/>
        </p:nvSpPr>
        <p:spPr>
          <a:xfrm>
            <a:off x="88082" y="503128"/>
            <a:ext cx="7227118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57188" indent="-357188"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●</a:t>
            </a:r>
            <a:r>
              <a:rPr kumimoji="0" lang="en-US" sz="2800" b="1" i="0" u="none" strike="noStrike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noProof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Some societies p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refer oral </a:t>
            </a:r>
            <a:b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over written messages.</a:t>
            </a:r>
          </a:p>
          <a:p>
            <a:pPr marL="357188" indent="-357188">
              <a:defRPr/>
            </a:pP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Train or empower skilled </a:t>
            </a:r>
            <a:b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story tellers.</a:t>
            </a:r>
          </a:p>
          <a:p>
            <a:pPr marL="357188" indent="-357188">
              <a:defRPr/>
            </a:pP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Memorize biblical stories </a:t>
            </a:r>
            <a:b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texts.</a:t>
            </a:r>
          </a:p>
          <a:p>
            <a:pPr marL="357188" indent="-357188">
              <a:defRPr/>
            </a:pP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Invest in oral translations</a:t>
            </a:r>
            <a:b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media</a:t>
            </a:r>
          </a:p>
        </p:txBody>
      </p:sp>
      <p:pic>
        <p:nvPicPr>
          <p:cNvPr id="2050" name="Picture 2" descr="1,056 African Story Telling Royalty-Free Images, Stock Photos &amp; Pictures |  Shutterstock">
            <a:extLst>
              <a:ext uri="{FF2B5EF4-FFF2-40B4-BE49-F238E27FC236}">
                <a16:creationId xmlns:a16="http://schemas.microsoft.com/office/drawing/2014/main" id="{F10C042D-6B61-9C89-2DCD-2F5E9DF9A9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6747" y="0"/>
            <a:ext cx="2208451" cy="2208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E6C661B-8CBC-BD0B-BEFE-8B4718CA633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7569" b="6924"/>
          <a:stretch>
            <a:fillRect/>
          </a:stretch>
        </p:blipFill>
        <p:spPr>
          <a:xfrm>
            <a:off x="5106748" y="2226414"/>
            <a:ext cx="2208452" cy="1888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963530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DE7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FC0F685-2D32-6D61-6A0E-73B1A2A89E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CBCBBDB-E0B8-1E9A-1314-49A1F43D61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3309956"/>
            <a:ext cx="775034" cy="80484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2F45003-F315-46F7-F267-B4B12767CAB7}"/>
              </a:ext>
            </a:extLst>
          </p:cNvPr>
          <p:cNvSpPr txBox="1"/>
          <p:nvPr/>
        </p:nvSpPr>
        <p:spPr>
          <a:xfrm>
            <a:off x="1" y="0"/>
            <a:ext cx="73151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Phone apps for oral translation</a:t>
            </a:r>
            <a:endParaRPr lang="en-US" sz="2800" dirty="0">
              <a:solidFill>
                <a:srgbClr val="00B05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86117165-9F4C-D825-C045-49768040E3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5910" y="523220"/>
            <a:ext cx="2179983" cy="2179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5A15092-C680-5664-CAEE-3C5E733020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6711" y="523220"/>
            <a:ext cx="2327255" cy="217998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7BAB28E-2DAB-A7DC-6A23-A06705B38F42}"/>
              </a:ext>
            </a:extLst>
          </p:cNvPr>
          <p:cNvSpPr txBox="1"/>
          <p:nvPr/>
        </p:nvSpPr>
        <p:spPr>
          <a:xfrm>
            <a:off x="1088020" y="3006011"/>
            <a:ext cx="600323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https://www.honeybeeobt.com/get-the-app</a:t>
            </a:r>
          </a:p>
          <a:p>
            <a:r>
              <a:rPr lang="en-US" sz="2400" b="1" dirty="0"/>
              <a:t>Go to the Android app store</a:t>
            </a:r>
          </a:p>
        </p:txBody>
      </p:sp>
    </p:spTree>
    <p:extLst>
      <p:ext uri="{BB962C8B-B14F-4D97-AF65-F5344CB8AC3E}">
        <p14:creationId xmlns:p14="http://schemas.microsoft.com/office/powerpoint/2010/main" val="3946599683"/>
      </p:ext>
    </p:extLst>
  </p:cSld>
  <p:clrMapOvr>
    <a:masterClrMapping/>
  </p:clrMapOvr>
  <p:transition spd="slow">
    <p:push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D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75DEED2C-DA83-FD81-06C5-16885C4D0D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89786" y="556523"/>
            <a:ext cx="2202709" cy="156238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7315200" cy="548640"/>
          </a:xfrm>
        </p:spPr>
        <p:txBody>
          <a:bodyPr>
            <a:normAutofit/>
          </a:bodyPr>
          <a:lstStyle/>
          <a:p>
            <a:pPr algn="ctr"/>
            <a:r>
              <a:rPr lang="en-US" sz="28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Worldview = Beliefs about …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5409" y="461736"/>
            <a:ext cx="6824382" cy="3568867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/>
              <a:t>What is real.</a:t>
            </a:r>
          </a:p>
          <a:p>
            <a:pPr marL="0" indent="0">
              <a:buNone/>
            </a:pP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/>
              <a:t>Who are we.</a:t>
            </a:r>
          </a:p>
          <a:p>
            <a:pPr marL="0" indent="0">
              <a:buNone/>
            </a:pP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/>
              <a:t>Whence we came.</a:t>
            </a:r>
          </a:p>
          <a:p>
            <a:pPr marL="0" indent="0">
              <a:buNone/>
            </a:pP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/>
              <a:t>What causes things to happen.</a:t>
            </a:r>
          </a:p>
          <a:p>
            <a:pPr marL="0" indent="0">
              <a:buNone/>
            </a:pP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/>
              <a:t>Who or what is alive, present, powerful.</a:t>
            </a:r>
          </a:p>
          <a:p>
            <a:pPr marL="0" indent="0">
              <a:buNone/>
            </a:pP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/>
              <a:t>Who are the invisible and what they do.</a:t>
            </a:r>
          </a:p>
          <a:p>
            <a:pPr marL="0" indent="0">
              <a:buNone/>
            </a:pP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/>
              <a:t>Who or what bring good, evil, joy, sorrow.</a:t>
            </a:r>
          </a:p>
          <a:p>
            <a:pPr marL="0" indent="0">
              <a:buNone/>
            </a:pPr>
            <a:r>
              <a:rPr lang="en-US" sz="2800" b="1" dirty="0">
                <a:solidFill>
                  <a:schemeClr val="accent1"/>
                </a:solidFill>
              </a:rPr>
              <a:t>These </a:t>
            </a:r>
            <a:r>
              <a:rPr lang="en-US" sz="2800" b="1" u="sng" dirty="0">
                <a:solidFill>
                  <a:schemeClr val="accent1"/>
                </a:solidFill>
              </a:rPr>
              <a:t>unexamined</a:t>
            </a:r>
            <a:r>
              <a:rPr lang="en-US" sz="2800" b="1" dirty="0">
                <a:solidFill>
                  <a:schemeClr val="accent1"/>
                </a:solidFill>
              </a:rPr>
              <a:t> beliefs determine values and behavior of those who share a common culture.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468CC47-06CF-1FFD-D797-69A2B9B234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17778"/>
            <a:ext cx="7315200" cy="369702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EA7E883-2494-930D-C988-7E72F470436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567" y="3250693"/>
            <a:ext cx="774259" cy="804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140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DE7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5360590-FD8C-837B-F8DA-04A8D7A088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F6C7CB04-994F-90AA-B9E9-33D75C9B1008}"/>
              </a:ext>
            </a:extLst>
          </p:cNvPr>
          <p:cNvSpPr txBox="1">
            <a:spLocks/>
          </p:cNvSpPr>
          <p:nvPr/>
        </p:nvSpPr>
        <p:spPr>
          <a:xfrm>
            <a:off x="0" y="12101"/>
            <a:ext cx="7315200" cy="471993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>
            <a:lvl1pPr algn="ctr" defTabSz="54864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Worldview Change &amp; Conversion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1EF8D6C9-108F-FE53-66F8-2F047DE5DB68}"/>
              </a:ext>
            </a:extLst>
          </p:cNvPr>
          <p:cNvSpPr txBox="1">
            <a:spLocks/>
          </p:cNvSpPr>
          <p:nvPr/>
        </p:nvSpPr>
        <p:spPr>
          <a:xfrm>
            <a:off x="65803" y="484094"/>
            <a:ext cx="7183593" cy="361860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54864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14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74320" indent="0" algn="ctr" defTabSz="548640" rtl="0" eaLnBrk="1" latinLnBrk="0" hangingPunct="1">
              <a:lnSpc>
                <a:spcPct val="90000"/>
              </a:lnSpc>
              <a:spcBef>
                <a:spcPts val="3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8640" indent="0" algn="ctr" defTabSz="548640" rtl="0" eaLnBrk="1" latinLnBrk="0" hangingPunct="1">
              <a:lnSpc>
                <a:spcPct val="90000"/>
              </a:lnSpc>
              <a:spcBef>
                <a:spcPts val="300"/>
              </a:spcBef>
              <a:buFont typeface="Arial" panose="020B0604020202020204" pitchFamily="34" charset="0"/>
              <a:buNone/>
              <a:defRPr sz="10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22960" indent="0" algn="ctr" defTabSz="548640" rtl="0" eaLnBrk="1" latinLnBrk="0" hangingPunct="1">
              <a:lnSpc>
                <a:spcPct val="90000"/>
              </a:lnSpc>
              <a:spcBef>
                <a:spcPts val="300"/>
              </a:spcBef>
              <a:buFont typeface="Arial" panose="020B0604020202020204" pitchFamily="34" charset="0"/>
              <a:buNone/>
              <a:defRPr sz="9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97280" indent="0" algn="ctr" defTabSz="548640" rtl="0" eaLnBrk="1" latinLnBrk="0" hangingPunct="1">
              <a:lnSpc>
                <a:spcPct val="90000"/>
              </a:lnSpc>
              <a:spcBef>
                <a:spcPts val="300"/>
              </a:spcBef>
              <a:buFont typeface="Arial" panose="020B0604020202020204" pitchFamily="34" charset="0"/>
              <a:buNone/>
              <a:defRPr sz="9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0" algn="ctr" defTabSz="548640" rtl="0" eaLnBrk="1" latinLnBrk="0" hangingPunct="1">
              <a:lnSpc>
                <a:spcPct val="90000"/>
              </a:lnSpc>
              <a:spcBef>
                <a:spcPts val="300"/>
              </a:spcBef>
              <a:buFont typeface="Arial" panose="020B0604020202020204" pitchFamily="34" charset="0"/>
              <a:buNone/>
              <a:defRPr sz="9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45920" indent="0" algn="ctr" defTabSz="548640" rtl="0" eaLnBrk="1" latinLnBrk="0" hangingPunct="1">
              <a:lnSpc>
                <a:spcPct val="90000"/>
              </a:lnSpc>
              <a:spcBef>
                <a:spcPts val="300"/>
              </a:spcBef>
              <a:buFont typeface="Arial" panose="020B0604020202020204" pitchFamily="34" charset="0"/>
              <a:buNone/>
              <a:defRPr sz="9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0240" indent="0" algn="ctr" defTabSz="548640" rtl="0" eaLnBrk="1" latinLnBrk="0" hangingPunct="1">
              <a:lnSpc>
                <a:spcPct val="90000"/>
              </a:lnSpc>
              <a:spcBef>
                <a:spcPts val="300"/>
              </a:spcBef>
              <a:buFont typeface="Arial" panose="020B0604020202020204" pitchFamily="34" charset="0"/>
              <a:buNone/>
              <a:defRPr sz="9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94560" indent="0" algn="ctr" defTabSz="548640" rtl="0" eaLnBrk="1" latinLnBrk="0" hangingPunct="1">
              <a:lnSpc>
                <a:spcPct val="90000"/>
              </a:lnSpc>
              <a:spcBef>
                <a:spcPts val="300"/>
              </a:spcBef>
              <a:buFont typeface="Arial" panose="020B0604020202020204" pitchFamily="34" charset="0"/>
              <a:buNone/>
              <a:defRPr sz="9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8925" indent="-288925" algn="l"/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 </a:t>
            </a:r>
            <a:r>
              <a:rPr lang="en-US" sz="2400" b="1" dirty="0">
                <a:latin typeface="Aptos" panose="020B0004020202020204" pitchFamily="34" charset="0"/>
              </a:rPr>
              <a:t>Seek not behavioral changes first, but seek change at a deep, worldview level.</a:t>
            </a:r>
          </a:p>
          <a:p>
            <a:pPr marL="288925" indent="-288925" algn="l"/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 </a:t>
            </a:r>
            <a:r>
              <a:rPr lang="en-US" sz="2400" b="1" dirty="0">
                <a:solidFill>
                  <a:srgbClr val="0070C0"/>
                </a:solidFill>
                <a:latin typeface="Aptos" panose="020B0004020202020204" pitchFamily="34" charset="0"/>
              </a:rPr>
              <a:t>Make conversion a change of allegiance to</a:t>
            </a:r>
            <a:br>
              <a:rPr lang="en-US" sz="2400" b="1" dirty="0">
                <a:solidFill>
                  <a:srgbClr val="0070C0"/>
                </a:solidFill>
                <a:latin typeface="Aptos" panose="020B0004020202020204" pitchFamily="34" charset="0"/>
              </a:rPr>
            </a:br>
            <a:r>
              <a:rPr lang="en-US" sz="2400" b="1" dirty="0">
                <a:solidFill>
                  <a:srgbClr val="0070C0"/>
                </a:solidFill>
                <a:latin typeface="Aptos" panose="020B0004020202020204" pitchFamily="34" charset="0"/>
              </a:rPr>
              <a:t>the lordship of Jesus Christ.</a:t>
            </a:r>
          </a:p>
          <a:p>
            <a:pPr marL="288925" indent="-288925" algn="l"/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 </a:t>
            </a:r>
            <a:r>
              <a:rPr lang="en-US" sz="2400" b="1" dirty="0">
                <a:latin typeface="Aptos" panose="020B0004020202020204" pitchFamily="34" charset="0"/>
              </a:rPr>
              <a:t>The evidence of new life includes a revolutionary change in worldview, in behavior and in how folk relate one to another.</a:t>
            </a:r>
          </a:p>
          <a:p>
            <a:pPr marL="288925" indent="-288925" algn="l"/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 </a:t>
            </a:r>
            <a:r>
              <a:rPr lang="en-US" sz="2400" b="1" dirty="0">
                <a:solidFill>
                  <a:srgbClr val="0070C0"/>
                </a:solidFill>
                <a:latin typeface="Aptos" panose="020B0004020202020204" pitchFamily="34" charset="0"/>
              </a:rPr>
              <a:t>Help believers to find ‘dynamic equivalence,’ surface-level expressions of church, rather than to adopt foreign religious forms and practices.</a:t>
            </a:r>
            <a:endParaRPr lang="en-US" dirty="0">
              <a:solidFill>
                <a:srgbClr val="0070C0"/>
              </a:solidFill>
            </a:endParaRPr>
          </a:p>
        </p:txBody>
      </p:sp>
      <p:pic>
        <p:nvPicPr>
          <p:cNvPr id="1026" name="Picture 2" descr="Religious Rituals in Film">
            <a:extLst>
              <a:ext uri="{FF2B5EF4-FFF2-40B4-BE49-F238E27FC236}">
                <a16:creationId xmlns:a16="http://schemas.microsoft.com/office/drawing/2014/main" id="{174F269B-2F92-9471-AD87-78A0811947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514" y="439838"/>
            <a:ext cx="6658170" cy="3662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75993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DE7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1321E15-F36F-207B-FC6B-252A210B5B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C9BBCA49-33E7-1A87-B879-D08BD78B1E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7315200" cy="41148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6F40F50-A9D4-8A33-7472-0EF666B02F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3309956"/>
            <a:ext cx="775034" cy="804843"/>
          </a:xfrm>
          <a:prstGeom prst="rect">
            <a:avLst/>
          </a:prstGeom>
        </p:spPr>
      </p:pic>
      <p:sp>
        <p:nvSpPr>
          <p:cNvPr id="6" name="Arrow: Right 5">
            <a:extLst>
              <a:ext uri="{FF2B5EF4-FFF2-40B4-BE49-F238E27FC236}">
                <a16:creationId xmlns:a16="http://schemas.microsoft.com/office/drawing/2014/main" id="{AC285D58-2F17-FB8C-9438-91998750128D}"/>
              </a:ext>
            </a:extLst>
          </p:cNvPr>
          <p:cNvSpPr/>
          <p:nvPr/>
        </p:nvSpPr>
        <p:spPr>
          <a:xfrm>
            <a:off x="-1" y="1085439"/>
            <a:ext cx="2026153" cy="989039"/>
          </a:xfrm>
          <a:prstGeom prst="rightArrow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Arrow: Right 6">
            <a:extLst>
              <a:ext uri="{FF2B5EF4-FFF2-40B4-BE49-F238E27FC236}">
                <a16:creationId xmlns:a16="http://schemas.microsoft.com/office/drawing/2014/main" id="{D89A9139-670D-52C9-46FD-C9BDE41C6124}"/>
              </a:ext>
            </a:extLst>
          </p:cNvPr>
          <p:cNvSpPr/>
          <p:nvPr/>
        </p:nvSpPr>
        <p:spPr>
          <a:xfrm>
            <a:off x="0" y="2099021"/>
            <a:ext cx="2026153" cy="989039"/>
          </a:xfrm>
          <a:prstGeom prst="rightArrow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Isosceles Triangle 7">
            <a:extLst>
              <a:ext uri="{FF2B5EF4-FFF2-40B4-BE49-F238E27FC236}">
                <a16:creationId xmlns:a16="http://schemas.microsoft.com/office/drawing/2014/main" id="{BCD15A4A-23CA-4D96-7897-0167FD7E9DFC}"/>
              </a:ext>
            </a:extLst>
          </p:cNvPr>
          <p:cNvSpPr/>
          <p:nvPr/>
        </p:nvSpPr>
        <p:spPr>
          <a:xfrm rot="5400000">
            <a:off x="2519539" y="1453830"/>
            <a:ext cx="1723542" cy="1657764"/>
          </a:xfrm>
          <a:prstGeom prst="triangle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FD5C3794-1D15-1FEE-CDE4-E15ED343C67A}"/>
              </a:ext>
            </a:extLst>
          </p:cNvPr>
          <p:cNvSpPr/>
          <p:nvPr/>
        </p:nvSpPr>
        <p:spPr>
          <a:xfrm>
            <a:off x="1914319" y="815724"/>
            <a:ext cx="1230164" cy="677577"/>
          </a:xfrm>
          <a:prstGeom prst="ellipse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92AD6F89-E5F5-F702-95C0-EEEFB190B399}"/>
              </a:ext>
            </a:extLst>
          </p:cNvPr>
          <p:cNvSpPr/>
          <p:nvPr/>
        </p:nvSpPr>
        <p:spPr>
          <a:xfrm>
            <a:off x="1970238" y="3016203"/>
            <a:ext cx="1230164" cy="677577"/>
          </a:xfrm>
          <a:prstGeom prst="ellipse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C78EB608-BB87-3F70-9476-F641FDA4CC1E}"/>
              </a:ext>
            </a:extLst>
          </p:cNvPr>
          <p:cNvSpPr/>
          <p:nvPr/>
        </p:nvSpPr>
        <p:spPr>
          <a:xfrm>
            <a:off x="3917450" y="1943923"/>
            <a:ext cx="1230164" cy="677577"/>
          </a:xfrm>
          <a:prstGeom prst="ellipse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71951C0-39DC-E859-0317-0782A6E6AB55}"/>
              </a:ext>
            </a:extLst>
          </p:cNvPr>
          <p:cNvSpPr/>
          <p:nvPr/>
        </p:nvSpPr>
        <p:spPr>
          <a:xfrm>
            <a:off x="5256155" y="1579958"/>
            <a:ext cx="319060" cy="1564525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Arrow: Right 12">
            <a:extLst>
              <a:ext uri="{FF2B5EF4-FFF2-40B4-BE49-F238E27FC236}">
                <a16:creationId xmlns:a16="http://schemas.microsoft.com/office/drawing/2014/main" id="{F731D736-191B-065F-5362-26FCDA66362A}"/>
              </a:ext>
            </a:extLst>
          </p:cNvPr>
          <p:cNvSpPr/>
          <p:nvPr/>
        </p:nvSpPr>
        <p:spPr>
          <a:xfrm>
            <a:off x="5575214" y="1493301"/>
            <a:ext cx="1739986" cy="1466988"/>
          </a:xfrm>
          <a:prstGeom prst="rightArrow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85813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 2013 - 2022</Template>
  <TotalTime>10842</TotalTime>
  <Words>2014</Words>
  <Application>Microsoft Office PowerPoint</Application>
  <PresentationFormat>Custom</PresentationFormat>
  <Paragraphs>214</Paragraphs>
  <Slides>61</Slides>
  <Notes>16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61</vt:i4>
      </vt:variant>
    </vt:vector>
  </HeadingPairs>
  <TitlesOfParts>
    <vt:vector size="67" baseType="lpstr">
      <vt:lpstr>Aptos</vt:lpstr>
      <vt:lpstr>Arial</vt:lpstr>
      <vt:lpstr>Calibri</vt:lpstr>
      <vt:lpstr>Calibri Light</vt:lpstr>
      <vt:lpstr>Verdana</vt:lpstr>
      <vt:lpstr>Office Theme</vt:lpstr>
      <vt:lpstr>PowerPoint Presentation</vt:lpstr>
      <vt:lpstr>PowerPoint Presentation</vt:lpstr>
      <vt:lpstr>9 Key Concepts</vt:lpstr>
      <vt:lpstr>PowerPoint Presentation</vt:lpstr>
      <vt:lpstr>PowerPoint Presentation</vt:lpstr>
      <vt:lpstr>PowerPoint Presentation</vt:lpstr>
      <vt:lpstr>Worldview = Beliefs about …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1. Verbal</vt:lpstr>
      <vt:lpstr> 2. Written</vt:lpstr>
      <vt:lpstr> 3. Numeric</vt:lpstr>
      <vt:lpstr> 4. Pictorial</vt:lpstr>
      <vt:lpstr> 5. Artifactual</vt:lpstr>
      <vt:lpstr> 6. Audio</vt:lpstr>
      <vt:lpstr> 7. Kinesic</vt:lpstr>
      <vt:lpstr> 8. Optical</vt:lpstr>
      <vt:lpstr> 9. Tactile</vt:lpstr>
      <vt:lpstr> 10. Spatial</vt:lpstr>
      <vt:lpstr> 11. Temporal</vt:lpstr>
      <vt:lpstr> 12. Olfactory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Galen Currah</dc:creator>
  <cp:lastModifiedBy>Galen Currah</cp:lastModifiedBy>
  <cp:revision>472</cp:revision>
  <dcterms:created xsi:type="dcterms:W3CDTF">2023-02-25T21:04:15Z</dcterms:created>
  <dcterms:modified xsi:type="dcterms:W3CDTF">2026-03-28T17:36:09Z</dcterms:modified>
</cp:coreProperties>
</file>